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34"/>
  </p:notesMasterIdLst>
  <p:handoutMasterIdLst>
    <p:handoutMasterId r:id="rId35"/>
  </p:handoutMasterIdLst>
  <p:sldIdLst>
    <p:sldId id="264" r:id="rId2"/>
    <p:sldId id="299" r:id="rId3"/>
    <p:sldId id="292" r:id="rId4"/>
    <p:sldId id="296" r:id="rId5"/>
    <p:sldId id="267" r:id="rId6"/>
    <p:sldId id="259" r:id="rId7"/>
    <p:sldId id="312" r:id="rId8"/>
    <p:sldId id="308" r:id="rId9"/>
    <p:sldId id="309" r:id="rId10"/>
    <p:sldId id="293" r:id="rId11"/>
    <p:sldId id="256" r:id="rId12"/>
    <p:sldId id="289" r:id="rId13"/>
    <p:sldId id="275" r:id="rId14"/>
    <p:sldId id="262" r:id="rId15"/>
    <p:sldId id="287" r:id="rId16"/>
    <p:sldId id="283" r:id="rId17"/>
    <p:sldId id="284" r:id="rId18"/>
    <p:sldId id="286" r:id="rId19"/>
    <p:sldId id="263" r:id="rId20"/>
    <p:sldId id="288" r:id="rId21"/>
    <p:sldId id="310" r:id="rId22"/>
    <p:sldId id="294" r:id="rId23"/>
    <p:sldId id="268" r:id="rId24"/>
    <p:sldId id="272" r:id="rId25"/>
    <p:sldId id="276" r:id="rId26"/>
    <p:sldId id="302" r:id="rId27"/>
    <p:sldId id="257" r:id="rId28"/>
    <p:sldId id="261" r:id="rId29"/>
    <p:sldId id="271" r:id="rId30"/>
    <p:sldId id="260" r:id="rId31"/>
    <p:sldId id="291" r:id="rId32"/>
    <p:sldId id="311" r:id="rId33"/>
  </p:sldIdLst>
  <p:sldSz cx="9144000" cy="6858000" type="screen4x3"/>
  <p:notesSz cx="6669088" cy="97758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44B"/>
    <a:srgbClr val="9A1204"/>
    <a:srgbClr val="0033CC"/>
    <a:srgbClr val="000099"/>
    <a:srgbClr val="0BA503"/>
    <a:srgbClr val="0CB903"/>
    <a:srgbClr val="BDFEBA"/>
    <a:srgbClr val="96FD91"/>
    <a:srgbClr val="F6BB00"/>
    <a:srgbClr val="FDC5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2" autoAdjust="0"/>
    <p:restoredTop sz="47895" autoAdjust="0"/>
  </p:normalViewPr>
  <p:slideViewPr>
    <p:cSldViewPr>
      <p:cViewPr>
        <p:scale>
          <a:sx n="50" d="100"/>
          <a:sy n="50" d="100"/>
        </p:scale>
        <p:origin x="-912" y="774"/>
      </p:cViewPr>
      <p:guideLst>
        <p:guide orient="horz" pos="2160"/>
        <p:guide pos="2880"/>
      </p:guideLst>
    </p:cSldViewPr>
  </p:slideViewPr>
  <p:outlineViewPr>
    <p:cViewPr>
      <p:scale>
        <a:sx n="33" d="100"/>
        <a:sy n="33" d="100"/>
      </p:scale>
      <p:origin x="246" y="443274"/>
    </p:cViewPr>
  </p:outlineViewPr>
  <p:notesTextViewPr>
    <p:cViewPr>
      <p:scale>
        <a:sx n="100" d="100"/>
        <a:sy n="100" d="100"/>
      </p:scale>
      <p:origin x="0" y="0"/>
    </p:cViewPr>
  </p:notesTextViewPr>
  <p:sorterViewPr>
    <p:cViewPr>
      <p:scale>
        <a:sx n="65" d="100"/>
        <a:sy n="65" d="100"/>
      </p:scale>
      <p:origin x="0" y="0"/>
    </p:cViewPr>
  </p:sorterViewPr>
  <p:notesViewPr>
    <p:cSldViewPr>
      <p:cViewPr>
        <p:scale>
          <a:sx n="100" d="100"/>
          <a:sy n="100" d="100"/>
        </p:scale>
        <p:origin x="-840" y="-78"/>
      </p:cViewPr>
      <p:guideLst>
        <p:guide orient="horz" pos="3079"/>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2889938" cy="488791"/>
          </a:xfrm>
          <a:prstGeom prst="rect">
            <a:avLst/>
          </a:prstGeom>
          <a:noFill/>
          <a:ln w="9525">
            <a:noFill/>
            <a:miter lim="800000"/>
            <a:headEnd/>
            <a:tailEnd/>
          </a:ln>
          <a:effectLst/>
        </p:spPr>
        <p:txBody>
          <a:bodyPr vert="horz" wrap="square" lIns="90407" tIns="45203" rIns="90407" bIns="45203"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779151" y="1"/>
            <a:ext cx="2889938" cy="488791"/>
          </a:xfrm>
          <a:prstGeom prst="rect">
            <a:avLst/>
          </a:prstGeom>
          <a:noFill/>
          <a:ln w="9525">
            <a:noFill/>
            <a:miter lim="800000"/>
            <a:headEnd/>
            <a:tailEnd/>
          </a:ln>
          <a:effectLst/>
        </p:spPr>
        <p:txBody>
          <a:bodyPr vert="horz" wrap="square" lIns="90407" tIns="45203" rIns="90407" bIns="45203"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890588" y="733425"/>
            <a:ext cx="4887912" cy="3665538"/>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889213" y="4643518"/>
            <a:ext cx="4890665" cy="4399121"/>
          </a:xfrm>
          <a:prstGeom prst="rect">
            <a:avLst/>
          </a:prstGeom>
          <a:noFill/>
          <a:ln w="9525">
            <a:noFill/>
            <a:miter lim="800000"/>
            <a:headEnd/>
            <a:tailEnd/>
          </a:ln>
          <a:effectLst/>
        </p:spPr>
        <p:txBody>
          <a:bodyPr vert="horz" wrap="square" lIns="90407" tIns="45203" rIns="90407" bIns="452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287034"/>
            <a:ext cx="2889938" cy="488791"/>
          </a:xfrm>
          <a:prstGeom prst="rect">
            <a:avLst/>
          </a:prstGeom>
          <a:noFill/>
          <a:ln w="9525">
            <a:noFill/>
            <a:miter lim="800000"/>
            <a:headEnd/>
            <a:tailEnd/>
          </a:ln>
          <a:effectLst/>
        </p:spPr>
        <p:txBody>
          <a:bodyPr vert="horz" wrap="square" lIns="90407" tIns="45203" rIns="90407" bIns="45203"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779151" y="9287034"/>
            <a:ext cx="2889938" cy="488791"/>
          </a:xfrm>
          <a:prstGeom prst="rect">
            <a:avLst/>
          </a:prstGeom>
          <a:noFill/>
          <a:ln w="9525">
            <a:noFill/>
            <a:miter lim="800000"/>
            <a:headEnd/>
            <a:tailEnd/>
          </a:ln>
          <a:effectLst/>
        </p:spPr>
        <p:txBody>
          <a:bodyPr vert="horz" wrap="square" lIns="90407" tIns="45203" rIns="90407" bIns="45203" numCol="1" anchor="b" anchorCtr="0" compatLnSpc="1">
            <a:prstTxWarp prst="textNoShape">
              <a:avLst/>
            </a:prstTxWarp>
          </a:bodyPr>
          <a:lstStyle>
            <a:lvl1pPr algn="r">
              <a:defRPr sz="1200"/>
            </a:lvl1pPr>
          </a:lstStyle>
          <a:p>
            <a:pPr>
              <a:defRPr/>
            </a:pPr>
            <a:fld id="{34AF8B49-BFA6-411E-B2DB-85E258F746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GB" b="1" dirty="0" smtClean="0">
                <a:latin typeface="+mn-lt"/>
              </a:rPr>
              <a:t>Slide 1. The ‘R’ of Replacement: The potential for implementing alternatives to the use of animals in research and testing</a:t>
            </a:r>
          </a:p>
          <a:p>
            <a:pPr algn="just"/>
            <a:r>
              <a:rPr lang="en-GB" dirty="0" smtClean="0">
                <a:latin typeface="+mn-lt"/>
              </a:rPr>
              <a:t>This set of slides was prepared by the Research Animals Department of the RSPCA, and is intended to provide a</a:t>
            </a:r>
            <a:r>
              <a:rPr lang="en-GB" baseline="0" dirty="0" smtClean="0">
                <a:latin typeface="+mn-lt"/>
              </a:rPr>
              <a:t> detailed overview, with up-to-date examples, of the principle of replacement of animals in scientific research. It is </a:t>
            </a:r>
            <a:r>
              <a:rPr lang="en-GB" dirty="0" smtClean="0">
                <a:latin typeface="+mn-lt"/>
              </a:rPr>
              <a:t>offered as a resource for teachers, lecturers or trainers, and as a source of information for lay members of </a:t>
            </a:r>
            <a:r>
              <a:rPr lang="en-GB" dirty="0" smtClean="0">
                <a:latin typeface="+mn-lt"/>
              </a:rPr>
              <a:t>animal ethics committees, </a:t>
            </a:r>
            <a:r>
              <a:rPr lang="en-GB" dirty="0" smtClean="0">
                <a:latin typeface="+mn-lt"/>
              </a:rPr>
              <a:t>and others with an interest in the subject.</a:t>
            </a:r>
          </a:p>
          <a:p>
            <a:pPr algn="just"/>
            <a:r>
              <a:rPr lang="en-GB" dirty="0" smtClean="0">
                <a:latin typeface="+mn-lt"/>
              </a:rPr>
              <a:t>The material contained in this</a:t>
            </a:r>
            <a:r>
              <a:rPr lang="en-GB" baseline="0" dirty="0" smtClean="0">
                <a:latin typeface="+mn-lt"/>
              </a:rPr>
              <a:t> resource can be used in its entirety as a presentation or can be </a:t>
            </a:r>
            <a:r>
              <a:rPr lang="en-GB" baseline="0" dirty="0" smtClean="0">
                <a:latin typeface="+mn-lt"/>
              </a:rPr>
              <a:t>adapted or </a:t>
            </a:r>
            <a:r>
              <a:rPr lang="en-GB" baseline="0" dirty="0" smtClean="0">
                <a:latin typeface="+mn-lt"/>
              </a:rPr>
              <a:t>expanded to meet the particular needs or learning outcomes of </a:t>
            </a:r>
            <a:r>
              <a:rPr lang="en-GB" dirty="0" smtClean="0">
                <a:latin typeface="+mn-lt"/>
              </a:rPr>
              <a:t>your</a:t>
            </a:r>
            <a:r>
              <a:rPr lang="en-GB" baseline="0" dirty="0" smtClean="0">
                <a:latin typeface="+mn-lt"/>
              </a:rPr>
              <a:t> </a:t>
            </a:r>
            <a:r>
              <a:rPr lang="en-GB" baseline="0" dirty="0" smtClean="0">
                <a:latin typeface="+mn-lt"/>
              </a:rPr>
              <a:t>target audience. Please contact the Research Animals Department if you would like </a:t>
            </a:r>
            <a:r>
              <a:rPr lang="en-GB" baseline="0" dirty="0" smtClean="0">
                <a:latin typeface="+mn-lt"/>
              </a:rPr>
              <a:t>to receive an editable version of this resource or any </a:t>
            </a:r>
            <a:r>
              <a:rPr lang="en-GB" baseline="0" dirty="0" smtClean="0">
                <a:latin typeface="+mn-lt"/>
              </a:rPr>
              <a:t>additional information:  research.animals@rspca.org.uk</a:t>
            </a:r>
          </a:p>
          <a:p>
            <a:pPr algn="just"/>
            <a:endParaRPr lang="en-GB" dirty="0" smtClean="0">
              <a:latin typeface="+mn-lt"/>
            </a:endParaRPr>
          </a:p>
          <a:p>
            <a:pPr algn="just"/>
            <a:endParaRPr lang="en-GB" dirty="0" smtClean="0">
              <a:latin typeface="+mn-lt"/>
            </a:endParaRPr>
          </a:p>
          <a:p>
            <a:endParaRPr lang="en-GB" b="1" dirty="0" smtClean="0">
              <a:latin typeface="+mn-lt"/>
            </a:endParaRPr>
          </a:p>
          <a:p>
            <a:endParaRPr lang="en-GB" b="1" dirty="0" smtClean="0"/>
          </a:p>
          <a:p>
            <a:endParaRPr lang="en-GB" b="1" dirty="0" smtClean="0"/>
          </a:p>
          <a:p>
            <a:endParaRPr lang="en-US" b="1" dirty="0" smtClean="0"/>
          </a:p>
          <a:p>
            <a:endParaRPr lang="en-GB" dirty="0" smtClean="0"/>
          </a:p>
        </p:txBody>
      </p:sp>
      <p:sp>
        <p:nvSpPr>
          <p:cNvPr id="34820" name="Slide Number Placeholder 3"/>
          <p:cNvSpPr>
            <a:spLocks noGrp="1"/>
          </p:cNvSpPr>
          <p:nvPr>
            <p:ph type="sldNum" sz="quarter" idx="5"/>
          </p:nvPr>
        </p:nvSpPr>
        <p:spPr>
          <a:noFill/>
        </p:spPr>
        <p:txBody>
          <a:bodyPr/>
          <a:lstStyle/>
          <a:p>
            <a:fld id="{977A8E74-E09C-4177-8FB8-DD0311D7EAA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GB" b="1" smtClean="0">
                <a:latin typeface="+mn-lt"/>
              </a:rPr>
              <a:t>Slide 9. Section 2: Why replace animals?</a:t>
            </a:r>
            <a:endParaRPr lang="en-GB" smtClean="0">
              <a:latin typeface="+mn-lt"/>
            </a:endParaRPr>
          </a:p>
        </p:txBody>
      </p:sp>
      <p:sp>
        <p:nvSpPr>
          <p:cNvPr id="43012" name="Slide Number Placeholder 3"/>
          <p:cNvSpPr>
            <a:spLocks noGrp="1"/>
          </p:cNvSpPr>
          <p:nvPr>
            <p:ph type="sldNum" sz="quarter" idx="5"/>
          </p:nvPr>
        </p:nvSpPr>
        <p:spPr>
          <a:noFill/>
        </p:spPr>
        <p:txBody>
          <a:bodyPr/>
          <a:lstStyle/>
          <a:p>
            <a:fld id="{A1DDB5D3-7828-4548-8039-3ADB0C9E06F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99F92BE-B256-4BFA-BE39-8E3677397D84}" type="slidenum">
              <a:rPr lang="en-US" smtClean="0"/>
              <a:pPr/>
              <a:t>11</a:t>
            </a:fld>
            <a:endParaRPr lang="en-US" smtClean="0"/>
          </a:p>
        </p:txBody>
      </p:sp>
      <p:sp>
        <p:nvSpPr>
          <p:cNvPr id="4403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algn="just">
              <a:defRPr/>
            </a:pPr>
            <a:r>
              <a:rPr lang="en-US" b="1" dirty="0" smtClean="0">
                <a:latin typeface="+mn-lt"/>
                <a:cs typeface="Arial" charset="0"/>
              </a:rPr>
              <a:t>Slide 10: Why replace animals? – Summary of reasons</a:t>
            </a:r>
          </a:p>
          <a:p>
            <a:pPr algn="just">
              <a:spcBef>
                <a:spcPts val="0"/>
              </a:spcBef>
            </a:pPr>
            <a:r>
              <a:rPr lang="en-US" dirty="0" smtClean="0">
                <a:latin typeface="+mn-lt"/>
              </a:rPr>
              <a:t>There are four good reasons for replacing animals with humane alternatives:</a:t>
            </a:r>
            <a:endParaRPr lang="en-GB" dirty="0" smtClean="0">
              <a:latin typeface="+mn-lt"/>
            </a:endParaRPr>
          </a:p>
          <a:p>
            <a:pPr algn="just">
              <a:spcBef>
                <a:spcPts val="0"/>
              </a:spcBef>
            </a:pPr>
            <a:r>
              <a:rPr lang="en-US" dirty="0" smtClean="0">
                <a:latin typeface="+mn-lt"/>
              </a:rPr>
              <a:t>ethical and societal concerns, legal requirements, good science, with associated practical and economic gains.</a:t>
            </a:r>
          </a:p>
          <a:p>
            <a:pPr algn="just">
              <a:spcBef>
                <a:spcPts val="0"/>
              </a:spcBef>
            </a:pPr>
            <a:r>
              <a:rPr lang="en-US" dirty="0" smtClean="0">
                <a:latin typeface="+mn-lt"/>
              </a:rPr>
              <a:t>There is more information on each of these on the next few slides. </a:t>
            </a:r>
            <a:endParaRPr lang="en-GB" dirty="0" smtClean="0">
              <a:latin typeface="+mn-lt"/>
            </a:endParaRPr>
          </a:p>
          <a:p>
            <a:endParaRPr lang="en-GB" dirty="0" smtClean="0">
              <a:solidFill>
                <a:srgbClr val="0033CC"/>
              </a:solidFill>
              <a:latin typeface="+mn-lt"/>
            </a:endParaRPr>
          </a:p>
          <a:p>
            <a:endParaRPr lang="en-GB" dirty="0" smtClean="0">
              <a:solidFill>
                <a:srgbClr val="0033CC"/>
              </a:solidFill>
              <a:latin typeface="+mn-lt"/>
            </a:endParaRPr>
          </a:p>
          <a:p>
            <a:pPr algn="just">
              <a:defRPr/>
            </a:pPr>
            <a:endParaRPr lang="en-US" dirty="0" smtClean="0">
              <a:latin typeface="+mn-lt"/>
              <a:cs typeface="Arial" charset="0"/>
            </a:endParaRPr>
          </a:p>
          <a:p>
            <a:pPr algn="just">
              <a:defRPr/>
            </a:pPr>
            <a:endParaRPr lang="en-GB" dirty="0" smtClean="0">
              <a:latin typeface="+mn-lt"/>
              <a:cs typeface="Arial" charset="0"/>
            </a:endParaRPr>
          </a:p>
          <a:p>
            <a:pPr>
              <a:defRP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42975" y="808038"/>
            <a:ext cx="4886325" cy="3665537"/>
          </a:xfrm>
          <a:ln/>
        </p:spPr>
      </p:sp>
      <p:sp>
        <p:nvSpPr>
          <p:cNvPr id="45059" name="Notes Placeholder 2"/>
          <p:cNvSpPr>
            <a:spLocks noGrp="1"/>
          </p:cNvSpPr>
          <p:nvPr>
            <p:ph type="body" idx="1"/>
          </p:nvPr>
        </p:nvSpPr>
        <p:spPr>
          <a:ln/>
        </p:spPr>
        <p:txBody>
          <a:bodyPr/>
          <a:lstStyle/>
          <a:p>
            <a:pPr>
              <a:defRPr/>
            </a:pPr>
            <a:r>
              <a:rPr lang="en-GB" b="1" dirty="0" smtClean="0">
                <a:latin typeface="+mn-lt"/>
              </a:rPr>
              <a:t>Slide 11: Why replace animals? - Ethical and societal concerns</a:t>
            </a:r>
          </a:p>
          <a:p>
            <a:pPr algn="just">
              <a:spcBef>
                <a:spcPts val="0"/>
              </a:spcBef>
              <a:spcAft>
                <a:spcPts val="593"/>
              </a:spcAft>
              <a:defRPr/>
            </a:pPr>
            <a:r>
              <a:rPr lang="en-US" dirty="0" smtClean="0">
                <a:latin typeface="+mn-lt"/>
              </a:rPr>
              <a:t>Animals are sentient beings capable of experiencing pain and distress - which has been written into the Treaty of Amsterdam (1997).  </a:t>
            </a:r>
          </a:p>
          <a:p>
            <a:pPr algn="just">
              <a:spcBef>
                <a:spcPts val="0"/>
              </a:spcBef>
              <a:spcAft>
                <a:spcPts val="593"/>
              </a:spcAft>
              <a:defRPr/>
            </a:pPr>
            <a:r>
              <a:rPr lang="en-US" dirty="0" smtClean="0">
                <a:latin typeface="+mn-lt"/>
              </a:rPr>
              <a:t>Their use in experiments is a long-standing concern within science and society, so there is an ethical imperative to explore alternatives to animal use. It is a major issue for much of the </a:t>
            </a:r>
            <a:r>
              <a:rPr lang="en-US" b="1" dirty="0" smtClean="0">
                <a:latin typeface="+mn-lt"/>
              </a:rPr>
              <a:t>public </a:t>
            </a:r>
            <a:r>
              <a:rPr lang="en-US" dirty="0" smtClean="0">
                <a:latin typeface="+mn-lt"/>
              </a:rPr>
              <a:t>who are concerned about animal welfare and the need to avoid causing unnecessary or unjustified suffering. </a:t>
            </a:r>
            <a:r>
              <a:rPr lang="en-US" dirty="0" smtClean="0">
                <a:latin typeface="+mn-lt"/>
              </a:rPr>
              <a:t>Opinion </a:t>
            </a:r>
            <a:r>
              <a:rPr lang="en-US" dirty="0" smtClean="0">
                <a:latin typeface="+mn-lt"/>
              </a:rPr>
              <a:t>polls in the UK indicate that while</a:t>
            </a:r>
            <a:r>
              <a:rPr lang="en-US" baseline="0" dirty="0" smtClean="0">
                <a:latin typeface="+mn-lt"/>
              </a:rPr>
              <a:t> many people will support </a:t>
            </a:r>
            <a:r>
              <a:rPr lang="en-US" baseline="0" dirty="0" smtClean="0">
                <a:latin typeface="+mn-lt"/>
              </a:rPr>
              <a:t>some research </a:t>
            </a:r>
            <a:r>
              <a:rPr lang="en-US" baseline="0" dirty="0" smtClean="0">
                <a:latin typeface="+mn-lt"/>
              </a:rPr>
              <a:t>using animals, they require that the research be for serious medical conditions and </a:t>
            </a:r>
            <a:r>
              <a:rPr lang="en-US" baseline="0" dirty="0" smtClean="0">
                <a:latin typeface="+mn-lt"/>
              </a:rPr>
              <a:t>causes no unnecessary animal </a:t>
            </a:r>
            <a:r>
              <a:rPr lang="en-US" baseline="0" dirty="0" smtClean="0">
                <a:latin typeface="+mn-lt"/>
              </a:rPr>
              <a:t>suffering.</a:t>
            </a:r>
            <a:endParaRPr lang="en-US" dirty="0" smtClean="0">
              <a:latin typeface="+mn-lt"/>
            </a:endParaRPr>
          </a:p>
          <a:p>
            <a:pPr algn="just">
              <a:spcBef>
                <a:spcPts val="0"/>
              </a:spcBef>
              <a:spcAft>
                <a:spcPts val="593"/>
              </a:spcAft>
              <a:defRPr/>
            </a:pPr>
            <a:r>
              <a:rPr lang="en-US" dirty="0" smtClean="0">
                <a:latin typeface="+mn-lt"/>
              </a:rPr>
              <a:t>Public concern for lab animals </a:t>
            </a:r>
            <a:r>
              <a:rPr lang="en-US" dirty="0" smtClean="0">
                <a:latin typeface="+mn-lt"/>
              </a:rPr>
              <a:t>has made it a powerful </a:t>
            </a:r>
            <a:r>
              <a:rPr lang="en-US" b="1" dirty="0" smtClean="0">
                <a:latin typeface="+mn-lt"/>
              </a:rPr>
              <a:t>political factor </a:t>
            </a:r>
            <a:r>
              <a:rPr lang="en-US" dirty="0" smtClean="0">
                <a:latin typeface="+mn-lt"/>
              </a:rPr>
              <a:t>which has resulted, for example, in a ban on the testing of cosmetics in the EU and the establishment of the European Centre for the Validation of Alternative Methods</a:t>
            </a:r>
            <a:r>
              <a:rPr lang="en-US" baseline="30000" dirty="0" smtClean="0">
                <a:latin typeface="+mn-lt"/>
              </a:rPr>
              <a:t>1</a:t>
            </a:r>
            <a:r>
              <a:rPr lang="en-US" dirty="0" smtClean="0">
                <a:latin typeface="+mn-lt"/>
              </a:rPr>
              <a:t>. A number of other </a:t>
            </a:r>
            <a:r>
              <a:rPr lang="en-US" dirty="0" err="1" smtClean="0">
                <a:latin typeface="+mn-lt"/>
              </a:rPr>
              <a:t>Centres</a:t>
            </a:r>
            <a:r>
              <a:rPr lang="en-US" dirty="0" smtClean="0">
                <a:latin typeface="+mn-lt"/>
              </a:rPr>
              <a:t> for Alternatives have also been established around the world. </a:t>
            </a:r>
          </a:p>
          <a:p>
            <a:pPr algn="just">
              <a:spcBef>
                <a:spcPts val="0"/>
              </a:spcBef>
              <a:spcAft>
                <a:spcPts val="593"/>
              </a:spcAft>
              <a:defRPr/>
            </a:pPr>
            <a:r>
              <a:rPr lang="en-GB" dirty="0" smtClean="0">
                <a:latin typeface="+mn-lt"/>
              </a:rPr>
              <a:t>The importance of public concern on the issue is also reflected in the </a:t>
            </a:r>
            <a:r>
              <a:rPr lang="en-US" dirty="0" smtClean="0">
                <a:latin typeface="+mn-lt"/>
              </a:rPr>
              <a:t>Corporate and Social Responsibility policies</a:t>
            </a:r>
            <a:r>
              <a:rPr lang="en-GB" dirty="0" smtClean="0">
                <a:latin typeface="+mn-lt"/>
              </a:rPr>
              <a:t> of </a:t>
            </a:r>
            <a:r>
              <a:rPr lang="en-GB" dirty="0" err="1" smtClean="0">
                <a:latin typeface="+mn-lt"/>
              </a:rPr>
              <a:t>i</a:t>
            </a:r>
            <a:r>
              <a:rPr lang="en-US" dirty="0" err="1" smtClean="0">
                <a:latin typeface="+mn-lt"/>
              </a:rPr>
              <a:t>nternational</a:t>
            </a:r>
            <a:r>
              <a:rPr lang="en-US" dirty="0" smtClean="0">
                <a:latin typeface="+mn-lt"/>
              </a:rPr>
              <a:t> companies that use animals. These increasingly include reference to their work to develop alternatives to animals in their company portfolios.</a:t>
            </a:r>
          </a:p>
          <a:p>
            <a:pPr algn="just">
              <a:spcBef>
                <a:spcPts val="0"/>
              </a:spcBef>
              <a:spcAft>
                <a:spcPts val="593"/>
              </a:spcAft>
              <a:defRPr/>
            </a:pPr>
            <a:endParaRPr lang="en-GB" dirty="0" smtClean="0">
              <a:latin typeface="+mn-lt"/>
            </a:endParaRPr>
          </a:p>
          <a:p>
            <a:pPr algn="just">
              <a:defRPr/>
            </a:pPr>
            <a:r>
              <a:rPr lang="en-GB" baseline="30000" dirty="0" smtClean="0">
                <a:latin typeface="+mn-lt"/>
              </a:rPr>
              <a:t>1</a:t>
            </a:r>
            <a:r>
              <a:rPr lang="en-GB" dirty="0" smtClean="0">
                <a:latin typeface="+mn-lt"/>
              </a:rPr>
              <a:t> </a:t>
            </a:r>
            <a:r>
              <a:rPr lang="en-GB" dirty="0" smtClean="0">
                <a:latin typeface="+mn-lt"/>
              </a:rPr>
              <a:t>http://ihcp.jrc.ec.europa.eu/our_labs/eurl-ecvam</a:t>
            </a:r>
            <a:endParaRPr lang="en-GB" dirty="0" smtClean="0">
              <a:latin typeface="+mn-lt"/>
            </a:endParaRPr>
          </a:p>
          <a:p>
            <a:pPr algn="just">
              <a:defRPr/>
            </a:pPr>
            <a:endParaRPr lang="en-GB" dirty="0" smtClean="0">
              <a:latin typeface="+mn-lt"/>
            </a:endParaRPr>
          </a:p>
          <a:p>
            <a:pPr algn="just">
              <a:spcBef>
                <a:spcPts val="0"/>
              </a:spcBef>
              <a:spcAft>
                <a:spcPts val="593"/>
              </a:spcAft>
              <a:defRPr/>
            </a:pPr>
            <a:endParaRPr lang="en-GB" dirty="0" smtClean="0">
              <a:solidFill>
                <a:srgbClr val="0033CC"/>
              </a:solidFill>
              <a:latin typeface="+mn-lt"/>
            </a:endParaRPr>
          </a:p>
          <a:p>
            <a:pPr algn="just">
              <a:defRPr/>
            </a:pPr>
            <a:endParaRPr lang="en-GB" dirty="0" smtClean="0"/>
          </a:p>
          <a:p>
            <a:pPr>
              <a:defRPr/>
            </a:pPr>
            <a:endParaRPr lang="en-GB" b="1" dirty="0" smtClean="0"/>
          </a:p>
          <a:p>
            <a:pPr>
              <a:defRPr/>
            </a:pPr>
            <a:endParaRPr lang="en-GB" dirty="0" smtClean="0"/>
          </a:p>
        </p:txBody>
      </p:sp>
      <p:sp>
        <p:nvSpPr>
          <p:cNvPr id="45060" name="Slide Number Placeholder 3"/>
          <p:cNvSpPr>
            <a:spLocks noGrp="1"/>
          </p:cNvSpPr>
          <p:nvPr>
            <p:ph type="sldNum" sz="quarter" idx="5"/>
          </p:nvPr>
        </p:nvSpPr>
        <p:spPr>
          <a:noFill/>
        </p:spPr>
        <p:txBody>
          <a:bodyPr/>
          <a:lstStyle/>
          <a:p>
            <a:fld id="{ACE11264-B07E-4EE1-905A-86F83BB1CD07}"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889213" y="4568921"/>
            <a:ext cx="4890665" cy="4399121"/>
          </a:xfrm>
          <a:ln/>
        </p:spPr>
        <p:txBody>
          <a:bodyPr/>
          <a:lstStyle/>
          <a:p>
            <a:pPr algn="just">
              <a:defRPr/>
            </a:pPr>
            <a:r>
              <a:rPr lang="en-US" b="1" dirty="0" smtClean="0">
                <a:latin typeface="+mn-lt"/>
                <a:cs typeface="Arial" charset="0"/>
              </a:rPr>
              <a:t>Slide 12: Why replace animals? -  Legal requirements.</a:t>
            </a:r>
          </a:p>
          <a:p>
            <a:pPr algn="just"/>
            <a:r>
              <a:rPr lang="en-US" sz="1100" dirty="0" smtClean="0">
                <a:latin typeface="+mn-lt"/>
              </a:rPr>
              <a:t>As a result of ethical and societal concerns, most countries with a well developed science base have regulations which require the 3Rs - including Replacement - to be implemented. European Directive 2010/63/EU</a:t>
            </a:r>
            <a:r>
              <a:rPr lang="en-US" sz="1100" baseline="30000" dirty="0" smtClean="0">
                <a:latin typeface="+mn-lt"/>
              </a:rPr>
              <a:t>1</a:t>
            </a:r>
            <a:r>
              <a:rPr lang="en-US" sz="1100" dirty="0" smtClean="0">
                <a:latin typeface="+mn-lt"/>
              </a:rPr>
              <a:t> </a:t>
            </a:r>
            <a:r>
              <a:rPr lang="en-US" sz="1100" i="1" dirty="0" smtClean="0">
                <a:latin typeface="+mn-lt"/>
              </a:rPr>
              <a:t>specifically</a:t>
            </a:r>
            <a:r>
              <a:rPr lang="en-US" sz="1100" dirty="0" smtClean="0">
                <a:latin typeface="+mn-lt"/>
              </a:rPr>
              <a:t> mentions the need to use alternatives to living animals and to promote the development of alternative methods. This Directive was transposed into UK law in January 2013 and the amended legislation has 9 separate specific mentions of the 3Rs and requires scientists to demonstrate that they have searched for alternative methods and to provide evidence that no suitable alternative exists</a:t>
            </a:r>
            <a:r>
              <a:rPr lang="en-US" sz="1100" baseline="30000" dirty="0" smtClean="0">
                <a:latin typeface="+mn-lt"/>
              </a:rPr>
              <a:t>2</a:t>
            </a:r>
            <a:r>
              <a:rPr lang="en-US" sz="1100" dirty="0" smtClean="0">
                <a:latin typeface="+mn-lt"/>
              </a:rPr>
              <a:t>.  </a:t>
            </a:r>
          </a:p>
          <a:p>
            <a:pPr algn="just"/>
            <a:r>
              <a:rPr lang="en-US" sz="1100" dirty="0" smtClean="0">
                <a:latin typeface="+mn-lt"/>
              </a:rPr>
              <a:t>Even in the absence of legal requirements, there may be institutional or international guidelines which stipulate application of the 3Rs, e.g. the US </a:t>
            </a:r>
            <a:r>
              <a:rPr lang="en-GB" sz="1100" dirty="0" smtClean="0">
                <a:latin typeface="+mn-lt"/>
              </a:rPr>
              <a:t>Institute for Laboratory Animal Research (ILAR) Guide for the Care and Use of Laboratory Animals 2010</a:t>
            </a:r>
            <a:r>
              <a:rPr lang="en-GB" sz="1100" baseline="30000" dirty="0" smtClean="0">
                <a:latin typeface="+mn-lt"/>
              </a:rPr>
              <a:t>3</a:t>
            </a:r>
            <a:r>
              <a:rPr lang="en-GB" sz="1100" dirty="0" smtClean="0">
                <a:latin typeface="+mn-lt"/>
              </a:rPr>
              <a:t>, the OIE’s Terrestrial Animal Health Code (2010)</a:t>
            </a:r>
            <a:r>
              <a:rPr lang="en-GB" sz="1100" baseline="30000" dirty="0" smtClean="0">
                <a:latin typeface="+mn-lt"/>
              </a:rPr>
              <a:t>4</a:t>
            </a:r>
            <a:r>
              <a:rPr lang="en-GB" sz="1100" dirty="0" smtClean="0">
                <a:latin typeface="+mn-lt"/>
              </a:rPr>
              <a:t>, or the ICLAS guiding principles (2010)</a:t>
            </a:r>
            <a:r>
              <a:rPr lang="en-GB" sz="1100" baseline="30000" dirty="0" smtClean="0">
                <a:latin typeface="+mn-lt"/>
              </a:rPr>
              <a:t>5</a:t>
            </a:r>
            <a:r>
              <a:rPr lang="en-GB" sz="1100" dirty="0" smtClean="0">
                <a:latin typeface="+mn-lt"/>
              </a:rPr>
              <a:t>.</a:t>
            </a:r>
          </a:p>
          <a:p>
            <a:pPr algn="just"/>
            <a:r>
              <a:rPr lang="en-GB" sz="1100" dirty="0" smtClean="0">
                <a:latin typeface="+mn-lt"/>
              </a:rPr>
              <a:t>In addition, international test regulations (for example the OECD guidelines for chemical testing and the European Pharmacopeia guidelines for testing vaccines) all state that the 3Rs - including Replacement - should be applied.</a:t>
            </a:r>
          </a:p>
          <a:p>
            <a:pPr algn="just"/>
            <a:endParaRPr lang="en-GB" sz="1100" dirty="0" smtClean="0">
              <a:latin typeface="+mn-lt"/>
            </a:endParaRPr>
          </a:p>
          <a:p>
            <a:r>
              <a:rPr lang="en-GB" sz="1100" baseline="30000" dirty="0" smtClean="0">
                <a:latin typeface="+mn-lt"/>
              </a:rPr>
              <a:t>1 </a:t>
            </a:r>
            <a:r>
              <a:rPr lang="en-GB" sz="1000" dirty="0" smtClean="0">
                <a:latin typeface="+mn-lt"/>
              </a:rPr>
              <a:t>http://eur-lex.europa.eu/LexUriServ/LexUriServ.do?uri=OJ:L:2010:276:0033:0079:EN:PDF</a:t>
            </a:r>
          </a:p>
          <a:p>
            <a:r>
              <a:rPr lang="en-GB" sz="1000" baseline="30000" dirty="0" smtClean="0">
                <a:latin typeface="+mn-lt"/>
              </a:rPr>
              <a:t>2</a:t>
            </a:r>
            <a:r>
              <a:rPr lang="en-GB" sz="1000" dirty="0" smtClean="0">
                <a:latin typeface="+mn-lt"/>
              </a:rPr>
              <a:t> http://www.homeoffice.gov.uk/publications/science-research-statistics/animals/transposition_of_eudirective/aspa_amendment_regulations?view=Binary</a:t>
            </a:r>
          </a:p>
          <a:p>
            <a:pPr>
              <a:defRPr/>
            </a:pPr>
            <a:r>
              <a:rPr lang="en-GB" sz="1100" baseline="30000" dirty="0" smtClean="0">
                <a:latin typeface="+mn-lt"/>
              </a:rPr>
              <a:t>3</a:t>
            </a:r>
            <a:r>
              <a:rPr lang="en-GB" sz="1100" dirty="0" smtClean="0">
                <a:latin typeface="+mn-lt"/>
              </a:rPr>
              <a:t> </a:t>
            </a:r>
            <a:r>
              <a:rPr lang="en-GB" sz="1000" dirty="0" smtClean="0">
                <a:latin typeface="+mn-lt"/>
              </a:rPr>
              <a:t>http://dels.nas.edu/Report/Guide-Care/12910</a:t>
            </a:r>
            <a:endParaRPr lang="en-GB" sz="1100" dirty="0" smtClean="0">
              <a:latin typeface="+mn-lt"/>
            </a:endParaRPr>
          </a:p>
          <a:p>
            <a:pPr>
              <a:defRPr/>
            </a:pPr>
            <a:r>
              <a:rPr lang="en-GB" sz="1100" baseline="30000" dirty="0" smtClean="0">
                <a:latin typeface="+mn-lt"/>
              </a:rPr>
              <a:t>4</a:t>
            </a:r>
            <a:r>
              <a:rPr lang="en-GB" sz="1100" dirty="0" smtClean="0">
                <a:latin typeface="+mn-lt"/>
              </a:rPr>
              <a:t> </a:t>
            </a:r>
            <a:r>
              <a:rPr lang="en-GB" sz="1000" dirty="0" smtClean="0">
                <a:latin typeface="+mn-lt"/>
              </a:rPr>
              <a:t>http://www.oie.int/eng/normes/mcode/en_sommaire.htm</a:t>
            </a:r>
            <a:endParaRPr lang="en-GB" sz="1100" dirty="0" smtClean="0">
              <a:latin typeface="+mn-lt"/>
            </a:endParaRPr>
          </a:p>
          <a:p>
            <a:pPr>
              <a:defRPr/>
            </a:pPr>
            <a:r>
              <a:rPr lang="en-GB" sz="1100" baseline="30000" dirty="0" smtClean="0">
                <a:latin typeface="+mn-lt"/>
              </a:rPr>
              <a:t>5</a:t>
            </a:r>
            <a:r>
              <a:rPr lang="en-GB" sz="1100" dirty="0" smtClean="0">
                <a:latin typeface="+mn-lt"/>
              </a:rPr>
              <a:t> </a:t>
            </a:r>
            <a:r>
              <a:rPr lang="en-GB" sz="1000" dirty="0" smtClean="0">
                <a:latin typeface="+mn-lt"/>
              </a:rPr>
              <a:t>http://iclas.org/wp-content/uploads/2012/10/CIOMS-ICLAS-Principles-Final.pdf</a:t>
            </a:r>
            <a:endParaRPr lang="en-GB" sz="1000" dirty="0" smtClean="0">
              <a:latin typeface="+mn-lt"/>
            </a:endParaRPr>
          </a:p>
        </p:txBody>
      </p:sp>
      <p:sp>
        <p:nvSpPr>
          <p:cNvPr id="46084" name="Slide Number Placeholder 3"/>
          <p:cNvSpPr>
            <a:spLocks noGrp="1"/>
          </p:cNvSpPr>
          <p:nvPr>
            <p:ph type="sldNum" sz="quarter" idx="5"/>
          </p:nvPr>
        </p:nvSpPr>
        <p:spPr>
          <a:noFill/>
        </p:spPr>
        <p:txBody>
          <a:bodyPr/>
          <a:lstStyle/>
          <a:p>
            <a:fld id="{95B9A1F6-A998-4513-92E2-FB9E6EE32C44}"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ln/>
        </p:spPr>
        <p:txBody>
          <a:bodyPr>
            <a:normAutofit/>
          </a:bodyPr>
          <a:lstStyle/>
          <a:p>
            <a:pPr algn="just">
              <a:defRPr/>
            </a:pPr>
            <a:r>
              <a:rPr lang="en-GB" b="1" dirty="0" smtClean="0">
                <a:latin typeface="+mn-lt"/>
              </a:rPr>
              <a:t>Slide 13: Why replace animals? - Scientific advantages</a:t>
            </a:r>
          </a:p>
          <a:p>
            <a:pPr algn="just">
              <a:defRPr/>
            </a:pPr>
            <a:r>
              <a:rPr lang="en-GB" dirty="0" smtClean="0">
                <a:latin typeface="+mn-lt"/>
              </a:rPr>
              <a:t>Researchers who are developing replacement methods often stress the scientific advantages of the techniques they are developing. In particular, they emphasise the value of obtaining information on molecular and cellular events before progressing to whole animal studies, and the greater validity of using human tissue or human volunteers rather than an animal model to study human health and safety. </a:t>
            </a:r>
            <a:endParaRPr lang="en-GB" dirty="0" smtClean="0">
              <a:solidFill>
                <a:srgbClr val="0033CC"/>
              </a:solidFill>
              <a:latin typeface="+mn-lt"/>
            </a:endParaRPr>
          </a:p>
          <a:p>
            <a:pPr algn="just">
              <a:defRPr/>
            </a:pPr>
            <a:r>
              <a:rPr lang="en-US" dirty="0" smtClean="0">
                <a:latin typeface="+mn-lt"/>
              </a:rPr>
              <a:t>The scientific arguments for replacement are strong and s</a:t>
            </a:r>
            <a:r>
              <a:rPr lang="en-GB" dirty="0" err="1" smtClean="0">
                <a:latin typeface="+mn-lt"/>
              </a:rPr>
              <a:t>ome</a:t>
            </a:r>
            <a:r>
              <a:rPr lang="en-GB" dirty="0" smtClean="0">
                <a:latin typeface="+mn-lt"/>
              </a:rPr>
              <a:t> examples of recent projects are given in the following slides. </a:t>
            </a:r>
            <a:endParaRPr lang="en-US" dirty="0" smtClean="0">
              <a:latin typeface="+mn-lt"/>
            </a:endParaRPr>
          </a:p>
          <a:p>
            <a:pPr algn="just">
              <a:defRPr/>
            </a:pPr>
            <a:r>
              <a:rPr lang="en-US" dirty="0" smtClean="0">
                <a:latin typeface="+mn-lt"/>
              </a:rPr>
              <a:t>The advantages of using alternative methods in various fields of research are discussed in:</a:t>
            </a:r>
          </a:p>
          <a:p>
            <a:pPr algn="just">
              <a:buFont typeface="Arial" pitchFamily="34" charset="0"/>
              <a:buChar char="•"/>
              <a:defRPr/>
            </a:pPr>
            <a:r>
              <a:rPr lang="en-GB" i="1" dirty="0" smtClean="0">
                <a:latin typeface="+mn-lt"/>
              </a:rPr>
              <a:t> A roadmap for the development of alternative (non-animal) methods for systemic toxicity testing.</a:t>
            </a:r>
            <a:r>
              <a:rPr lang="en-GB" i="0" dirty="0" smtClean="0">
                <a:latin typeface="+mn-lt"/>
              </a:rPr>
              <a:t> </a:t>
            </a:r>
            <a:r>
              <a:rPr lang="en-GB" i="0" dirty="0" err="1" smtClean="0">
                <a:latin typeface="+mn-lt"/>
              </a:rPr>
              <a:t>Basketter</a:t>
            </a:r>
            <a:r>
              <a:rPr lang="en-GB" i="0" dirty="0" smtClean="0">
                <a:latin typeface="+mn-lt"/>
              </a:rPr>
              <a:t>, D. A. et.</a:t>
            </a:r>
            <a:r>
              <a:rPr lang="en-GB" i="0" baseline="0" dirty="0" smtClean="0">
                <a:latin typeface="+mn-lt"/>
              </a:rPr>
              <a:t> al., Alternatives to animal experimentation : ALTEX 29, 3-91(2012)</a:t>
            </a:r>
            <a:endParaRPr lang="en-US" i="1" dirty="0" smtClean="0">
              <a:latin typeface="+mn-lt"/>
            </a:endParaRPr>
          </a:p>
          <a:p>
            <a:pPr algn="just">
              <a:buFont typeface="Arial" pitchFamily="34" charset="0"/>
              <a:buChar char="•"/>
              <a:defRPr/>
            </a:pPr>
            <a:r>
              <a:rPr lang="en-US" i="1" dirty="0" smtClean="0">
                <a:latin typeface="+mn-lt"/>
              </a:rPr>
              <a:t> Animal models of asthma: value, limitations and opportunities for alternative approaches. </a:t>
            </a:r>
            <a:r>
              <a:rPr lang="en-US" dirty="0" smtClean="0">
                <a:latin typeface="+mn-lt"/>
              </a:rPr>
              <a:t>Holmes, A.M., </a:t>
            </a:r>
            <a:r>
              <a:rPr lang="en-US" dirty="0" err="1" smtClean="0">
                <a:latin typeface="+mn-lt"/>
              </a:rPr>
              <a:t>Solari</a:t>
            </a:r>
            <a:r>
              <a:rPr lang="en-US" dirty="0" smtClean="0">
                <a:latin typeface="+mn-lt"/>
              </a:rPr>
              <a:t>, R. &amp; Holgate, S.T. Drug Discovery Today, </a:t>
            </a:r>
            <a:r>
              <a:rPr lang="en-US" dirty="0" err="1" smtClean="0">
                <a:latin typeface="+mn-lt"/>
              </a:rPr>
              <a:t>Vol</a:t>
            </a:r>
            <a:r>
              <a:rPr lang="en-US" dirty="0" smtClean="0">
                <a:latin typeface="+mn-lt"/>
              </a:rPr>
              <a:t> 16, 659-670 (2011).</a:t>
            </a:r>
          </a:p>
          <a:p>
            <a:pPr algn="just">
              <a:buFont typeface="Arial" pitchFamily="34" charset="0"/>
              <a:buChar char="•"/>
              <a:defRPr/>
            </a:pPr>
            <a:r>
              <a:rPr lang="en-US" i="1" dirty="0" smtClean="0">
                <a:latin typeface="+mn-lt"/>
              </a:rPr>
              <a:t> Opportunities to Replace the Use of Animals in Sepsis Research. </a:t>
            </a:r>
            <a:r>
              <a:rPr lang="en-US" dirty="0" smtClean="0">
                <a:latin typeface="+mn-lt"/>
              </a:rPr>
              <a:t>Langley, C. </a:t>
            </a:r>
            <a:r>
              <a:rPr lang="en-US" i="1" dirty="0" smtClean="0">
                <a:latin typeface="+mn-lt"/>
              </a:rPr>
              <a:t>et al.</a:t>
            </a:r>
            <a:r>
              <a:rPr lang="en-US" dirty="0" smtClean="0">
                <a:latin typeface="+mn-lt"/>
              </a:rPr>
              <a:t> Alternatives to laboratory Animals, </a:t>
            </a:r>
            <a:r>
              <a:rPr lang="en-US" dirty="0" err="1" smtClean="0">
                <a:latin typeface="+mn-lt"/>
              </a:rPr>
              <a:t>Vol</a:t>
            </a:r>
            <a:r>
              <a:rPr lang="en-US" dirty="0" smtClean="0">
                <a:latin typeface="+mn-lt"/>
              </a:rPr>
              <a:t> 33, 641–648 (2005).</a:t>
            </a:r>
          </a:p>
        </p:txBody>
      </p:sp>
      <p:sp>
        <p:nvSpPr>
          <p:cNvPr id="47108" name="Slide Number Placeholder 3"/>
          <p:cNvSpPr>
            <a:spLocks noGrp="1"/>
          </p:cNvSpPr>
          <p:nvPr>
            <p:ph type="sldNum" sz="quarter" idx="5"/>
          </p:nvPr>
        </p:nvSpPr>
        <p:spPr>
          <a:noFill/>
        </p:spPr>
        <p:txBody>
          <a:bodyPr/>
          <a:lstStyle/>
          <a:p>
            <a:fld id="{C0DBF6B1-E8D9-4F9A-A77A-66C203CF72F1}"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lgn="just">
              <a:defRPr/>
            </a:pPr>
            <a:r>
              <a:rPr lang="en-US" b="1" dirty="0" smtClean="0">
                <a:latin typeface="+mn-lt"/>
                <a:cs typeface="Arial" pitchFamily="34" charset="0"/>
              </a:rPr>
              <a:t>Slide 14: Why replace animals? - Scientific advantages: Studies at the molecular or cellular level may help scientific progress</a:t>
            </a:r>
          </a:p>
          <a:p>
            <a:pPr algn="just"/>
            <a:r>
              <a:rPr lang="en-US" i="1" dirty="0" smtClean="0">
                <a:latin typeface="+mn-lt"/>
              </a:rPr>
              <a:t>In vitro</a:t>
            </a:r>
            <a:r>
              <a:rPr lang="en-US" dirty="0" smtClean="0">
                <a:latin typeface="+mn-lt"/>
              </a:rPr>
              <a:t> methods have obvious advantages for studying disease mechanisms or drug effects at the molecular or cellular level. Rather than replacing animal experiments, they are often just the obvious </a:t>
            </a:r>
            <a:r>
              <a:rPr lang="en-US" dirty="0" smtClean="0">
                <a:latin typeface="+mn-lt"/>
              </a:rPr>
              <a:t>choice. In </a:t>
            </a:r>
            <a:r>
              <a:rPr lang="en-US" dirty="0" smtClean="0">
                <a:latin typeface="+mn-lt"/>
              </a:rPr>
              <a:t>some cases, an </a:t>
            </a:r>
            <a:r>
              <a:rPr lang="en-US" i="1" dirty="0" smtClean="0">
                <a:latin typeface="+mn-lt"/>
              </a:rPr>
              <a:t>in vitro </a:t>
            </a:r>
            <a:r>
              <a:rPr lang="en-US" dirty="0" smtClean="0">
                <a:latin typeface="+mn-lt"/>
              </a:rPr>
              <a:t>model can be of value in testing potential treatments. </a:t>
            </a:r>
            <a:endParaRPr lang="en-GB" dirty="0" smtClean="0">
              <a:latin typeface="+mn-lt"/>
            </a:endParaRPr>
          </a:p>
          <a:p>
            <a:pPr algn="just"/>
            <a:r>
              <a:rPr lang="en-US" dirty="0" smtClean="0">
                <a:latin typeface="+mn-lt"/>
              </a:rPr>
              <a:t>Two examples illustrate the value of </a:t>
            </a:r>
            <a:r>
              <a:rPr lang="en-US" i="1" dirty="0" smtClean="0">
                <a:latin typeface="+mn-lt"/>
              </a:rPr>
              <a:t>in vitro  </a:t>
            </a:r>
            <a:r>
              <a:rPr lang="en-US" dirty="0" smtClean="0">
                <a:latin typeface="+mn-lt"/>
              </a:rPr>
              <a:t>methods in testing theories about disease development and testing potential treatments. </a:t>
            </a:r>
          </a:p>
          <a:p>
            <a:pPr algn="just"/>
            <a:r>
              <a:rPr lang="en-US" dirty="0" smtClean="0">
                <a:latin typeface="+mn-lt"/>
              </a:rPr>
              <a:t>A genetically altered (GA) </a:t>
            </a:r>
            <a:r>
              <a:rPr lang="en-US" u="sng" dirty="0" smtClean="0">
                <a:latin typeface="+mn-lt"/>
              </a:rPr>
              <a:t>human cell line</a:t>
            </a:r>
            <a:r>
              <a:rPr lang="en-US" dirty="0" smtClean="0">
                <a:latin typeface="+mn-lt"/>
              </a:rPr>
              <a:t>, has been developed for research on Parkinson’s disease. It was intended for use in for testing ideas about the nature of Parkinson’s disease, but the cells are now being investigated as a replacement for animal models for  testing the efficacy of new drugs. </a:t>
            </a:r>
          </a:p>
          <a:p>
            <a:pPr algn="just"/>
            <a:r>
              <a:rPr lang="en-GB" dirty="0" smtClean="0">
                <a:latin typeface="+mn-lt"/>
              </a:rPr>
              <a:t>See: </a:t>
            </a:r>
            <a:r>
              <a:rPr lang="en-GB" i="1" dirty="0" smtClean="0">
                <a:latin typeface="+mn-lt"/>
              </a:rPr>
              <a:t>Rapid, complete and large-scale generation of post-mitotic neurones from the human LUHMES cell line</a:t>
            </a:r>
            <a:r>
              <a:rPr lang="en-GB" i="0" dirty="0" smtClean="0">
                <a:latin typeface="+mn-lt"/>
              </a:rPr>
              <a:t>. </a:t>
            </a:r>
            <a:r>
              <a:rPr lang="en-GB" i="0" dirty="0" err="1" smtClean="0">
                <a:latin typeface="+mn-lt"/>
              </a:rPr>
              <a:t>Scholz</a:t>
            </a:r>
            <a:r>
              <a:rPr lang="en-GB" i="0" dirty="0" smtClean="0">
                <a:latin typeface="+mn-lt"/>
              </a:rPr>
              <a:t>, D. et. al. Journal of Neurochemistry 119, 957-971 (2011)</a:t>
            </a:r>
            <a:endParaRPr lang="en-US" dirty="0" smtClean="0">
              <a:latin typeface="+mn-lt"/>
            </a:endParaRPr>
          </a:p>
          <a:p>
            <a:pPr algn="just"/>
            <a:endParaRPr lang="en-US" dirty="0" smtClean="0">
              <a:latin typeface="+mn-lt"/>
            </a:endParaRPr>
          </a:p>
          <a:p>
            <a:pPr algn="just"/>
            <a:r>
              <a:rPr lang="en-US" dirty="0" smtClean="0">
                <a:latin typeface="+mn-lt"/>
              </a:rPr>
              <a:t>In the second example, the combined culture of different cell types allows the study of cellular interactions in breast cancer progression, and may lead to the development of a more valid </a:t>
            </a:r>
            <a:r>
              <a:rPr lang="en-US" i="1" dirty="0" smtClean="0">
                <a:latin typeface="+mn-lt"/>
              </a:rPr>
              <a:t>in vitro  </a:t>
            </a:r>
            <a:r>
              <a:rPr lang="en-US" dirty="0" smtClean="0">
                <a:latin typeface="+mn-lt"/>
              </a:rPr>
              <a:t>model for testing drug interventions. </a:t>
            </a:r>
          </a:p>
          <a:p>
            <a:pPr algn="just"/>
            <a:r>
              <a:rPr lang="en-US" dirty="0" smtClean="0">
                <a:latin typeface="+mn-lt"/>
              </a:rPr>
              <a:t>See: </a:t>
            </a:r>
            <a:r>
              <a:rPr lang="en-GB" i="1" dirty="0" smtClean="0">
                <a:latin typeface="+mn-lt"/>
              </a:rPr>
              <a:t>Novel </a:t>
            </a:r>
            <a:r>
              <a:rPr lang="en-GB" i="1" dirty="0" err="1" smtClean="0">
                <a:latin typeface="+mn-lt"/>
              </a:rPr>
              <a:t>multicellular</a:t>
            </a:r>
            <a:r>
              <a:rPr lang="en-GB" i="1" dirty="0" smtClean="0">
                <a:latin typeface="+mn-lt"/>
              </a:rPr>
              <a:t> </a:t>
            </a:r>
            <a:r>
              <a:rPr lang="en-GB" i="1" dirty="0" err="1" smtClean="0">
                <a:latin typeface="+mn-lt"/>
              </a:rPr>
              <a:t>organotypic</a:t>
            </a:r>
            <a:r>
              <a:rPr lang="en-GB" i="1" dirty="0" smtClean="0">
                <a:latin typeface="+mn-lt"/>
              </a:rPr>
              <a:t> models of normal and malignant breast: tools for dissecting the role of the microenvironment in breast cancer progression.</a:t>
            </a:r>
            <a:r>
              <a:rPr lang="en-GB" i="0" dirty="0" smtClean="0">
                <a:latin typeface="+mn-lt"/>
              </a:rPr>
              <a:t> Holliday D. L., et.</a:t>
            </a:r>
            <a:r>
              <a:rPr lang="en-GB" i="0" baseline="0" dirty="0" smtClean="0">
                <a:latin typeface="+mn-lt"/>
              </a:rPr>
              <a:t> al. Breast Cancer Research 11, R3 (2009)</a:t>
            </a:r>
            <a:endParaRPr lang="en-GB" dirty="0" smtClean="0">
              <a:latin typeface="+mn-lt"/>
            </a:endParaRPr>
          </a:p>
          <a:p>
            <a:pPr algn="just">
              <a:defRPr/>
            </a:pPr>
            <a:endParaRPr lang="en-US" dirty="0" smtClean="0">
              <a:latin typeface="+mn-lt"/>
              <a:cs typeface="Arial" pitchFamily="34" charset="0"/>
            </a:endParaRPr>
          </a:p>
          <a:p>
            <a:pPr>
              <a:defRPr/>
            </a:pPr>
            <a:endParaRPr lang="en-GB" dirty="0"/>
          </a:p>
        </p:txBody>
      </p:sp>
      <p:sp>
        <p:nvSpPr>
          <p:cNvPr id="48132" name="Slide Number Placeholder 3"/>
          <p:cNvSpPr>
            <a:spLocks noGrp="1"/>
          </p:cNvSpPr>
          <p:nvPr>
            <p:ph type="sldNum" sz="quarter" idx="5"/>
          </p:nvPr>
        </p:nvSpPr>
        <p:spPr>
          <a:noFill/>
        </p:spPr>
        <p:txBody>
          <a:bodyPr/>
          <a:lstStyle/>
          <a:p>
            <a:fld id="{A3CF2629-2210-4DF7-8F47-99B03FEBC07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lgn="just"/>
            <a:r>
              <a:rPr lang="en-US" b="1" dirty="0" smtClean="0">
                <a:latin typeface="+mn-lt"/>
              </a:rPr>
              <a:t>Slide 15: Why replace animals? - Scientific advantages: Alternative models may be more scientifically valid</a:t>
            </a:r>
            <a:endParaRPr lang="en-GB" dirty="0" smtClean="0">
              <a:latin typeface="+mn-lt"/>
            </a:endParaRPr>
          </a:p>
          <a:p>
            <a:pPr algn="just"/>
            <a:r>
              <a:rPr lang="en-US" dirty="0" smtClean="0">
                <a:latin typeface="+mn-lt"/>
              </a:rPr>
              <a:t>Recognition of the limitations of existing animal models, and the need to find a model which better reflects what happens in humans, are powerful drivers for replacement. Often, the need to increase the validity of the model system leads to the use of human subjects, human tissue, or human cells rather than animals. Some examples include:</a:t>
            </a:r>
            <a:endParaRPr lang="en-GB" dirty="0" smtClean="0">
              <a:latin typeface="+mn-lt"/>
            </a:endParaRPr>
          </a:p>
          <a:p>
            <a:pPr algn="just"/>
            <a:r>
              <a:rPr lang="en-GB" dirty="0" smtClean="0">
                <a:latin typeface="+mn-lt"/>
              </a:rPr>
              <a:t>Animal models of </a:t>
            </a:r>
            <a:r>
              <a:rPr lang="en-GB" b="1" dirty="0" smtClean="0">
                <a:latin typeface="+mn-lt"/>
              </a:rPr>
              <a:t>asthma</a:t>
            </a:r>
            <a:r>
              <a:rPr lang="en-GB" dirty="0" smtClean="0">
                <a:latin typeface="+mn-lt"/>
              </a:rPr>
              <a:t> are poor for a number of reasons, and many alternative approaches are being explored to improve understanding and treatment of the condition e.g. tissue engineering, </a:t>
            </a:r>
            <a:r>
              <a:rPr lang="en-GB" dirty="0" err="1" smtClean="0">
                <a:latin typeface="+mn-lt"/>
              </a:rPr>
              <a:t>microfluidics</a:t>
            </a:r>
            <a:r>
              <a:rPr lang="en-GB" dirty="0" smtClean="0">
                <a:latin typeface="+mn-lt"/>
              </a:rPr>
              <a:t>, and computer modelling. For example:</a:t>
            </a:r>
            <a:r>
              <a:rPr lang="en-GB" baseline="0" dirty="0" smtClean="0">
                <a:latin typeface="+mn-lt"/>
              </a:rPr>
              <a:t> </a:t>
            </a:r>
            <a:r>
              <a:rPr lang="en-GB" i="1" dirty="0" smtClean="0">
                <a:latin typeface="+mn-lt"/>
              </a:rPr>
              <a:t>Developing a platform of in vitro models of asthmatic and healthy lung: An alternative to the use of animals in asthma research: </a:t>
            </a:r>
          </a:p>
          <a:p>
            <a:pPr algn="just"/>
            <a:r>
              <a:rPr lang="en-GB" dirty="0" smtClean="0">
                <a:latin typeface="+mn-lt"/>
              </a:rPr>
              <a:t>http://www.nc3rs.org.uk/researchportfolio/showcatportfolio.asp?id=206a</a:t>
            </a:r>
          </a:p>
          <a:p>
            <a:pPr algn="just"/>
            <a:r>
              <a:rPr lang="en-US" dirty="0" smtClean="0">
                <a:latin typeface="+mn-lt"/>
              </a:rPr>
              <a:t>Animal models of </a:t>
            </a:r>
            <a:r>
              <a:rPr lang="en-US" b="1" dirty="0" smtClean="0">
                <a:latin typeface="+mn-lt"/>
              </a:rPr>
              <a:t>intestinal</a:t>
            </a:r>
            <a:r>
              <a:rPr lang="en-US" b="1" baseline="0" dirty="0" smtClean="0">
                <a:latin typeface="+mn-lt"/>
              </a:rPr>
              <a:t> disease </a:t>
            </a:r>
            <a:r>
              <a:rPr lang="en-US" b="0" baseline="0" dirty="0" smtClean="0">
                <a:latin typeface="+mn-lt"/>
              </a:rPr>
              <a:t> can also be poorly predictive of human disease. Recent 3D tissue models of human colonic epithelium and </a:t>
            </a:r>
            <a:r>
              <a:rPr lang="en-US" dirty="0" smtClean="0">
                <a:latin typeface="+mn-lt"/>
              </a:rPr>
              <a:t>been developed which will improve the mechanistic understanding of</a:t>
            </a:r>
            <a:r>
              <a:rPr lang="en-US" baseline="0" dirty="0" smtClean="0">
                <a:latin typeface="+mn-lt"/>
              </a:rPr>
              <a:t> human intestinal function in health and disease. </a:t>
            </a:r>
            <a:r>
              <a:rPr lang="en-GB" i="1" dirty="0" smtClean="0">
                <a:latin typeface="+mn-lt"/>
              </a:rPr>
              <a:t>Dynamic and differential regulation of NKCC1 by calcium and </a:t>
            </a:r>
            <a:r>
              <a:rPr lang="en-GB" i="1" dirty="0" err="1" smtClean="0">
                <a:latin typeface="+mn-lt"/>
              </a:rPr>
              <a:t>cAMP</a:t>
            </a:r>
            <a:r>
              <a:rPr lang="en-GB" i="1" dirty="0" smtClean="0">
                <a:latin typeface="+mn-lt"/>
              </a:rPr>
              <a:t> in the native human colonic epithelium</a:t>
            </a:r>
            <a:r>
              <a:rPr lang="en-US" i="1" dirty="0" smtClean="0">
                <a:latin typeface="+mn-lt"/>
              </a:rPr>
              <a:t>. </a:t>
            </a:r>
            <a:r>
              <a:rPr lang="en-US" i="0" dirty="0" smtClean="0">
                <a:latin typeface="+mn-lt"/>
              </a:rPr>
              <a:t>Reynolds, A. et. al. Journal of Physiology.</a:t>
            </a:r>
            <a:r>
              <a:rPr lang="en-US" i="0" baseline="0" dirty="0" smtClean="0">
                <a:latin typeface="+mn-lt"/>
              </a:rPr>
              <a:t> 582, 507-524</a:t>
            </a:r>
          </a:p>
          <a:p>
            <a:pPr algn="just"/>
            <a:r>
              <a:rPr lang="en-US" i="1" baseline="0" dirty="0" smtClean="0">
                <a:latin typeface="+mn-lt"/>
              </a:rPr>
              <a:t>A novel 3D ex vivo model of native human Barrett’s </a:t>
            </a:r>
            <a:r>
              <a:rPr lang="en-US" i="1" baseline="0" dirty="0" err="1" smtClean="0">
                <a:latin typeface="+mn-lt"/>
              </a:rPr>
              <a:t>oesophagus</a:t>
            </a:r>
            <a:r>
              <a:rPr lang="en-US" i="1" baseline="0" dirty="0" smtClean="0">
                <a:latin typeface="+mn-lt"/>
              </a:rPr>
              <a:t>.</a:t>
            </a:r>
            <a:r>
              <a:rPr lang="en-US" i="0" baseline="0" dirty="0" smtClean="0">
                <a:latin typeface="+mn-lt"/>
              </a:rPr>
              <a:t> </a:t>
            </a:r>
            <a:r>
              <a:rPr lang="en-US" i="0" baseline="0" dirty="0" err="1" smtClean="0">
                <a:latin typeface="+mn-lt"/>
              </a:rPr>
              <a:t>Scobioala-Laker</a:t>
            </a:r>
            <a:r>
              <a:rPr lang="en-US" i="0" baseline="0" dirty="0" smtClean="0">
                <a:latin typeface="+mn-lt"/>
              </a:rPr>
              <a:t>, N. et. al. Gastroenterology. 136, A-596-A597</a:t>
            </a:r>
            <a:endParaRPr lang="en-US" i="0" dirty="0" smtClean="0">
              <a:latin typeface="+mn-lt"/>
            </a:endParaRPr>
          </a:p>
          <a:p>
            <a:pPr algn="just"/>
            <a:r>
              <a:rPr lang="en-US" dirty="0" smtClean="0">
                <a:latin typeface="+mn-lt"/>
              </a:rPr>
              <a:t>Significant differences have been found between mouse models of </a:t>
            </a:r>
            <a:r>
              <a:rPr lang="en-US" b="1" dirty="0" smtClean="0">
                <a:latin typeface="+mn-lt"/>
              </a:rPr>
              <a:t>cystic fibrosis</a:t>
            </a:r>
            <a:r>
              <a:rPr lang="en-US" dirty="0" smtClean="0">
                <a:latin typeface="+mn-lt"/>
              </a:rPr>
              <a:t> and the condition in humans, particularly in terms of disease progression. Human cell cultures are grown under conditions which allow the cells to develop the features and functions of normal or cystic fibrosis airways so that the infections typically observed in people with cystic fibrosis can be </a:t>
            </a:r>
            <a:r>
              <a:rPr lang="en-US" dirty="0" err="1" smtClean="0">
                <a:latin typeface="+mn-lt"/>
              </a:rPr>
              <a:t>modelled</a:t>
            </a:r>
            <a:r>
              <a:rPr lang="en-US" dirty="0" smtClean="0">
                <a:latin typeface="+mn-lt"/>
              </a:rPr>
              <a:t>: </a:t>
            </a:r>
            <a:r>
              <a:rPr lang="en-US" i="1" dirty="0" smtClean="0">
                <a:latin typeface="+mn-lt"/>
              </a:rPr>
              <a:t>http://eprints.aston.ac.uk/16494/</a:t>
            </a:r>
            <a:endParaRPr lang="en-GB" dirty="0" smtClean="0">
              <a:latin typeface="+mn-lt"/>
            </a:endParaRPr>
          </a:p>
        </p:txBody>
      </p:sp>
      <p:sp>
        <p:nvSpPr>
          <p:cNvPr id="49156" name="Slide Number Placeholder 3"/>
          <p:cNvSpPr>
            <a:spLocks noGrp="1"/>
          </p:cNvSpPr>
          <p:nvPr>
            <p:ph type="sldNum" sz="quarter" idx="5"/>
          </p:nvPr>
        </p:nvSpPr>
        <p:spPr>
          <a:noFill/>
        </p:spPr>
        <p:txBody>
          <a:bodyPr/>
          <a:lstStyle/>
          <a:p>
            <a:fld id="{700C631C-5631-4497-AD87-9FFFCA915A97}"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lgn="just"/>
            <a:r>
              <a:rPr lang="en-US" b="1" dirty="0" smtClean="0">
                <a:latin typeface="+mn-lt"/>
              </a:rPr>
              <a:t>Slide 16: Why replace animals? - Scientific advantages: New technology can be exploited </a:t>
            </a:r>
            <a:endParaRPr lang="en-GB" dirty="0" smtClean="0">
              <a:latin typeface="+mn-lt"/>
            </a:endParaRPr>
          </a:p>
          <a:p>
            <a:pPr algn="just"/>
            <a:r>
              <a:rPr lang="en-US" dirty="0" smtClean="0">
                <a:latin typeface="+mn-lt"/>
              </a:rPr>
              <a:t>The development of new technologies opens up opportunities for expanding or improving research in a variety of ways. In recent years, considerable advances have been made in molecular biology, medical imaging, information technology, </a:t>
            </a:r>
            <a:r>
              <a:rPr lang="en-US" dirty="0" err="1" smtClean="0">
                <a:latin typeface="+mn-lt"/>
              </a:rPr>
              <a:t>microfluidics</a:t>
            </a:r>
            <a:r>
              <a:rPr lang="en-US" dirty="0" smtClean="0">
                <a:latin typeface="+mn-lt"/>
              </a:rPr>
              <a:t> and robotics. The adoption and exploitation of these techniques has scientific or practical advantages for researchers, but can also reduce reliance on animal models. </a:t>
            </a:r>
            <a:endParaRPr lang="en-GB" dirty="0" smtClean="0">
              <a:latin typeface="+mn-lt"/>
            </a:endParaRPr>
          </a:p>
          <a:p>
            <a:pPr algn="just">
              <a:buFont typeface="Arial" pitchFamily="34" charset="0"/>
              <a:buChar char="•"/>
            </a:pPr>
            <a:r>
              <a:rPr lang="en-US" dirty="0" smtClean="0">
                <a:latin typeface="+mn-lt"/>
              </a:rPr>
              <a:t> Models of the heart, uterus and spinal cord are being developed for a wide range of applications such as screening new heart drugs, and studying spinal cord pathways. See for example: </a:t>
            </a:r>
            <a:r>
              <a:rPr lang="en-GB" i="1" dirty="0" smtClean="0">
                <a:latin typeface="+mn-lt"/>
              </a:rPr>
              <a:t>Diffusion tensor imaging in the construction of human virtual tissues: heart, gravid uterus and spinal cord: </a:t>
            </a:r>
          </a:p>
          <a:p>
            <a:pPr algn="just">
              <a:buFont typeface="Arial" pitchFamily="34" charset="0"/>
              <a:buNone/>
            </a:pPr>
            <a:r>
              <a:rPr lang="en-US" dirty="0" smtClean="0">
                <a:latin typeface="+mn-lt"/>
              </a:rPr>
              <a:t>http://www.drhadwentrust.org/past-research-projects/virtual-human-heart-uterus-and-spinal-cord</a:t>
            </a:r>
          </a:p>
          <a:p>
            <a:pPr algn="just"/>
            <a:r>
              <a:rPr lang="en-US" dirty="0" smtClean="0">
                <a:latin typeface="+mn-lt"/>
              </a:rPr>
              <a:t>The ultimate application of computer technology in research would be the construction of computer models of the whole human body, which could be used to conduct virtual experiments. </a:t>
            </a:r>
            <a:endParaRPr lang="en-GB" dirty="0" smtClean="0">
              <a:latin typeface="+mn-lt"/>
            </a:endParaRPr>
          </a:p>
          <a:p>
            <a:pPr algn="just">
              <a:buFont typeface="Arial" pitchFamily="34" charset="0"/>
              <a:buChar char="•"/>
            </a:pPr>
            <a:r>
              <a:rPr lang="en-GB" dirty="0" smtClean="0">
                <a:latin typeface="+mn-lt"/>
              </a:rPr>
              <a:t>A </a:t>
            </a:r>
            <a:r>
              <a:rPr lang="en-GB" dirty="0" err="1" smtClean="0">
                <a:latin typeface="+mn-lt"/>
              </a:rPr>
              <a:t>microfluidic</a:t>
            </a:r>
            <a:r>
              <a:rPr lang="en-GB" dirty="0" smtClean="0">
                <a:latin typeface="+mn-lt"/>
              </a:rPr>
              <a:t> chip has been developed (by </a:t>
            </a:r>
            <a:r>
              <a:rPr lang="en-GB" dirty="0" err="1" smtClean="0">
                <a:latin typeface="+mn-lt"/>
              </a:rPr>
              <a:t>Hurel</a:t>
            </a:r>
            <a:r>
              <a:rPr lang="en-GB" dirty="0" smtClean="0">
                <a:latin typeface="+mn-lt"/>
              </a:rPr>
              <a:t> Corp. and </a:t>
            </a:r>
            <a:r>
              <a:rPr lang="en-GB" dirty="0" err="1" smtClean="0">
                <a:latin typeface="+mn-lt"/>
              </a:rPr>
              <a:t>L'Oréal</a:t>
            </a:r>
            <a:r>
              <a:rPr lang="en-GB" dirty="0" smtClean="0">
                <a:latin typeface="+mn-lt"/>
              </a:rPr>
              <a:t>) that may replace skin allergy testing on animals. The chip comprises an artificial lymph node of cultured cells next to an artificial skin construct made from human cells. The two are connected with a </a:t>
            </a:r>
            <a:r>
              <a:rPr lang="en-GB" dirty="0" err="1" smtClean="0">
                <a:latin typeface="+mn-lt"/>
              </a:rPr>
              <a:t>microfluidic</a:t>
            </a:r>
            <a:r>
              <a:rPr lang="en-GB" dirty="0" smtClean="0">
                <a:latin typeface="+mn-lt"/>
              </a:rPr>
              <a:t> system. In an allergic reaction, </a:t>
            </a:r>
            <a:r>
              <a:rPr lang="en-GB" dirty="0" err="1" smtClean="0">
                <a:latin typeface="+mn-lt"/>
              </a:rPr>
              <a:t>dendritic</a:t>
            </a:r>
            <a:r>
              <a:rPr lang="en-GB" dirty="0" smtClean="0">
                <a:latin typeface="+mn-lt"/>
              </a:rPr>
              <a:t> cells migrate toward the artificial lymph node in response to a chemical gradient, where they stimulate the T-cells. http://www.hurelcorp.com/overview.php</a:t>
            </a:r>
          </a:p>
          <a:p>
            <a:pPr algn="just">
              <a:buFont typeface="Arial" pitchFamily="34" charset="0"/>
              <a:buChar char="•"/>
            </a:pPr>
            <a:r>
              <a:rPr lang="en-GB" dirty="0" smtClean="0">
                <a:latin typeface="+mn-lt"/>
              </a:rPr>
              <a:t>Organ</a:t>
            </a:r>
            <a:r>
              <a:rPr lang="en-GB" baseline="0" dirty="0" smtClean="0">
                <a:latin typeface="+mn-lt"/>
              </a:rPr>
              <a:t> on a chip technology developed by scientists at the Wyss Institute for Biologically Inspired Engineering, part of Harvard University has been used to model the human lung. This technology has been utilised to study pulmonary oedema, a deadly condition in which the lungs fill with fluid and blood forms clots and to test potential new drugs. </a:t>
            </a:r>
            <a:r>
              <a:rPr lang="en-GB" i="1" baseline="0" dirty="0" smtClean="0">
                <a:latin typeface="+mn-lt"/>
              </a:rPr>
              <a:t>A Human Disease Model of Drug Toxicity–Induced Pulmonary </a:t>
            </a:r>
            <a:r>
              <a:rPr lang="en-GB" i="1" baseline="0" dirty="0" err="1" smtClean="0">
                <a:latin typeface="+mn-lt"/>
              </a:rPr>
              <a:t>Edema</a:t>
            </a:r>
            <a:r>
              <a:rPr lang="en-GB" i="1" baseline="0" dirty="0" smtClean="0">
                <a:latin typeface="+mn-lt"/>
              </a:rPr>
              <a:t> in a Lung-on-a-Chip </a:t>
            </a:r>
            <a:r>
              <a:rPr lang="en-GB" i="1" baseline="0" dirty="0" err="1" smtClean="0">
                <a:latin typeface="+mn-lt"/>
              </a:rPr>
              <a:t>Microdevice</a:t>
            </a:r>
            <a:r>
              <a:rPr lang="en-GB" i="1" baseline="0" dirty="0" smtClean="0">
                <a:latin typeface="+mn-lt"/>
              </a:rPr>
              <a:t>. </a:t>
            </a:r>
            <a:r>
              <a:rPr lang="en-GB" i="0" baseline="0" dirty="0" smtClean="0">
                <a:latin typeface="+mn-lt"/>
              </a:rPr>
              <a:t>Huh, D. et. al. Science Translational Medicine. 159, 147.</a:t>
            </a:r>
            <a:endParaRPr lang="en-GB" i="0" dirty="0" smtClean="0">
              <a:latin typeface="+mn-lt"/>
            </a:endParaRPr>
          </a:p>
          <a:p>
            <a:pPr indent="-226017" algn="just">
              <a:spcBef>
                <a:spcPts val="0"/>
              </a:spcBef>
              <a:spcAft>
                <a:spcPts val="593"/>
              </a:spcAft>
              <a:defRPr/>
            </a:pPr>
            <a:endParaRPr lang="en-US" dirty="0" smtClean="0">
              <a:latin typeface="+mn-lt"/>
              <a:cs typeface="Arial" pitchFamily="34" charset="0"/>
            </a:endParaRPr>
          </a:p>
          <a:p>
            <a:pPr marL="226017" indent="-226017" algn="just">
              <a:buFont typeface="+mj-lt"/>
              <a:buAutoNum type="arabicPeriod"/>
              <a:defRPr/>
            </a:pPr>
            <a:endParaRPr lang="en-GB" sz="1100" dirty="0" smtClean="0">
              <a:latin typeface="+mn-lt"/>
              <a:cs typeface="Arial" pitchFamily="34" charset="0"/>
            </a:endParaRPr>
          </a:p>
        </p:txBody>
      </p:sp>
      <p:sp>
        <p:nvSpPr>
          <p:cNvPr id="50180" name="Slide Number Placeholder 3"/>
          <p:cNvSpPr>
            <a:spLocks noGrp="1"/>
          </p:cNvSpPr>
          <p:nvPr>
            <p:ph type="sldNum" sz="quarter" idx="5"/>
          </p:nvPr>
        </p:nvSpPr>
        <p:spPr>
          <a:noFill/>
        </p:spPr>
        <p:txBody>
          <a:bodyPr/>
          <a:lstStyle/>
          <a:p>
            <a:fld id="{5806CB5C-6EAA-49E3-993D-4E7C07DAC299}"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p:spPr>
        <p:txBody>
          <a:bodyPr/>
          <a:lstStyle/>
          <a:p>
            <a:pPr algn="just">
              <a:spcBef>
                <a:spcPct val="0"/>
              </a:spcBef>
              <a:spcAft>
                <a:spcPts val="593"/>
              </a:spcAft>
              <a:defRPr/>
            </a:pPr>
            <a:r>
              <a:rPr lang="en-US" b="1" dirty="0" smtClean="0">
                <a:latin typeface="+mn-lt"/>
                <a:cs typeface="Arial" pitchFamily="34" charset="0"/>
              </a:rPr>
              <a:t>Slide 17: Why replace animals - Scientific advantages: </a:t>
            </a:r>
            <a:r>
              <a:rPr lang="en-US" b="1" kern="0" dirty="0" smtClean="0">
                <a:latin typeface="+mn-lt"/>
                <a:cs typeface="Arial" charset="0"/>
              </a:rPr>
              <a:t>Alternative methods may allow ethical studies in humans</a:t>
            </a:r>
            <a:endParaRPr lang="en-US" b="1" dirty="0" smtClean="0">
              <a:latin typeface="+mn-lt"/>
              <a:cs typeface="Arial" pitchFamily="34" charset="0"/>
            </a:endParaRPr>
          </a:p>
          <a:p>
            <a:pPr algn="just"/>
            <a:r>
              <a:rPr lang="en-US" sz="1100" dirty="0" smtClean="0">
                <a:latin typeface="+mn-lt"/>
              </a:rPr>
              <a:t>Methods which allow ethical studies in humans have considerable scientific advantages when the object of study is human biology and disease,</a:t>
            </a:r>
            <a:r>
              <a:rPr lang="en-US" sz="1100" baseline="0" dirty="0" smtClean="0">
                <a:latin typeface="+mn-lt"/>
              </a:rPr>
              <a:t> but t</a:t>
            </a:r>
            <a:r>
              <a:rPr lang="en-US" sz="1100" dirty="0" smtClean="0">
                <a:latin typeface="+mn-lt"/>
              </a:rPr>
              <a:t>here are strict rules governing human studies. Ideally, the techniques are non-invasive or minimally invasive. Examples include:</a:t>
            </a:r>
            <a:endParaRPr lang="en-GB" sz="1100" dirty="0" smtClean="0">
              <a:latin typeface="+mn-lt"/>
            </a:endParaRPr>
          </a:p>
          <a:p>
            <a:pPr algn="just"/>
            <a:r>
              <a:rPr lang="en-US" sz="1100" dirty="0" smtClean="0">
                <a:latin typeface="+mn-lt"/>
              </a:rPr>
              <a:t>The use of </a:t>
            </a:r>
            <a:r>
              <a:rPr lang="en-US" sz="1100" b="1" dirty="0" err="1" smtClean="0">
                <a:latin typeface="+mn-lt"/>
              </a:rPr>
              <a:t>Transcranial</a:t>
            </a:r>
            <a:r>
              <a:rPr lang="en-US" sz="1100" b="1" dirty="0" smtClean="0">
                <a:latin typeface="+mn-lt"/>
              </a:rPr>
              <a:t> Magnetic Stimulation (TMS)</a:t>
            </a:r>
            <a:r>
              <a:rPr lang="en-US" sz="1100" dirty="0" smtClean="0">
                <a:latin typeface="+mn-lt"/>
              </a:rPr>
              <a:t> to study how the human brain works and help devise treatments for psychiatric conditions. For example: </a:t>
            </a:r>
            <a:r>
              <a:rPr lang="en-GB" sz="1100" i="1" dirty="0" smtClean="0">
                <a:latin typeface="+mn-lt"/>
              </a:rPr>
              <a:t>The orientation of attention in space, an interaction study using dual-site </a:t>
            </a:r>
            <a:r>
              <a:rPr lang="en-GB" sz="1100" i="1" dirty="0" err="1" smtClean="0">
                <a:latin typeface="+mn-lt"/>
              </a:rPr>
              <a:t>transcranial</a:t>
            </a:r>
            <a:r>
              <a:rPr lang="en-GB" sz="1100" i="1" dirty="0" smtClean="0">
                <a:latin typeface="+mn-lt"/>
              </a:rPr>
              <a:t> magnetic stimulation (TMS):</a:t>
            </a:r>
          </a:p>
          <a:p>
            <a:pPr algn="just"/>
            <a:r>
              <a:rPr lang="en-US" sz="1100" dirty="0" smtClean="0">
                <a:latin typeface="+mn-lt"/>
              </a:rPr>
              <a:t>http://www.drhadwentrust.org/current-portfolio/advances-in-human-neuroscience</a:t>
            </a:r>
          </a:p>
          <a:p>
            <a:pPr algn="just"/>
            <a:r>
              <a:rPr lang="en-GB" sz="1100" dirty="0" smtClean="0">
                <a:latin typeface="+mn-lt"/>
              </a:rPr>
              <a:t>T</a:t>
            </a:r>
            <a:r>
              <a:rPr lang="en-US" sz="1100" dirty="0" err="1" smtClean="0">
                <a:latin typeface="+mn-lt"/>
              </a:rPr>
              <a:t>wo</a:t>
            </a:r>
            <a:r>
              <a:rPr lang="en-US" sz="1100" dirty="0" smtClean="0">
                <a:latin typeface="+mn-lt"/>
              </a:rPr>
              <a:t> methods - </a:t>
            </a:r>
            <a:r>
              <a:rPr lang="en-US" sz="1100" b="1" dirty="0" smtClean="0">
                <a:latin typeface="+mn-lt"/>
              </a:rPr>
              <a:t>MEG (</a:t>
            </a:r>
            <a:r>
              <a:rPr lang="en-US" sz="1100" b="1" dirty="0" err="1" smtClean="0">
                <a:latin typeface="+mn-lt"/>
              </a:rPr>
              <a:t>magnetoencephalography</a:t>
            </a:r>
            <a:r>
              <a:rPr lang="en-US" sz="1100" b="1" dirty="0" smtClean="0">
                <a:latin typeface="+mn-lt"/>
              </a:rPr>
              <a:t>)</a:t>
            </a:r>
            <a:r>
              <a:rPr lang="en-US" sz="1100" dirty="0" smtClean="0">
                <a:latin typeface="+mn-lt"/>
              </a:rPr>
              <a:t> and </a:t>
            </a:r>
            <a:r>
              <a:rPr lang="en-US" sz="1100" b="1" dirty="0" smtClean="0">
                <a:latin typeface="+mn-lt"/>
              </a:rPr>
              <a:t>MRS (magnetic resonance spectroscopy)</a:t>
            </a:r>
            <a:r>
              <a:rPr lang="en-US" sz="1100" dirty="0" smtClean="0">
                <a:latin typeface="+mn-lt"/>
              </a:rPr>
              <a:t> - can be used to study pain and pain relief drugs in human volunteers. For example: </a:t>
            </a:r>
            <a:r>
              <a:rPr lang="en-GB" sz="1100" i="1" dirty="0" smtClean="0">
                <a:latin typeface="+mn-lt"/>
              </a:rPr>
              <a:t>Functional </a:t>
            </a:r>
            <a:r>
              <a:rPr lang="en-GB" sz="1100" i="1" dirty="0" err="1" smtClean="0">
                <a:latin typeface="+mn-lt"/>
              </a:rPr>
              <a:t>neuroimaging</a:t>
            </a:r>
            <a:r>
              <a:rPr lang="en-GB" sz="1100" i="1" dirty="0" smtClean="0">
                <a:latin typeface="+mn-lt"/>
              </a:rPr>
              <a:t> and the pharmacokinetics of pain :</a:t>
            </a:r>
          </a:p>
          <a:p>
            <a:pPr algn="just"/>
            <a:r>
              <a:rPr lang="en-GB" sz="1100" dirty="0" smtClean="0">
                <a:latin typeface="+mn-lt"/>
              </a:rPr>
              <a:t>http://www.drhadwentrust.org/current-portfolio/a-clearer-picture-of-pain-relief</a:t>
            </a:r>
          </a:p>
          <a:p>
            <a:pPr algn="just"/>
            <a:r>
              <a:rPr lang="en-US" sz="1100" b="1" dirty="0" smtClean="0">
                <a:latin typeface="+mn-lt"/>
              </a:rPr>
              <a:t>Accelerator Mass Spectrometry (AMS) </a:t>
            </a:r>
            <a:r>
              <a:rPr lang="en-US" sz="1100" dirty="0" smtClean="0">
                <a:latin typeface="+mn-lt"/>
              </a:rPr>
              <a:t>is a method of studying the pharmacokinetics of new drugs. It uses very low, safe drug doses and has great promise for reducing the failure of drugs at the ‘</a:t>
            </a:r>
            <a:r>
              <a:rPr lang="en-US" sz="1100" dirty="0" smtClean="0">
                <a:latin typeface="+mn-lt"/>
              </a:rPr>
              <a:t>first-in-man</a:t>
            </a:r>
            <a:r>
              <a:rPr lang="en-US" sz="1100" dirty="0" smtClean="0">
                <a:latin typeface="+mn-lt"/>
              </a:rPr>
              <a:t>’ stage, thus reducing wastage of animals in studies on drugs with inappropriate pharmacokinetic properties in humans. See: </a:t>
            </a:r>
            <a:r>
              <a:rPr lang="en-GB" sz="1100" i="1" dirty="0" err="1" smtClean="0">
                <a:latin typeface="+mn-lt"/>
              </a:rPr>
              <a:t>Microdosing</a:t>
            </a:r>
            <a:r>
              <a:rPr lang="en-GB" sz="1100" i="1" dirty="0" smtClean="0">
                <a:latin typeface="+mn-lt"/>
              </a:rPr>
              <a:t> and the 3Rs</a:t>
            </a:r>
            <a:r>
              <a:rPr lang="en-GB" sz="1100" dirty="0" smtClean="0">
                <a:latin typeface="+mn-lt"/>
              </a:rPr>
              <a:t>, by Malcolm Rowland: http://www.nc3rs.org.uk/news.asp?id=193</a:t>
            </a:r>
            <a:endParaRPr lang="en-GB" sz="1100" dirty="0">
              <a:latin typeface="+mn-lt"/>
            </a:endParaRPr>
          </a:p>
        </p:txBody>
      </p:sp>
      <p:sp>
        <p:nvSpPr>
          <p:cNvPr id="51204" name="Slide Number Placeholder 3"/>
          <p:cNvSpPr>
            <a:spLocks noGrp="1"/>
          </p:cNvSpPr>
          <p:nvPr>
            <p:ph type="sldNum" sz="quarter" idx="5"/>
          </p:nvPr>
        </p:nvSpPr>
        <p:spPr>
          <a:noFill/>
        </p:spPr>
        <p:txBody>
          <a:bodyPr/>
          <a:lstStyle/>
          <a:p>
            <a:fld id="{1F99F7CC-5AC6-48A7-AAF9-589BAF37FE46}"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873125" y="731838"/>
            <a:ext cx="4887913" cy="3665537"/>
          </a:xfrm>
          <a:ln/>
        </p:spPr>
      </p:sp>
      <p:sp>
        <p:nvSpPr>
          <p:cNvPr id="40963" name="Notes Placeholder 2"/>
          <p:cNvSpPr>
            <a:spLocks noGrp="1"/>
          </p:cNvSpPr>
          <p:nvPr>
            <p:ph type="body" idx="1"/>
          </p:nvPr>
        </p:nvSpPr>
        <p:spPr>
          <a:xfrm>
            <a:off x="889213" y="4643517"/>
            <a:ext cx="4890665" cy="4521319"/>
          </a:xfrm>
          <a:ln/>
        </p:spPr>
        <p:txBody>
          <a:bodyPr/>
          <a:lstStyle/>
          <a:p>
            <a:pPr algn="just">
              <a:spcBef>
                <a:spcPct val="0"/>
              </a:spcBef>
              <a:spcAft>
                <a:spcPts val="593"/>
              </a:spcAft>
              <a:defRPr/>
            </a:pPr>
            <a:r>
              <a:rPr lang="en-US" b="1" dirty="0" smtClean="0">
                <a:latin typeface="+mn-lt"/>
                <a:cs typeface="Arial" charset="0"/>
              </a:rPr>
              <a:t>Slide 18: Why replace animals? - Practical advantages</a:t>
            </a:r>
          </a:p>
          <a:p>
            <a:pPr algn="just"/>
            <a:r>
              <a:rPr lang="en-US" dirty="0" smtClean="0">
                <a:latin typeface="+mn-lt"/>
              </a:rPr>
              <a:t>Research using animals is very expensive</a:t>
            </a:r>
            <a:r>
              <a:rPr lang="en-US" baseline="0" dirty="0" smtClean="0">
                <a:latin typeface="+mn-lt"/>
              </a:rPr>
              <a:t> and</a:t>
            </a:r>
            <a:r>
              <a:rPr lang="en-US" dirty="0" smtClean="0">
                <a:latin typeface="+mn-lt"/>
              </a:rPr>
              <a:t> the use of alternative methods can bring substantial resource savings, due either to the </a:t>
            </a:r>
            <a:r>
              <a:rPr lang="en-US" b="1" dirty="0" smtClean="0">
                <a:latin typeface="+mn-lt"/>
              </a:rPr>
              <a:t>speed with which results can be obtained</a:t>
            </a:r>
            <a:r>
              <a:rPr lang="en-US" dirty="0" smtClean="0">
                <a:latin typeface="+mn-lt"/>
              </a:rPr>
              <a:t>, or the </a:t>
            </a:r>
            <a:r>
              <a:rPr lang="en-US" b="1" dirty="0" smtClean="0">
                <a:latin typeface="+mn-lt"/>
              </a:rPr>
              <a:t>decreased cost </a:t>
            </a:r>
            <a:r>
              <a:rPr lang="en-US" dirty="0" smtClean="0">
                <a:latin typeface="+mn-lt"/>
              </a:rPr>
              <a:t>of maintaining microorganisms or cell cultures compared with maintaining animals. A good example is the use of </a:t>
            </a:r>
            <a:r>
              <a:rPr lang="en-US" i="1" dirty="0" smtClean="0">
                <a:latin typeface="+mn-lt"/>
              </a:rPr>
              <a:t>in vitro</a:t>
            </a:r>
            <a:r>
              <a:rPr lang="en-US" dirty="0" smtClean="0">
                <a:latin typeface="+mn-lt"/>
              </a:rPr>
              <a:t> tests in high-throughput screening </a:t>
            </a:r>
            <a:r>
              <a:rPr lang="en-US" dirty="0" err="1" smtClean="0">
                <a:latin typeface="+mn-lt"/>
              </a:rPr>
              <a:t>programmes</a:t>
            </a:r>
            <a:r>
              <a:rPr lang="en-US" dirty="0" smtClean="0">
                <a:latin typeface="+mn-lt"/>
              </a:rPr>
              <a:t> for drug discovery in the pharmaceutical industry. The search for compounds with the ability to interact with a particular molecular target among millions of chemical structures would be practically impossible without this technology. </a:t>
            </a:r>
            <a:endParaRPr lang="en-GB" dirty="0" smtClean="0">
              <a:latin typeface="+mn-lt"/>
            </a:endParaRPr>
          </a:p>
          <a:p>
            <a:pPr algn="just"/>
            <a:r>
              <a:rPr lang="en-US" dirty="0" smtClean="0">
                <a:latin typeface="+mn-lt"/>
              </a:rPr>
              <a:t>A number of </a:t>
            </a:r>
            <a:r>
              <a:rPr lang="en-US" dirty="0" err="1" smtClean="0">
                <a:latin typeface="+mn-lt"/>
              </a:rPr>
              <a:t>organisations</a:t>
            </a:r>
            <a:r>
              <a:rPr lang="en-US" dirty="0" smtClean="0">
                <a:latin typeface="+mn-lt"/>
              </a:rPr>
              <a:t> </a:t>
            </a:r>
            <a:r>
              <a:rPr lang="en-US" b="1" dirty="0" smtClean="0">
                <a:latin typeface="+mn-lt"/>
              </a:rPr>
              <a:t>fund research </a:t>
            </a:r>
            <a:r>
              <a:rPr lang="en-US" dirty="0" smtClean="0">
                <a:latin typeface="+mn-lt"/>
              </a:rPr>
              <a:t>that will lead to the replacement of animals, so this work can attract research funding.</a:t>
            </a:r>
            <a:endParaRPr lang="en-GB" dirty="0" smtClean="0">
              <a:latin typeface="+mn-lt"/>
            </a:endParaRPr>
          </a:p>
          <a:p>
            <a:pPr algn="just"/>
            <a:r>
              <a:rPr lang="en-US" dirty="0" smtClean="0">
                <a:latin typeface="+mn-lt"/>
              </a:rPr>
              <a:t>There may also be </a:t>
            </a:r>
            <a:r>
              <a:rPr lang="en-US" b="1" dirty="0" smtClean="0">
                <a:latin typeface="+mn-lt"/>
              </a:rPr>
              <a:t>commercial opportunities </a:t>
            </a:r>
            <a:r>
              <a:rPr lang="en-US" dirty="0" smtClean="0">
                <a:latin typeface="+mn-lt"/>
              </a:rPr>
              <a:t>from the marketing of an alternative method if it can be </a:t>
            </a:r>
            <a:r>
              <a:rPr lang="en-US" dirty="0" smtClean="0">
                <a:latin typeface="+mn-lt"/>
              </a:rPr>
              <a:t>patented-although </a:t>
            </a:r>
            <a:r>
              <a:rPr lang="en-US" dirty="0" smtClean="0">
                <a:latin typeface="+mn-lt"/>
              </a:rPr>
              <a:t>there are ethical considerations regarding failure to freely share important replacement advances, especially if animal</a:t>
            </a:r>
            <a:r>
              <a:rPr lang="en-US" baseline="0" dirty="0" smtClean="0">
                <a:latin typeface="+mn-lt"/>
              </a:rPr>
              <a:t> use continues due to financial constraints in academia or small biotechnology companies</a:t>
            </a:r>
            <a:r>
              <a:rPr lang="en-US" dirty="0" smtClean="0">
                <a:latin typeface="+mn-lt"/>
              </a:rPr>
              <a:t>.</a:t>
            </a:r>
            <a:endParaRPr lang="en-GB" dirty="0" smtClean="0">
              <a:latin typeface="+mn-lt"/>
            </a:endParaRPr>
          </a:p>
          <a:p>
            <a:pPr algn="just"/>
            <a:r>
              <a:rPr lang="en-US" dirty="0" smtClean="0">
                <a:latin typeface="+mn-lt"/>
              </a:rPr>
              <a:t>There is also </a:t>
            </a:r>
            <a:r>
              <a:rPr lang="en-US" b="1" dirty="0" smtClean="0">
                <a:latin typeface="+mn-lt"/>
              </a:rPr>
              <a:t>PR value </a:t>
            </a:r>
            <a:r>
              <a:rPr lang="en-US" dirty="0" smtClean="0">
                <a:latin typeface="+mn-lt"/>
              </a:rPr>
              <a:t>to institutions and industry of demonstrating a commitment to alternatives through structured well resourced research to replace animals. </a:t>
            </a:r>
          </a:p>
        </p:txBody>
      </p:sp>
      <p:sp>
        <p:nvSpPr>
          <p:cNvPr id="52228" name="Slide Number Placeholder 3"/>
          <p:cNvSpPr>
            <a:spLocks noGrp="1"/>
          </p:cNvSpPr>
          <p:nvPr>
            <p:ph type="sldNum" sz="quarter" idx="5"/>
          </p:nvPr>
        </p:nvSpPr>
        <p:spPr>
          <a:noFill/>
        </p:spPr>
        <p:txBody>
          <a:bodyPr/>
          <a:lstStyle/>
          <a:p>
            <a:fld id="{AC1BBBC2-BC30-4B73-B768-3669D92A1819}"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smtClean="0">
                <a:latin typeface="+mn-lt"/>
              </a:rPr>
              <a:t>Slide 2. Presentation overview </a:t>
            </a:r>
            <a:endParaRPr lang="en-GB" b="1">
              <a:latin typeface="+mn-lt"/>
            </a:endParaRPr>
          </a:p>
        </p:txBody>
      </p:sp>
      <p:sp>
        <p:nvSpPr>
          <p:cNvPr id="4" name="Slide Number Placeholder 3"/>
          <p:cNvSpPr>
            <a:spLocks noGrp="1"/>
          </p:cNvSpPr>
          <p:nvPr>
            <p:ph type="sldNum" sz="quarter" idx="10"/>
          </p:nvPr>
        </p:nvSpPr>
        <p:spPr/>
        <p:txBody>
          <a:bodyPr/>
          <a:lstStyle/>
          <a:p>
            <a:pPr>
              <a:defRPr/>
            </a:pPr>
            <a:fld id="{34AF8B49-BFA6-411E-B2DB-85E258F746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889213" y="4643517"/>
            <a:ext cx="4890665" cy="4521319"/>
          </a:xfrm>
          <a:ln/>
        </p:spPr>
        <p:txBody>
          <a:bodyPr/>
          <a:lstStyle/>
          <a:p>
            <a:pPr algn="just">
              <a:spcBef>
                <a:spcPct val="0"/>
              </a:spcBef>
              <a:spcAft>
                <a:spcPts val="593"/>
              </a:spcAft>
              <a:defRPr/>
            </a:pPr>
            <a:r>
              <a:rPr lang="en-US" b="1" dirty="0" smtClean="0">
                <a:latin typeface="+mn-lt"/>
                <a:cs typeface="Arial" charset="0"/>
              </a:rPr>
              <a:t>Slide 19: Why replace animals? - Practical advantages : Examples</a:t>
            </a:r>
          </a:p>
          <a:p>
            <a:pPr algn="just"/>
            <a:r>
              <a:rPr lang="en-GB" sz="1100" dirty="0" smtClean="0">
                <a:latin typeface="+mn-lt"/>
              </a:rPr>
              <a:t>Three examples illustrate how replacement models are being developed that have clear practical advantages over the use of animals:  </a:t>
            </a:r>
          </a:p>
          <a:p>
            <a:pPr algn="just"/>
            <a:r>
              <a:rPr lang="en-GB" sz="1100" dirty="0" smtClean="0">
                <a:latin typeface="+mn-lt"/>
              </a:rPr>
              <a:t>The methods currently used to test </a:t>
            </a:r>
            <a:r>
              <a:rPr lang="en-GB" sz="1100" dirty="0" err="1" smtClean="0">
                <a:latin typeface="+mn-lt"/>
              </a:rPr>
              <a:t>antischistosomal</a:t>
            </a:r>
            <a:r>
              <a:rPr lang="en-GB" sz="1100" dirty="0" smtClean="0">
                <a:latin typeface="+mn-lt"/>
              </a:rPr>
              <a:t> agents are based on the use of </a:t>
            </a:r>
            <a:r>
              <a:rPr lang="en-GB" sz="1100" dirty="0" err="1" smtClean="0">
                <a:latin typeface="+mn-lt"/>
              </a:rPr>
              <a:t>schistosomes</a:t>
            </a:r>
            <a:r>
              <a:rPr lang="en-GB" sz="1100" dirty="0" smtClean="0">
                <a:latin typeface="+mn-lt"/>
              </a:rPr>
              <a:t> obtained from infected mice or hamsters. Only small numbers of drugs can be tested at any one time. An </a:t>
            </a:r>
            <a:r>
              <a:rPr lang="en-GB" sz="1100" i="1" dirty="0" smtClean="0">
                <a:latin typeface="+mn-lt"/>
              </a:rPr>
              <a:t>in vitro </a:t>
            </a:r>
            <a:r>
              <a:rPr lang="en-GB" sz="1100" dirty="0" smtClean="0">
                <a:latin typeface="+mn-lt"/>
              </a:rPr>
              <a:t>method using </a:t>
            </a:r>
            <a:r>
              <a:rPr lang="en-GB" sz="1100" b="1" dirty="0" err="1" smtClean="0">
                <a:latin typeface="+mn-lt"/>
              </a:rPr>
              <a:t>schistosomes</a:t>
            </a:r>
            <a:r>
              <a:rPr lang="en-GB" sz="1100" b="1" dirty="0" smtClean="0">
                <a:latin typeface="+mn-lt"/>
              </a:rPr>
              <a:t> obtained from infected snails </a:t>
            </a:r>
            <a:r>
              <a:rPr lang="en-GB" sz="1100" dirty="0" smtClean="0">
                <a:latin typeface="+mn-lt"/>
              </a:rPr>
              <a:t>will </a:t>
            </a:r>
            <a:r>
              <a:rPr lang="en-US" sz="1100" dirty="0" smtClean="0">
                <a:latin typeface="+mn-lt"/>
              </a:rPr>
              <a:t>shorten assay turnaround times, and allow large sets of compounds to be screened cost-effectively, without causing mice or hamsters to suffer. </a:t>
            </a:r>
          </a:p>
          <a:p>
            <a:pPr algn="just"/>
            <a:r>
              <a:rPr lang="en-GB" sz="1100" i="1" dirty="0" smtClean="0">
                <a:latin typeface="+mn-lt"/>
              </a:rPr>
              <a:t>(Development of an in-vitro assay for the screening of </a:t>
            </a:r>
            <a:r>
              <a:rPr lang="en-GB" sz="1100" i="1" dirty="0" err="1" smtClean="0">
                <a:latin typeface="+mn-lt"/>
              </a:rPr>
              <a:t>antischistosomal</a:t>
            </a:r>
            <a:r>
              <a:rPr lang="en-GB" sz="1100" i="1" dirty="0" smtClean="0">
                <a:latin typeface="+mn-lt"/>
              </a:rPr>
              <a:t> drugs: </a:t>
            </a:r>
            <a:r>
              <a:rPr lang="en-GB" sz="1100" dirty="0" smtClean="0">
                <a:latin typeface="+mn-lt"/>
              </a:rPr>
              <a:t>http://www.forschung3r.ch/en/projects/pr_110_08.html)</a:t>
            </a:r>
          </a:p>
          <a:p>
            <a:pPr algn="just"/>
            <a:r>
              <a:rPr lang="en-US" sz="1100" b="1" dirty="0" smtClean="0">
                <a:latin typeface="+mn-lt"/>
              </a:rPr>
              <a:t>Wax moth caterpillars </a:t>
            </a:r>
            <a:r>
              <a:rPr lang="en-US" sz="1100" dirty="0" smtClean="0">
                <a:latin typeface="+mn-lt"/>
              </a:rPr>
              <a:t>are an excellent model </a:t>
            </a:r>
            <a:r>
              <a:rPr lang="en-US" sz="1100" b="1" dirty="0" smtClean="0">
                <a:latin typeface="+mn-lt"/>
              </a:rPr>
              <a:t>for studying bacterial and fungal infections</a:t>
            </a:r>
            <a:r>
              <a:rPr lang="en-US" sz="1100" dirty="0" smtClean="0">
                <a:latin typeface="+mn-lt"/>
              </a:rPr>
              <a:t>. They are easy to inject and maintain, inexpensive, and little training is required to use them. The model is suitable for high throughput drug screens and </a:t>
            </a:r>
            <a:r>
              <a:rPr lang="en-US" sz="1100" dirty="0" err="1" smtClean="0">
                <a:latin typeface="+mn-lt"/>
              </a:rPr>
              <a:t>pathogenicity</a:t>
            </a:r>
            <a:r>
              <a:rPr lang="en-US" sz="1100" dirty="0" smtClean="0">
                <a:latin typeface="+mn-lt"/>
              </a:rPr>
              <a:t> testing.</a:t>
            </a:r>
          </a:p>
          <a:p>
            <a:pPr algn="just"/>
            <a:r>
              <a:rPr lang="en-GB" sz="1100" i="1" dirty="0" smtClean="0">
                <a:latin typeface="+mn-lt"/>
              </a:rPr>
              <a:t>(</a:t>
            </a:r>
            <a:r>
              <a:rPr lang="en-GB" sz="1100" i="1" dirty="0" err="1" smtClean="0">
                <a:latin typeface="+mn-lt"/>
              </a:rPr>
              <a:t>Pathogenicity</a:t>
            </a:r>
            <a:r>
              <a:rPr lang="en-GB" sz="1100" i="1" dirty="0" smtClean="0">
                <a:latin typeface="+mn-lt"/>
              </a:rPr>
              <a:t> of </a:t>
            </a:r>
            <a:r>
              <a:rPr lang="en-GB" sz="1100" i="1" dirty="0" err="1" smtClean="0">
                <a:latin typeface="+mn-lt"/>
              </a:rPr>
              <a:t>Aspergillus</a:t>
            </a:r>
            <a:r>
              <a:rPr lang="en-GB" sz="1100" i="1" dirty="0" smtClean="0">
                <a:latin typeface="+mn-lt"/>
              </a:rPr>
              <a:t> </a:t>
            </a:r>
            <a:r>
              <a:rPr lang="en-GB" sz="1100" i="1" dirty="0" err="1" smtClean="0">
                <a:latin typeface="+mn-lt"/>
              </a:rPr>
              <a:t>fumigatus</a:t>
            </a:r>
            <a:r>
              <a:rPr lang="en-GB" sz="1100" i="1" dirty="0" smtClean="0">
                <a:latin typeface="+mn-lt"/>
              </a:rPr>
              <a:t> mutants assessed in Galleria </a:t>
            </a:r>
            <a:r>
              <a:rPr lang="en-GB" sz="1100" i="1" dirty="0" err="1" smtClean="0">
                <a:latin typeface="+mn-lt"/>
              </a:rPr>
              <a:t>mellonella</a:t>
            </a:r>
            <a:r>
              <a:rPr lang="en-GB" sz="1100" i="1" dirty="0" smtClean="0">
                <a:latin typeface="+mn-lt"/>
              </a:rPr>
              <a:t> matches that in mice. </a:t>
            </a:r>
            <a:r>
              <a:rPr lang="en-GB" sz="1100" dirty="0" smtClean="0">
                <a:latin typeface="+mn-lt"/>
              </a:rPr>
              <a:t>Slater J.L., </a:t>
            </a:r>
            <a:r>
              <a:rPr lang="en-GB" sz="1100" dirty="0" err="1" smtClean="0">
                <a:latin typeface="+mn-lt"/>
              </a:rPr>
              <a:t>Gregson</a:t>
            </a:r>
            <a:r>
              <a:rPr lang="en-GB" sz="1100" dirty="0" smtClean="0">
                <a:latin typeface="+mn-lt"/>
              </a:rPr>
              <a:t> L., Denning D.W. &amp; Warn P.A. Medical Mycology 49(Suppl. 1), S107–S113 (2011))</a:t>
            </a:r>
            <a:endParaRPr lang="en-US" sz="1100" dirty="0" smtClean="0">
              <a:latin typeface="+mn-lt"/>
            </a:endParaRPr>
          </a:p>
          <a:p>
            <a:pPr algn="just"/>
            <a:r>
              <a:rPr lang="en-GB" sz="1100" dirty="0" smtClean="0">
                <a:latin typeface="+mn-lt"/>
              </a:rPr>
              <a:t>Rat models of </a:t>
            </a:r>
            <a:r>
              <a:rPr lang="en-US" sz="1100" dirty="0" smtClean="0">
                <a:latin typeface="+mn-lt"/>
              </a:rPr>
              <a:t>spinal cord injury </a:t>
            </a:r>
            <a:r>
              <a:rPr lang="en-GB" sz="1100" dirty="0" smtClean="0">
                <a:latin typeface="+mn-lt"/>
              </a:rPr>
              <a:t>have a high animal welfare ‘cost’, as well as being technically demanding and time consuming. </a:t>
            </a:r>
            <a:r>
              <a:rPr lang="en-US" sz="1100" dirty="0" smtClean="0">
                <a:latin typeface="+mn-lt"/>
              </a:rPr>
              <a:t>An </a:t>
            </a:r>
            <a:r>
              <a:rPr lang="en-US" sz="1100" b="1" i="1" dirty="0" smtClean="0">
                <a:latin typeface="+mn-lt"/>
              </a:rPr>
              <a:t>in vitro </a:t>
            </a:r>
            <a:r>
              <a:rPr lang="en-US" sz="1100" b="1" dirty="0" smtClean="0">
                <a:latin typeface="+mn-lt"/>
              </a:rPr>
              <a:t>cell culture model of spinal cord injury </a:t>
            </a:r>
            <a:r>
              <a:rPr lang="en-US" sz="1100" dirty="0" smtClean="0">
                <a:latin typeface="+mn-lt"/>
              </a:rPr>
              <a:t>is being developed to replace rats for screening therapeutic agents. </a:t>
            </a:r>
          </a:p>
          <a:p>
            <a:pPr algn="just">
              <a:spcBef>
                <a:spcPts val="0"/>
              </a:spcBef>
            </a:pPr>
            <a:r>
              <a:rPr lang="en-GB" sz="1100" i="1" dirty="0" smtClean="0">
                <a:latin typeface="+mn-lt"/>
              </a:rPr>
              <a:t>(The development of an in vitro model of CNS injury to identify factors which promote repair: </a:t>
            </a:r>
          </a:p>
          <a:p>
            <a:pPr algn="just">
              <a:spcBef>
                <a:spcPts val="0"/>
              </a:spcBef>
            </a:pPr>
            <a:r>
              <a:rPr lang="en-GB" sz="1100" i="1" dirty="0" smtClean="0">
                <a:latin typeface="+mn-lt"/>
              </a:rPr>
              <a:t>http://www.nc3rs.org.uk/researchportfolio/showportfolio.asp?id=168)</a:t>
            </a:r>
          </a:p>
          <a:p>
            <a:pPr algn="just"/>
            <a:endParaRPr lang="en-GB" dirty="0">
              <a:latin typeface="+mn-lt"/>
            </a:endParaRPr>
          </a:p>
        </p:txBody>
      </p:sp>
      <p:sp>
        <p:nvSpPr>
          <p:cNvPr id="53252" name="Slide Number Placeholder 3"/>
          <p:cNvSpPr>
            <a:spLocks noGrp="1"/>
          </p:cNvSpPr>
          <p:nvPr>
            <p:ph type="sldNum" sz="quarter" idx="5"/>
          </p:nvPr>
        </p:nvSpPr>
        <p:spPr>
          <a:noFill/>
        </p:spPr>
        <p:txBody>
          <a:bodyPr/>
          <a:lstStyle/>
          <a:p>
            <a:fld id="{AF92935D-BFFD-4A32-BEAD-2CC8D58F6F4A}"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873125" y="731838"/>
            <a:ext cx="4887913" cy="3665537"/>
          </a:xfrm>
          <a:ln/>
        </p:spPr>
      </p:sp>
      <p:sp>
        <p:nvSpPr>
          <p:cNvPr id="40963" name="Notes Placeholder 2"/>
          <p:cNvSpPr>
            <a:spLocks noGrp="1"/>
          </p:cNvSpPr>
          <p:nvPr>
            <p:ph type="body" idx="1"/>
          </p:nvPr>
        </p:nvSpPr>
        <p:spPr>
          <a:xfrm>
            <a:off x="889213" y="4643517"/>
            <a:ext cx="4890665" cy="4521319"/>
          </a:xfrm>
          <a:ln/>
        </p:spPr>
        <p:txBody>
          <a:bodyPr/>
          <a:lstStyle/>
          <a:p>
            <a:pPr algn="just">
              <a:spcBef>
                <a:spcPct val="0"/>
              </a:spcBef>
              <a:spcAft>
                <a:spcPts val="593"/>
              </a:spcAft>
              <a:defRPr/>
            </a:pPr>
            <a:r>
              <a:rPr lang="en-US" sz="1100" b="1" dirty="0" smtClean="0">
                <a:latin typeface="+mn-lt"/>
                <a:cs typeface="Arial" charset="0"/>
              </a:rPr>
              <a:t>Slide 20: Why replace animals?  - Policies of funders and journals</a:t>
            </a:r>
          </a:p>
          <a:p>
            <a:pPr algn="just">
              <a:spcBef>
                <a:spcPct val="0"/>
              </a:spcBef>
              <a:spcAft>
                <a:spcPts val="593"/>
              </a:spcAft>
              <a:defRPr/>
            </a:pPr>
            <a:r>
              <a:rPr lang="en-US" sz="1100" dirty="0" smtClean="0">
                <a:latin typeface="+mn-lt"/>
                <a:cs typeface="Arial" charset="0"/>
              </a:rPr>
              <a:t>Most of the major research funding bodies in the UK now require that the research they fund “takes full account of the 3Rs”. Their expectations are set out in a booklet “Responsibility in the use of animals in bioscience research:  Expectations of the major research council and charitable funding bodies”</a:t>
            </a:r>
            <a:r>
              <a:rPr lang="en-US" sz="1100" baseline="30000" dirty="0" smtClean="0">
                <a:latin typeface="+mn-lt"/>
                <a:cs typeface="Arial" charset="0"/>
              </a:rPr>
              <a:t>1</a:t>
            </a:r>
            <a:r>
              <a:rPr lang="en-US" sz="1100" dirty="0" smtClean="0">
                <a:latin typeface="+mn-lt"/>
                <a:cs typeface="Arial" charset="0"/>
              </a:rPr>
              <a:t>. They make a specific point about replacement - “</a:t>
            </a:r>
            <a:r>
              <a:rPr lang="en-US" sz="1100" i="1" dirty="0" smtClean="0">
                <a:latin typeface="+mn-lt"/>
                <a:cs typeface="Arial" charset="0"/>
              </a:rPr>
              <a:t>All experimental work should seek where possible to avoid the use of animals if the work has the potential to cause animals pain, suffering, distress or lasting harm</a:t>
            </a:r>
            <a:r>
              <a:rPr lang="en-US" sz="1100" dirty="0" smtClean="0">
                <a:latin typeface="+mn-lt"/>
                <a:cs typeface="Arial" charset="0"/>
              </a:rPr>
              <a:t>.”</a:t>
            </a:r>
          </a:p>
          <a:p>
            <a:pPr algn="just">
              <a:spcBef>
                <a:spcPct val="0"/>
              </a:spcBef>
              <a:spcAft>
                <a:spcPts val="593"/>
              </a:spcAft>
              <a:defRPr/>
            </a:pPr>
            <a:r>
              <a:rPr lang="en-US" sz="1100" dirty="0" smtClean="0">
                <a:latin typeface="+mn-lt"/>
                <a:cs typeface="Arial" charset="0"/>
              </a:rPr>
              <a:t>The funders will also consider requests in grant proposals for resources for implementing the 3Rs.</a:t>
            </a:r>
          </a:p>
          <a:p>
            <a:pPr algn="just">
              <a:spcBef>
                <a:spcPct val="0"/>
              </a:spcBef>
              <a:spcAft>
                <a:spcPts val="593"/>
              </a:spcAft>
              <a:defRPr/>
            </a:pPr>
            <a:r>
              <a:rPr lang="en-US" sz="1100" dirty="0" smtClean="0">
                <a:latin typeface="+mn-lt"/>
                <a:cs typeface="Arial" charset="0"/>
              </a:rPr>
              <a:t>Scientific journals can also play an important role in disseminating information and driving implementation of the 3Rs. For many years, there have been calls for scientific publishers to exert pressure on authors to implement the 3Rs and to provide space in publications for more detail of 3Rs methods</a:t>
            </a:r>
            <a:r>
              <a:rPr lang="en-US" sz="1100" baseline="30000" dirty="0" smtClean="0">
                <a:latin typeface="+mn-lt"/>
                <a:cs typeface="Arial" charset="0"/>
              </a:rPr>
              <a:t>2</a:t>
            </a:r>
            <a:r>
              <a:rPr lang="en-US" sz="1100" dirty="0" smtClean="0">
                <a:latin typeface="+mn-lt"/>
                <a:cs typeface="Arial" charset="0"/>
              </a:rPr>
              <a:t>.  Only a limited number of journals have taken this up so far – an example, </a:t>
            </a:r>
            <a:r>
              <a:rPr lang="en-US" sz="1100" dirty="0" err="1" smtClean="0">
                <a:latin typeface="+mn-lt"/>
                <a:cs typeface="Arial" charset="0"/>
              </a:rPr>
              <a:t>Psychoneuroendocrinology</a:t>
            </a:r>
            <a:r>
              <a:rPr lang="en-US" sz="1100" dirty="0" smtClean="0">
                <a:latin typeface="+mn-lt"/>
                <a:cs typeface="Arial" charset="0"/>
              </a:rPr>
              <a:t>, is given on the slide. However, some recently published guidelines (the ARRIVE guidelines</a:t>
            </a:r>
            <a:r>
              <a:rPr lang="en-US" sz="1100" baseline="30000" dirty="0" smtClean="0">
                <a:latin typeface="+mn-lt"/>
                <a:cs typeface="Arial" charset="0"/>
              </a:rPr>
              <a:t>3</a:t>
            </a:r>
            <a:r>
              <a:rPr lang="en-US" sz="1100" dirty="0" smtClean="0">
                <a:latin typeface="+mn-lt"/>
                <a:cs typeface="Arial" charset="0"/>
              </a:rPr>
              <a:t>) may </a:t>
            </a:r>
            <a:r>
              <a:rPr lang="en-US" sz="1100" dirty="0" smtClean="0">
                <a:latin typeface="+mn-lt"/>
                <a:cs typeface="Arial" charset="0"/>
              </a:rPr>
              <a:t>leads to</a:t>
            </a:r>
            <a:r>
              <a:rPr lang="en-US" sz="1100" dirty="0" smtClean="0">
                <a:latin typeface="+mn-lt"/>
                <a:cs typeface="Arial" charset="0"/>
              </a:rPr>
              <a:t> </a:t>
            </a:r>
            <a:r>
              <a:rPr lang="en-US" sz="1100" dirty="0" smtClean="0">
                <a:latin typeface="+mn-lt"/>
                <a:cs typeface="Arial" charset="0"/>
              </a:rPr>
              <a:t>more </a:t>
            </a:r>
            <a:r>
              <a:rPr lang="en-US" sz="1100" dirty="0" smtClean="0">
                <a:latin typeface="+mn-lt"/>
                <a:cs typeface="Arial" charset="0"/>
              </a:rPr>
              <a:t>progress in this area</a:t>
            </a:r>
            <a:r>
              <a:rPr lang="en-US" sz="1100" dirty="0" smtClean="0">
                <a:latin typeface="+mn-lt"/>
                <a:cs typeface="Arial" charset="0"/>
              </a:rPr>
              <a:t>.</a:t>
            </a:r>
            <a:endParaRPr lang="en-US" sz="1100" dirty="0" smtClean="0">
              <a:latin typeface="+mn-lt"/>
              <a:cs typeface="Arial" charset="0"/>
            </a:endParaRPr>
          </a:p>
          <a:p>
            <a:pPr algn="just">
              <a:spcBef>
                <a:spcPct val="0"/>
              </a:spcBef>
              <a:spcAft>
                <a:spcPts val="593"/>
              </a:spcAft>
              <a:defRPr/>
            </a:pPr>
            <a:endParaRPr lang="en-US" sz="1100" dirty="0" smtClean="0">
              <a:latin typeface="+mn-lt"/>
              <a:cs typeface="Arial" charset="0"/>
            </a:endParaRPr>
          </a:p>
          <a:p>
            <a:pPr algn="just">
              <a:spcBef>
                <a:spcPct val="0"/>
              </a:spcBef>
              <a:spcAft>
                <a:spcPts val="593"/>
              </a:spcAft>
              <a:defRPr/>
            </a:pPr>
            <a:r>
              <a:rPr lang="fr-FR" sz="1100" baseline="30000" dirty="0" smtClean="0">
                <a:latin typeface="+mn-lt"/>
                <a:cs typeface="Arial" charset="0"/>
              </a:rPr>
              <a:t>1  </a:t>
            </a:r>
            <a:r>
              <a:rPr lang="fr-FR" sz="1100" dirty="0" smtClean="0">
                <a:latin typeface="+mn-lt"/>
                <a:cs typeface="Arial" charset="0"/>
              </a:rPr>
              <a:t>http://www.mrc.ac.uk/Utilities/Documentrecord/index.htm?d=MRC001897</a:t>
            </a:r>
          </a:p>
          <a:p>
            <a:pPr algn="just">
              <a:spcBef>
                <a:spcPct val="0"/>
              </a:spcBef>
              <a:spcAft>
                <a:spcPts val="593"/>
              </a:spcAft>
              <a:defRPr/>
            </a:pPr>
            <a:r>
              <a:rPr lang="fr-FR" sz="1100" baseline="30000" dirty="0" smtClean="0">
                <a:latin typeface="Calibri" pitchFamily="34" charset="0"/>
                <a:cs typeface="Arial" charset="0"/>
              </a:rPr>
              <a:t>2</a:t>
            </a:r>
            <a:r>
              <a:rPr lang="fr-FR" sz="1100" dirty="0" smtClean="0">
                <a:latin typeface="+mn-lt"/>
                <a:cs typeface="Arial" charset="0"/>
              </a:rPr>
              <a:t>  Journal publication policies (RSPCA): www.rspca.org.uk/scientificjournals</a:t>
            </a:r>
          </a:p>
          <a:p>
            <a:pPr algn="just">
              <a:spcBef>
                <a:spcPct val="0"/>
              </a:spcBef>
              <a:spcAft>
                <a:spcPts val="593"/>
              </a:spcAft>
              <a:defRPr/>
            </a:pPr>
            <a:r>
              <a:rPr lang="fr-FR" sz="1100" baseline="30000" dirty="0" smtClean="0">
                <a:latin typeface="+mn-lt"/>
                <a:cs typeface="Arial" charset="0"/>
              </a:rPr>
              <a:t>3</a:t>
            </a:r>
            <a:r>
              <a:rPr lang="fr-FR" sz="1100" dirty="0" smtClean="0">
                <a:latin typeface="+mn-lt"/>
                <a:cs typeface="Arial" charset="0"/>
              </a:rPr>
              <a:t>  http://www.nc3rs.org.uk/page.asp?id=1357</a:t>
            </a:r>
          </a:p>
          <a:p>
            <a:pPr algn="just">
              <a:spcBef>
                <a:spcPct val="0"/>
              </a:spcBef>
              <a:spcAft>
                <a:spcPts val="593"/>
              </a:spcAft>
              <a:defRPr/>
            </a:pPr>
            <a:endParaRPr lang="en-US" sz="1100" u="sng" dirty="0" smtClean="0">
              <a:latin typeface="+mn-lt"/>
              <a:cs typeface="Arial" charset="0"/>
            </a:endParaRPr>
          </a:p>
        </p:txBody>
      </p:sp>
      <p:sp>
        <p:nvSpPr>
          <p:cNvPr id="52228" name="Slide Number Placeholder 3"/>
          <p:cNvSpPr>
            <a:spLocks noGrp="1"/>
          </p:cNvSpPr>
          <p:nvPr>
            <p:ph type="sldNum" sz="quarter" idx="5"/>
          </p:nvPr>
        </p:nvSpPr>
        <p:spPr>
          <a:noFill/>
        </p:spPr>
        <p:txBody>
          <a:bodyPr/>
          <a:lstStyle/>
          <a:p>
            <a:fld id="{AC1BBBC2-BC30-4B73-B768-3669D92A1819}"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GB" b="1" smtClean="0">
                <a:latin typeface="+mn-lt"/>
              </a:rPr>
              <a:t>Slide 21. Section 3: Putting replacement into practice</a:t>
            </a:r>
            <a:endParaRPr lang="en-GB" smtClean="0">
              <a:latin typeface="+mn-lt"/>
            </a:endParaRPr>
          </a:p>
        </p:txBody>
      </p:sp>
      <p:sp>
        <p:nvSpPr>
          <p:cNvPr id="54276" name="Slide Number Placeholder 3"/>
          <p:cNvSpPr>
            <a:spLocks noGrp="1"/>
          </p:cNvSpPr>
          <p:nvPr>
            <p:ph type="sldNum" sz="quarter" idx="5"/>
          </p:nvPr>
        </p:nvSpPr>
        <p:spPr>
          <a:noFill/>
        </p:spPr>
        <p:txBody>
          <a:bodyPr/>
          <a:lstStyle/>
          <a:p>
            <a:fld id="{44784C6B-185D-4114-99CE-7B757AD04623}"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735A440-4267-4C59-A398-4CB2B39D6B22}" type="slidenum">
              <a:rPr lang="en-US" smtClean="0"/>
              <a:pPr/>
              <a:t>23</a:t>
            </a:fld>
            <a:endParaRPr lang="en-US" smtClean="0"/>
          </a:p>
        </p:txBody>
      </p:sp>
      <p:sp>
        <p:nvSpPr>
          <p:cNvPr id="58371"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ln/>
        </p:spPr>
        <p:txBody>
          <a:bodyPr/>
          <a:lstStyle/>
          <a:p>
            <a:pPr algn="just">
              <a:defRPr/>
            </a:pPr>
            <a:r>
              <a:rPr lang="en-US" b="1" dirty="0" smtClean="0">
                <a:latin typeface="+mn-lt"/>
                <a:cs typeface="Arial" charset="0"/>
              </a:rPr>
              <a:t>Slide 22: Putting replacement into practice - Finding alternatives with the internet</a:t>
            </a:r>
          </a:p>
          <a:p>
            <a:pPr algn="just">
              <a:defRPr/>
            </a:pPr>
            <a:r>
              <a:rPr lang="en-GB" dirty="0" smtClean="0">
                <a:latin typeface="+mn-lt"/>
              </a:rPr>
              <a:t>The internet is the first port of call for most people, and a rapid search for replacement information should include one or more of the broadly focused databases such as PUBMED/MEDLINE, TOXNET &amp; AGRICOLA. A number of other websites </a:t>
            </a:r>
            <a:r>
              <a:rPr lang="en-US" dirty="0" smtClean="0">
                <a:latin typeface="+mn-lt"/>
                <a:cs typeface="Arial" charset="0"/>
              </a:rPr>
              <a:t>give good guidance on how to search for alternatives in research, testing and education, and provide links to dedicated alternatives databases such as </a:t>
            </a:r>
            <a:r>
              <a:rPr lang="en-US" dirty="0" err="1" smtClean="0">
                <a:latin typeface="+mn-lt"/>
                <a:cs typeface="Arial" charset="0"/>
              </a:rPr>
              <a:t>AnimAlt-Zebet</a:t>
            </a:r>
            <a:r>
              <a:rPr lang="en-US" dirty="0" smtClean="0">
                <a:latin typeface="+mn-lt"/>
                <a:cs typeface="Arial" charset="0"/>
              </a:rPr>
              <a:t> (which is mainly toxicology) and NORINA.</a:t>
            </a:r>
          </a:p>
          <a:p>
            <a:pPr algn="just">
              <a:defRPr/>
            </a:pPr>
            <a:r>
              <a:rPr lang="en-US" dirty="0" smtClean="0">
                <a:latin typeface="+mn-lt"/>
                <a:cs typeface="Arial" charset="0"/>
              </a:rPr>
              <a:t> </a:t>
            </a:r>
          </a:p>
          <a:p>
            <a:pPr algn="just">
              <a:buFont typeface="Arial" pitchFamily="34" charset="0"/>
              <a:buChar char="•"/>
              <a:defRPr/>
            </a:pPr>
            <a:r>
              <a:rPr lang="en-US" b="1" dirty="0" smtClean="0">
                <a:latin typeface="+mn-lt"/>
                <a:cs typeface="Arial" charset="0"/>
              </a:rPr>
              <a:t> </a:t>
            </a:r>
            <a:r>
              <a:rPr lang="en-US" b="1" dirty="0" err="1" smtClean="0">
                <a:latin typeface="+mn-lt"/>
                <a:cs typeface="Arial" charset="0"/>
              </a:rPr>
              <a:t>Altweb</a:t>
            </a:r>
            <a:r>
              <a:rPr lang="en-US" dirty="0" smtClean="0">
                <a:latin typeface="+mn-lt"/>
                <a:cs typeface="Arial" charset="0"/>
              </a:rPr>
              <a:t>: </a:t>
            </a:r>
            <a:r>
              <a:rPr lang="en-GB" dirty="0" smtClean="0">
                <a:solidFill>
                  <a:schemeClr val="accent4"/>
                </a:solidFill>
                <a:latin typeface="+mn-lt"/>
                <a:cs typeface="Arial" charset="0"/>
              </a:rPr>
              <a:t>http://altweb.jhsph.edu/resources/searchalt/searchaltdata.html</a:t>
            </a:r>
          </a:p>
          <a:p>
            <a:pPr>
              <a:buFont typeface="Arial" pitchFamily="34" charset="0"/>
              <a:buChar char="•"/>
              <a:defRPr/>
            </a:pPr>
            <a:r>
              <a:rPr lang="en-US" b="1" dirty="0" smtClean="0">
                <a:latin typeface="+mn-lt"/>
                <a:cs typeface="Arial" charset="0"/>
              </a:rPr>
              <a:t> NC3Rs</a:t>
            </a:r>
            <a:r>
              <a:rPr lang="en-US" dirty="0" smtClean="0">
                <a:latin typeface="+mn-lt"/>
                <a:cs typeface="Arial" charset="0"/>
              </a:rPr>
              <a:t>: </a:t>
            </a:r>
            <a:r>
              <a:rPr lang="en-US" dirty="0" smtClean="0">
                <a:latin typeface="+mn-lt"/>
                <a:cs typeface="Arial" charset="0"/>
              </a:rPr>
              <a:t>http://www.nc3rs.org.uk/landing.asp?id=38</a:t>
            </a:r>
            <a:endParaRPr lang="en-US" dirty="0" smtClean="0">
              <a:latin typeface="+mn-lt"/>
              <a:cs typeface="Arial" charset="0"/>
            </a:endParaRPr>
          </a:p>
          <a:p>
            <a:pPr>
              <a:buFont typeface="Arial" pitchFamily="34" charset="0"/>
              <a:buChar char="•"/>
              <a:defRPr/>
            </a:pPr>
            <a:r>
              <a:rPr lang="en-US" b="1" dirty="0" smtClean="0">
                <a:latin typeface="+mn-lt"/>
                <a:cs typeface="Arial" charset="0"/>
              </a:rPr>
              <a:t> </a:t>
            </a:r>
            <a:r>
              <a:rPr lang="en-US" b="1" dirty="0" err="1" smtClean="0">
                <a:latin typeface="+mn-lt"/>
                <a:cs typeface="Arial" charset="0"/>
              </a:rPr>
              <a:t>AnimAlt</a:t>
            </a:r>
            <a:r>
              <a:rPr lang="en-US" b="1" dirty="0" smtClean="0">
                <a:latin typeface="+mn-lt"/>
                <a:cs typeface="Arial" charset="0"/>
              </a:rPr>
              <a:t>-ZEBET</a:t>
            </a:r>
            <a:r>
              <a:rPr lang="en-US" dirty="0" smtClean="0">
                <a:latin typeface="+mn-lt"/>
                <a:cs typeface="Arial" charset="0"/>
              </a:rPr>
              <a:t>: </a:t>
            </a:r>
            <a:r>
              <a:rPr lang="en-US" dirty="0" smtClean="0">
                <a:solidFill>
                  <a:schemeClr val="accent4"/>
                </a:solidFill>
                <a:latin typeface="+mn-lt"/>
                <a:cs typeface="Arial" charset="0"/>
              </a:rPr>
              <a:t>http://www.dimdi.de/static/en/db/dbinfo/zt00.htm </a:t>
            </a:r>
            <a:endParaRPr lang="en-GB" dirty="0" smtClean="0">
              <a:solidFill>
                <a:schemeClr val="accent4"/>
              </a:solidFill>
              <a:latin typeface="+mn-lt"/>
              <a:cs typeface="Arial" charset="0"/>
            </a:endParaRPr>
          </a:p>
          <a:p>
            <a:pPr>
              <a:buFont typeface="Arial" pitchFamily="34" charset="0"/>
              <a:buChar char="•"/>
              <a:defRPr/>
            </a:pPr>
            <a:r>
              <a:rPr lang="en-US" b="1" dirty="0" smtClean="0">
                <a:latin typeface="+mn-lt"/>
                <a:cs typeface="Arial" charset="0"/>
              </a:rPr>
              <a:t> Go3R</a:t>
            </a:r>
            <a:r>
              <a:rPr lang="en-US" dirty="0" smtClean="0">
                <a:latin typeface="+mn-lt"/>
                <a:cs typeface="Arial" charset="0"/>
              </a:rPr>
              <a:t>:  http://www.gopubmed.org/web/go3r/WEB10O00f01000j100200010</a:t>
            </a:r>
          </a:p>
          <a:p>
            <a:pPr>
              <a:buFont typeface="Arial" pitchFamily="34" charset="0"/>
              <a:buChar char="•"/>
              <a:defRPr/>
            </a:pPr>
            <a:r>
              <a:rPr lang="en-GB" b="1" dirty="0" smtClean="0">
                <a:latin typeface="+mn-lt"/>
                <a:cs typeface="Arial" charset="0"/>
              </a:rPr>
              <a:t> CCAC</a:t>
            </a:r>
            <a:r>
              <a:rPr lang="en-GB" dirty="0" smtClean="0">
                <a:latin typeface="+mn-lt"/>
                <a:cs typeface="Arial" charset="0"/>
              </a:rPr>
              <a:t>: </a:t>
            </a:r>
            <a:r>
              <a:rPr lang="en-GB" dirty="0" smtClean="0">
                <a:latin typeface="+mn-lt"/>
                <a:cs typeface="Arial" charset="0"/>
              </a:rPr>
              <a:t>http://3rs.ccac.ca/en/searches-and-animal-index/guide/</a:t>
            </a:r>
            <a:endParaRPr lang="en-GB" dirty="0" smtClean="0">
              <a:latin typeface="+mn-lt"/>
              <a:cs typeface="Arial" charset="0"/>
            </a:endParaRPr>
          </a:p>
          <a:p>
            <a:pPr>
              <a:buFont typeface="Arial" pitchFamily="34" charset="0"/>
              <a:buChar char="•"/>
              <a:defRPr/>
            </a:pPr>
            <a:r>
              <a:rPr lang="en-GB" dirty="0" smtClean="0">
                <a:latin typeface="+mn-lt"/>
              </a:rPr>
              <a:t> </a:t>
            </a:r>
            <a:r>
              <a:rPr lang="en-GB" b="1" dirty="0" smtClean="0">
                <a:latin typeface="+mn-lt"/>
              </a:rPr>
              <a:t>NORINA</a:t>
            </a:r>
            <a:r>
              <a:rPr lang="en-GB" dirty="0" smtClean="0">
                <a:latin typeface="+mn-lt"/>
              </a:rPr>
              <a:t>: http://oslovet.veths.no/norina</a:t>
            </a:r>
            <a:endParaRPr lang="en-GB" dirty="0" smtClean="0">
              <a:latin typeface="+mn-lt"/>
              <a:cs typeface="Arial" charset="0"/>
            </a:endParaRPr>
          </a:p>
          <a:p>
            <a:pPr algn="just">
              <a:defRPr/>
            </a:pPr>
            <a:endParaRPr lang="en-US" dirty="0" smtClean="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ln/>
        </p:spPr>
        <p:txBody>
          <a:bodyPr/>
          <a:lstStyle/>
          <a:p>
            <a:pPr>
              <a:defRPr/>
            </a:pPr>
            <a:r>
              <a:rPr lang="en-US" b="1" dirty="0" smtClean="0">
                <a:latin typeface="+mn-lt"/>
                <a:cs typeface="Arial" charset="0"/>
              </a:rPr>
              <a:t>Slide 23: Putting replacement into practice - Other information sources</a:t>
            </a:r>
          </a:p>
          <a:p>
            <a:pPr algn="just">
              <a:defRPr/>
            </a:pPr>
            <a:r>
              <a:rPr lang="en-US" dirty="0" smtClean="0">
                <a:latin typeface="+mn-lt"/>
                <a:cs typeface="Arial" charset="0"/>
              </a:rPr>
              <a:t>There is an ever increasing amount of information on existing and potential replacement methods available from a number of sources.</a:t>
            </a:r>
          </a:p>
          <a:p>
            <a:pPr algn="just">
              <a:defRPr/>
            </a:pPr>
            <a:r>
              <a:rPr lang="en-US" dirty="0" smtClean="0">
                <a:latin typeface="+mn-lt"/>
                <a:cs typeface="Arial" charset="0"/>
              </a:rPr>
              <a:t>The literature on the specific area of research in question is an obvious place to start, but there are also more </a:t>
            </a:r>
            <a:r>
              <a:rPr lang="en-US" dirty="0" err="1" smtClean="0">
                <a:latin typeface="+mn-lt"/>
                <a:cs typeface="Arial" charset="0"/>
              </a:rPr>
              <a:t>specialised</a:t>
            </a:r>
            <a:r>
              <a:rPr lang="en-US" dirty="0" smtClean="0">
                <a:latin typeface="+mn-lt"/>
                <a:cs typeface="Arial" charset="0"/>
              </a:rPr>
              <a:t> alternatives and </a:t>
            </a:r>
            <a:r>
              <a:rPr lang="en-US" i="1" dirty="0" smtClean="0">
                <a:latin typeface="+mn-lt"/>
                <a:cs typeface="Arial" charset="0"/>
              </a:rPr>
              <a:t>in vitro</a:t>
            </a:r>
            <a:r>
              <a:rPr lang="en-US" dirty="0" smtClean="0">
                <a:latin typeface="+mn-lt"/>
                <a:cs typeface="Arial" charset="0"/>
              </a:rPr>
              <a:t> journals, such as Alternatives to Laboratory Animals (ATLA)</a:t>
            </a:r>
            <a:r>
              <a:rPr lang="en-US" baseline="30000" dirty="0" smtClean="0">
                <a:latin typeface="+mn-lt"/>
                <a:cs typeface="Arial" charset="0"/>
              </a:rPr>
              <a:t>1</a:t>
            </a:r>
            <a:r>
              <a:rPr lang="en-US" dirty="0" smtClean="0">
                <a:latin typeface="+mn-lt"/>
                <a:cs typeface="Arial" charset="0"/>
              </a:rPr>
              <a:t>. </a:t>
            </a:r>
          </a:p>
          <a:p>
            <a:pPr algn="just">
              <a:defRPr/>
            </a:pPr>
            <a:r>
              <a:rPr lang="en-US" dirty="0" smtClean="0">
                <a:latin typeface="+mn-lt"/>
                <a:cs typeface="Arial" charset="0"/>
              </a:rPr>
              <a:t>Conferences, for example the </a:t>
            </a:r>
            <a:r>
              <a:rPr lang="en-US" dirty="0" smtClean="0">
                <a:latin typeface="+mn-lt"/>
                <a:cs typeface="Arial" charset="0"/>
              </a:rPr>
              <a:t>triennial </a:t>
            </a:r>
            <a:r>
              <a:rPr lang="en-US" i="1" dirty="0" smtClean="0">
                <a:latin typeface="+mn-lt"/>
                <a:cs typeface="Arial" charset="0"/>
              </a:rPr>
              <a:t>World Congress on Alternatives and Animal Use in the Life Sciences</a:t>
            </a:r>
            <a:r>
              <a:rPr lang="en-US" dirty="0" smtClean="0">
                <a:latin typeface="+mn-lt"/>
                <a:cs typeface="Arial" charset="0"/>
              </a:rPr>
              <a:t>, are useful for networking on alternatives</a:t>
            </a:r>
            <a:r>
              <a:rPr lang="en-US" baseline="30000" dirty="0" smtClean="0">
                <a:latin typeface="+mn-lt"/>
                <a:cs typeface="Arial" charset="0"/>
              </a:rPr>
              <a:t>2</a:t>
            </a:r>
            <a:r>
              <a:rPr lang="en-US" dirty="0" smtClean="0">
                <a:latin typeface="+mn-lt"/>
                <a:cs typeface="Arial" charset="0"/>
              </a:rPr>
              <a:t>.</a:t>
            </a:r>
          </a:p>
          <a:p>
            <a:pPr algn="just">
              <a:defRPr/>
            </a:pPr>
            <a:r>
              <a:rPr lang="en-US" dirty="0" smtClean="0">
                <a:latin typeface="+mn-lt"/>
                <a:cs typeface="Arial" charset="0"/>
              </a:rPr>
              <a:t>Working with other scientists who have experience with the use of alternative methods is a more direct way of learning about replacement methods, with the potential for collaboration, or transfer of the techniques between laboratories.  All too often it seems that in vitro and in vivo scientists work separately rather than establishing the integrated approach that could advance science faster and save animals.</a:t>
            </a:r>
          </a:p>
          <a:p>
            <a:pPr algn="just">
              <a:defRPr/>
            </a:pPr>
            <a:endParaRPr lang="en-GB" dirty="0" smtClean="0">
              <a:latin typeface="+mn-lt"/>
            </a:endParaRPr>
          </a:p>
          <a:p>
            <a:pPr algn="just">
              <a:defRPr/>
            </a:pPr>
            <a:r>
              <a:rPr lang="en-GB" baseline="30000" dirty="0" smtClean="0">
                <a:latin typeface="+mn-lt"/>
              </a:rPr>
              <a:t>1</a:t>
            </a:r>
            <a:r>
              <a:rPr lang="en-GB" dirty="0" smtClean="0">
                <a:latin typeface="+mn-lt"/>
              </a:rPr>
              <a:t>ATLA: www.frame.org.uk/page.php?pg_id=18</a:t>
            </a:r>
            <a:endParaRPr lang="en-US" dirty="0" smtClean="0">
              <a:latin typeface="+mn-lt"/>
              <a:cs typeface="Arial" charset="0"/>
            </a:endParaRPr>
          </a:p>
          <a:p>
            <a:pPr>
              <a:defRPr/>
            </a:pPr>
            <a:r>
              <a:rPr lang="en-GB" baseline="30000" dirty="0" smtClean="0">
                <a:latin typeface="+mn-lt"/>
              </a:rPr>
              <a:t>2</a:t>
            </a:r>
            <a:r>
              <a:rPr lang="en-GB" dirty="0" smtClean="0">
                <a:latin typeface="+mn-lt"/>
              </a:rPr>
              <a:t> 8</a:t>
            </a:r>
            <a:r>
              <a:rPr lang="en-GB" baseline="30000" dirty="0" smtClean="0">
                <a:latin typeface="+mn-lt"/>
              </a:rPr>
              <a:t>th</a:t>
            </a:r>
            <a:r>
              <a:rPr lang="en-GB" dirty="0" smtClean="0">
                <a:latin typeface="+mn-lt"/>
              </a:rPr>
              <a:t> World Congress (Montreal 2011): www.wc8.ccac.ca;  7</a:t>
            </a:r>
            <a:r>
              <a:rPr lang="en-GB" baseline="30000" dirty="0" smtClean="0">
                <a:latin typeface="+mn-lt"/>
              </a:rPr>
              <a:t>th</a:t>
            </a:r>
            <a:r>
              <a:rPr lang="en-GB" dirty="0" smtClean="0">
                <a:latin typeface="+mn-lt"/>
              </a:rPr>
              <a:t> World Congress (Rome 2009): www.aimgroup.eu/2009/wc7</a:t>
            </a:r>
          </a:p>
          <a:p>
            <a:pPr>
              <a:defRPr/>
            </a:pPr>
            <a:r>
              <a:rPr lang="en-GB" dirty="0" smtClean="0">
                <a:latin typeface="+mn-lt"/>
              </a:rPr>
              <a:t> </a:t>
            </a:r>
          </a:p>
        </p:txBody>
      </p:sp>
      <p:sp>
        <p:nvSpPr>
          <p:cNvPr id="59396" name="Slide Number Placeholder 3"/>
          <p:cNvSpPr>
            <a:spLocks noGrp="1"/>
          </p:cNvSpPr>
          <p:nvPr>
            <p:ph type="sldNum" sz="quarter" idx="5"/>
          </p:nvPr>
        </p:nvSpPr>
        <p:spPr>
          <a:noFill/>
        </p:spPr>
        <p:txBody>
          <a:bodyPr/>
          <a:lstStyle/>
          <a:p>
            <a:fld id="{EB487E7A-3CB5-4E96-A143-C9B5E54E6C33}"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p:spPr>
        <p:txBody>
          <a:bodyPr/>
          <a:lstStyle/>
          <a:p>
            <a:pPr algn="just">
              <a:defRPr/>
            </a:pPr>
            <a:r>
              <a:rPr lang="en-GB" b="1" dirty="0" smtClean="0">
                <a:latin typeface="+mn-lt"/>
                <a:cs typeface="Arial" charset="0"/>
              </a:rPr>
              <a:t>Slide 24: </a:t>
            </a:r>
            <a:r>
              <a:rPr lang="en-GB" b="1" dirty="0" smtClean="0">
                <a:latin typeface="+mn-lt"/>
              </a:rPr>
              <a:t>Putting replacement in to practice – timing</a:t>
            </a:r>
            <a:endParaRPr lang="en-GB" dirty="0" smtClean="0">
              <a:latin typeface="+mn-lt"/>
            </a:endParaRPr>
          </a:p>
          <a:p>
            <a:pPr algn="just">
              <a:defRPr/>
            </a:pPr>
            <a:r>
              <a:rPr lang="en-GB" dirty="0" smtClean="0">
                <a:latin typeface="+mn-lt"/>
              </a:rPr>
              <a:t>The possibility of replacing animals needs to be a constant consideration throughout the design and conduct of a research programme. This should not only be considered at the start, but also whenever the progress of the programme is assessed (for example during interim or retrospective review of projects) and plans made for future projects. </a:t>
            </a:r>
          </a:p>
          <a:p>
            <a:pPr algn="just">
              <a:defRPr/>
            </a:pPr>
            <a:r>
              <a:rPr lang="en-GB" dirty="0" smtClean="0">
                <a:latin typeface="+mn-lt"/>
              </a:rPr>
              <a:t>Where replacement does not seem possible, it is important to try to identify the obstacles to replacement and explore how these could be overcome in the future - for example, by method development, training, or improved infrastructure. </a:t>
            </a:r>
          </a:p>
          <a:p>
            <a:pPr algn="just">
              <a:defRPr/>
            </a:pPr>
            <a:r>
              <a:rPr lang="en-US" dirty="0" smtClean="0">
                <a:latin typeface="+mn-lt"/>
                <a:cs typeface="Arial" charset="0"/>
              </a:rPr>
              <a:t>Examples of some of the kinds of questions that it is useful to consider are shown on the next few slides. It is important to approach these with an open mind and look beyond what has ‘always been done before’.</a:t>
            </a:r>
          </a:p>
          <a:p>
            <a:pPr algn="just">
              <a:defRPr/>
            </a:pPr>
            <a:endParaRPr lang="en-GB" dirty="0" smtClean="0">
              <a:latin typeface="+mn-lt"/>
            </a:endParaRPr>
          </a:p>
          <a:p>
            <a:pPr algn="just">
              <a:defRPr/>
            </a:pPr>
            <a:endParaRPr lang="en-GB" dirty="0" smtClean="0">
              <a:latin typeface="+mn-lt"/>
            </a:endParaRPr>
          </a:p>
        </p:txBody>
      </p:sp>
      <p:sp>
        <p:nvSpPr>
          <p:cNvPr id="55300" name="Slide Number Placeholder 3"/>
          <p:cNvSpPr>
            <a:spLocks noGrp="1"/>
          </p:cNvSpPr>
          <p:nvPr>
            <p:ph type="sldNum" sz="quarter" idx="5"/>
          </p:nvPr>
        </p:nvSpPr>
        <p:spPr>
          <a:noFill/>
        </p:spPr>
        <p:txBody>
          <a:bodyPr/>
          <a:lstStyle/>
          <a:p>
            <a:fld id="{A15372CF-4268-4FA1-82DE-3F1FE660134A}" type="slidenum">
              <a:rPr lang="en-US" smtClean="0">
                <a:latin typeface="+mn-lt"/>
              </a:rPr>
              <a:pPr/>
              <a:t>25</a:t>
            </a:fld>
            <a:endParaRPr lang="en-US" smtClean="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xfrm>
            <a:off x="889213" y="4643515"/>
            <a:ext cx="4890665" cy="4673553"/>
          </a:xfrm>
          <a:ln/>
        </p:spPr>
        <p:txBody>
          <a:bodyPr/>
          <a:lstStyle/>
          <a:p>
            <a:pPr algn="just">
              <a:defRPr/>
            </a:pPr>
            <a:r>
              <a:rPr lang="en-US" sz="1100" b="1" dirty="0" smtClean="0">
                <a:latin typeface="+mn-lt"/>
                <a:cs typeface="Arial" charset="0"/>
              </a:rPr>
              <a:t>Slide 26: </a:t>
            </a:r>
            <a:r>
              <a:rPr lang="en-GB" sz="1100" b="1" dirty="0" smtClean="0">
                <a:latin typeface="+mn-lt"/>
              </a:rPr>
              <a:t>Putting replacement into practice - </a:t>
            </a:r>
            <a:r>
              <a:rPr lang="en-US" sz="1100" b="1" dirty="0" smtClean="0">
                <a:latin typeface="+mn-lt"/>
                <a:cs typeface="Arial" charset="0"/>
              </a:rPr>
              <a:t>Designing the research </a:t>
            </a:r>
            <a:r>
              <a:rPr lang="en-US" sz="1100" b="1" dirty="0" err="1" smtClean="0">
                <a:latin typeface="+mn-lt"/>
                <a:cs typeface="Arial" charset="0"/>
              </a:rPr>
              <a:t>programme</a:t>
            </a:r>
            <a:r>
              <a:rPr lang="en-US" sz="1100" b="1" dirty="0" smtClean="0">
                <a:latin typeface="+mn-lt"/>
                <a:cs typeface="Arial" charset="0"/>
              </a:rPr>
              <a:t> : Key questions (2)</a:t>
            </a:r>
          </a:p>
          <a:p>
            <a:pPr algn="just">
              <a:defRPr/>
            </a:pPr>
            <a:r>
              <a:rPr lang="en-US" sz="1100" kern="1200" dirty="0" smtClean="0">
                <a:solidFill>
                  <a:schemeClr val="tx1"/>
                </a:solidFill>
                <a:latin typeface="+mn-lt"/>
                <a:ea typeface="+mn-ea"/>
                <a:cs typeface="Arial" charset="0"/>
              </a:rPr>
              <a:t>The translation validity (the potential for data to be applicable to human studies) of animal models in the study of human biology and disease is highly </a:t>
            </a:r>
            <a:r>
              <a:rPr lang="en-US" sz="1100" kern="1200" dirty="0" smtClean="0">
                <a:solidFill>
                  <a:schemeClr val="tx1"/>
                </a:solidFill>
                <a:latin typeface="+mn-lt"/>
                <a:ea typeface="+mn-ea"/>
                <a:cs typeface="Arial" charset="0"/>
              </a:rPr>
              <a:t>variable. The </a:t>
            </a:r>
            <a:r>
              <a:rPr lang="en-US" sz="1100" kern="1200" dirty="0" smtClean="0">
                <a:solidFill>
                  <a:schemeClr val="tx1"/>
                </a:solidFill>
                <a:latin typeface="+mn-lt"/>
                <a:ea typeface="+mn-ea"/>
                <a:cs typeface="Arial" charset="0"/>
              </a:rPr>
              <a:t>potential value of alternative approaches should be carefully considered at the start of each project. </a:t>
            </a:r>
          </a:p>
          <a:p>
            <a:pPr algn="just">
              <a:defRPr/>
            </a:pPr>
            <a:r>
              <a:rPr lang="en-US" sz="1100" kern="1200" dirty="0" smtClean="0">
                <a:solidFill>
                  <a:schemeClr val="tx1"/>
                </a:solidFill>
                <a:latin typeface="+mn-lt"/>
                <a:ea typeface="+mn-ea"/>
                <a:cs typeface="Arial" charset="0"/>
              </a:rPr>
              <a:t>Careful definition of research objectives is essential to the good design of any</a:t>
            </a:r>
            <a:r>
              <a:rPr lang="en-US" sz="1100" kern="1200" baseline="0" dirty="0" smtClean="0">
                <a:solidFill>
                  <a:schemeClr val="tx1"/>
                </a:solidFill>
                <a:latin typeface="+mn-lt"/>
                <a:ea typeface="+mn-ea"/>
                <a:cs typeface="Arial" charset="0"/>
              </a:rPr>
              <a:t> experiment</a:t>
            </a:r>
            <a:r>
              <a:rPr lang="en-US" sz="1100" kern="1200" dirty="0" smtClean="0">
                <a:solidFill>
                  <a:schemeClr val="tx1"/>
                </a:solidFill>
                <a:latin typeface="+mn-lt"/>
                <a:ea typeface="+mn-ea"/>
                <a:cs typeface="Arial" charset="0"/>
              </a:rPr>
              <a:t>. Just because a particular</a:t>
            </a:r>
            <a:r>
              <a:rPr lang="en-US" sz="1100" kern="1200" baseline="0" dirty="0" smtClean="0">
                <a:solidFill>
                  <a:schemeClr val="tx1"/>
                </a:solidFill>
                <a:latin typeface="+mn-lt"/>
                <a:ea typeface="+mn-ea"/>
                <a:cs typeface="Arial" charset="0"/>
              </a:rPr>
              <a:t> question </a:t>
            </a:r>
            <a:r>
              <a:rPr lang="en-US" sz="1100" i="1" kern="1200" baseline="0" dirty="0" smtClean="0">
                <a:solidFill>
                  <a:schemeClr val="tx1"/>
                </a:solidFill>
                <a:latin typeface="+mn-lt"/>
                <a:ea typeface="+mn-ea"/>
                <a:cs typeface="Arial" charset="0"/>
              </a:rPr>
              <a:t>could</a:t>
            </a:r>
            <a:r>
              <a:rPr lang="en-US" sz="1100" kern="1200" baseline="0" dirty="0" smtClean="0">
                <a:solidFill>
                  <a:schemeClr val="tx1"/>
                </a:solidFill>
                <a:latin typeface="+mn-lt"/>
                <a:ea typeface="+mn-ea"/>
                <a:cs typeface="Arial" charset="0"/>
              </a:rPr>
              <a:t> be addressed using an animal model, it may not be the most appropriate approach to determining the </a:t>
            </a:r>
            <a:r>
              <a:rPr lang="en-US" sz="1100" i="1" kern="1200" baseline="0" dirty="0" smtClean="0">
                <a:solidFill>
                  <a:schemeClr val="tx1"/>
                </a:solidFill>
                <a:latin typeface="+mn-lt"/>
                <a:ea typeface="+mn-ea"/>
                <a:cs typeface="Arial" charset="0"/>
              </a:rPr>
              <a:t>best possible </a:t>
            </a:r>
            <a:r>
              <a:rPr lang="en-US" sz="1100" kern="1200" baseline="0" dirty="0" smtClean="0">
                <a:solidFill>
                  <a:schemeClr val="tx1"/>
                </a:solidFill>
                <a:latin typeface="+mn-lt"/>
                <a:ea typeface="+mn-ea"/>
                <a:cs typeface="Arial" charset="0"/>
              </a:rPr>
              <a:t>answer. </a:t>
            </a:r>
            <a:r>
              <a:rPr lang="en-GB" sz="1100" kern="1200" dirty="0" smtClean="0">
                <a:solidFill>
                  <a:schemeClr val="tx1"/>
                </a:solidFill>
                <a:latin typeface="+mn-lt"/>
                <a:ea typeface="+mn-ea"/>
                <a:cs typeface="Arial" charset="0"/>
              </a:rPr>
              <a:t>A researcher may have spent many years perfecting their use of a particular animal model of disease, it may be tempting for them to try to apply </a:t>
            </a:r>
            <a:r>
              <a:rPr lang="en-GB" sz="1100" i="1" u="none" kern="1200" dirty="0" smtClean="0">
                <a:solidFill>
                  <a:schemeClr val="tx1"/>
                </a:solidFill>
                <a:latin typeface="+mn-lt"/>
                <a:ea typeface="+mn-ea"/>
                <a:cs typeface="Arial" charset="0"/>
              </a:rPr>
              <a:t>their</a:t>
            </a:r>
            <a:r>
              <a:rPr lang="en-GB" sz="1100" kern="1200" dirty="0" smtClean="0">
                <a:solidFill>
                  <a:schemeClr val="tx1"/>
                </a:solidFill>
                <a:latin typeface="+mn-lt"/>
                <a:ea typeface="+mn-ea"/>
                <a:cs typeface="Arial" charset="0"/>
              </a:rPr>
              <a:t> model to the widest possible range of experimental questions</a:t>
            </a:r>
            <a:r>
              <a:rPr lang="en-GB" sz="1100" kern="1200" baseline="0" dirty="0" smtClean="0">
                <a:solidFill>
                  <a:schemeClr val="tx1"/>
                </a:solidFill>
                <a:latin typeface="+mn-lt"/>
                <a:ea typeface="+mn-ea"/>
                <a:cs typeface="Arial" charset="0"/>
              </a:rPr>
              <a:t> even when it is not the best approach to use.</a:t>
            </a:r>
            <a:endParaRPr lang="en-US" sz="1100" kern="1200" dirty="0" smtClean="0">
              <a:solidFill>
                <a:schemeClr val="tx1"/>
              </a:solidFill>
              <a:latin typeface="+mn-lt"/>
              <a:ea typeface="+mn-ea"/>
              <a:cs typeface="Arial" charset="0"/>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GB" sz="1100" dirty="0" smtClean="0">
                <a:latin typeface="+mn-lt"/>
                <a:cs typeface="Arial" pitchFamily="34" charset="0"/>
              </a:rPr>
              <a:t>Many </a:t>
            </a:r>
            <a:r>
              <a:rPr lang="en-GB" sz="1100" dirty="0" smtClean="0">
                <a:latin typeface="+mn-lt"/>
                <a:cs typeface="Arial" pitchFamily="34" charset="0"/>
              </a:rPr>
              <a:t>research projects can benefit from the use of replacement methods as an adjunct or a precursor to animal experiments. Even where a sufficiently valid animal model exists, and alternative methods cannot fully replace it, there may be some research questions which can be addressed without animal use. </a:t>
            </a:r>
            <a:r>
              <a:rPr lang="en-US" sz="1100" kern="1200" dirty="0" smtClean="0">
                <a:solidFill>
                  <a:schemeClr val="tx1"/>
                </a:solidFill>
                <a:latin typeface="+mn-lt"/>
                <a:ea typeface="+mn-ea"/>
                <a:cs typeface="Arial" charset="0"/>
              </a:rPr>
              <a:t>It may be advantageous to find out more about molecular and cellular mechanisms, using in vitro</a:t>
            </a:r>
            <a:r>
              <a:rPr lang="en-US" sz="1100" i="1" kern="1200" dirty="0" smtClean="0">
                <a:solidFill>
                  <a:schemeClr val="tx1"/>
                </a:solidFill>
                <a:latin typeface="+mn-lt"/>
                <a:ea typeface="+mn-ea"/>
                <a:cs typeface="Arial" charset="0"/>
              </a:rPr>
              <a:t> </a:t>
            </a:r>
            <a:r>
              <a:rPr lang="en-US" sz="1100" kern="1200" dirty="0" smtClean="0">
                <a:solidFill>
                  <a:schemeClr val="tx1"/>
                </a:solidFill>
                <a:latin typeface="+mn-lt"/>
                <a:ea typeface="+mn-ea"/>
                <a:cs typeface="Arial" charset="0"/>
              </a:rPr>
              <a:t>methods, before considering an animal model. These techniques have the added advantage of rapidity, small scale, ease of manipulation and, where appropriate, the possibility of using human material. </a:t>
            </a:r>
            <a:r>
              <a:rPr lang="en-GB" sz="1100" dirty="0" smtClean="0">
                <a:latin typeface="+mn-lt"/>
                <a:cs typeface="Arial" pitchFamily="34" charset="0"/>
              </a:rPr>
              <a:t>As researchers learn about disease mechanisms from animal models the role of in vitro assay systems may become more valuable. For example, if  a specific inflammatory pathway is implicated in an animal model of autoimmune disease (and a similar pathway is implicated in human disease) a specific cell-based model may be the best assay system to test new therapeutics.</a:t>
            </a:r>
          </a:p>
          <a:p>
            <a:pPr>
              <a:defRPr/>
            </a:pPr>
            <a:endParaRPr lang="en-US" sz="1100" dirty="0" smtClean="0">
              <a:cs typeface="Arial" charset="0"/>
            </a:endParaRPr>
          </a:p>
          <a:p>
            <a:pPr>
              <a:defRPr/>
            </a:pPr>
            <a:endParaRPr lang="en-US" sz="1100" dirty="0" smtClean="0">
              <a:cs typeface="Arial" charset="0"/>
            </a:endParaRPr>
          </a:p>
          <a:p>
            <a:pPr>
              <a:defRPr/>
            </a:pPr>
            <a:endParaRPr lang="en-GB" sz="1100" dirty="0" smtClean="0"/>
          </a:p>
        </p:txBody>
      </p:sp>
      <p:sp>
        <p:nvSpPr>
          <p:cNvPr id="56324" name="Slide Number Placeholder 3"/>
          <p:cNvSpPr>
            <a:spLocks noGrp="1"/>
          </p:cNvSpPr>
          <p:nvPr>
            <p:ph type="sldNum" sz="quarter" idx="5"/>
          </p:nvPr>
        </p:nvSpPr>
        <p:spPr>
          <a:noFill/>
        </p:spPr>
        <p:txBody>
          <a:bodyPr/>
          <a:lstStyle/>
          <a:p>
            <a:fld id="{69FA2C41-8BC0-4870-98BE-DFC9D379A252}"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ln/>
        </p:spPr>
        <p:txBody>
          <a:bodyPr/>
          <a:lstStyle/>
          <a:p>
            <a:pPr algn="just">
              <a:defRPr/>
            </a:pPr>
            <a:r>
              <a:rPr lang="en-US" b="1" dirty="0" smtClean="0">
                <a:latin typeface="+mn-lt"/>
                <a:cs typeface="Arial" charset="0"/>
              </a:rPr>
              <a:t>Slide 27: </a:t>
            </a:r>
            <a:r>
              <a:rPr lang="en-GB" b="1" dirty="0" smtClean="0">
                <a:latin typeface="+mn-lt"/>
              </a:rPr>
              <a:t>Putting replacement in to practice - </a:t>
            </a:r>
            <a:r>
              <a:rPr lang="en-US" b="1" dirty="0" smtClean="0">
                <a:latin typeface="+mn-lt"/>
                <a:cs typeface="Arial" charset="0"/>
              </a:rPr>
              <a:t>Innovative thinking</a:t>
            </a:r>
          </a:p>
          <a:p>
            <a:pPr>
              <a:defRPr/>
            </a:pPr>
            <a:r>
              <a:rPr lang="en-GB" dirty="0" smtClean="0">
                <a:latin typeface="+mn-lt"/>
              </a:rPr>
              <a:t>Finally, a useful exercise for any research project or programme to stimulate ideas and innovative thinking is to run a workshop where participants have to try to come up with ways of addressing the research problem </a:t>
            </a:r>
            <a:r>
              <a:rPr lang="en-GB" i="1" dirty="0" smtClean="0">
                <a:latin typeface="+mn-lt"/>
              </a:rPr>
              <a:t>if animals could not be used at all for some reason.</a:t>
            </a:r>
          </a:p>
        </p:txBody>
      </p:sp>
      <p:sp>
        <p:nvSpPr>
          <p:cNvPr id="56324" name="Slide Number Placeholder 3"/>
          <p:cNvSpPr>
            <a:spLocks noGrp="1"/>
          </p:cNvSpPr>
          <p:nvPr>
            <p:ph type="sldNum" sz="quarter" idx="5"/>
          </p:nvPr>
        </p:nvSpPr>
        <p:spPr>
          <a:noFill/>
        </p:spPr>
        <p:txBody>
          <a:bodyPr/>
          <a:lstStyle/>
          <a:p>
            <a:fld id="{69FA2C41-8BC0-4870-98BE-DFC9D379A252}"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889213" y="4643518"/>
            <a:ext cx="4890665" cy="4602112"/>
          </a:xfrm>
          <a:ln/>
        </p:spPr>
        <p:txBody>
          <a:bodyPr/>
          <a:lstStyle/>
          <a:p>
            <a:pPr algn="just">
              <a:defRPr/>
            </a:pPr>
            <a:r>
              <a:rPr lang="en-US" b="1" dirty="0" smtClean="0">
                <a:latin typeface="+mn-lt"/>
                <a:cs typeface="Arial" charset="0"/>
              </a:rPr>
              <a:t>Slide 28: Putting replacement into practice – Monitoring and reporting progress</a:t>
            </a:r>
          </a:p>
          <a:p>
            <a:pPr algn="just">
              <a:defRPr/>
            </a:pPr>
            <a:r>
              <a:rPr lang="en-US" sz="1100" dirty="0" smtClean="0">
                <a:latin typeface="+mn-lt"/>
                <a:cs typeface="Arial" charset="0"/>
              </a:rPr>
              <a:t>It is good practice for decisions made at the initial project design stage to be reviewed regularly - both during and at the conclusion of the project.  </a:t>
            </a:r>
          </a:p>
          <a:p>
            <a:pPr algn="just">
              <a:defRPr/>
            </a:pPr>
            <a:r>
              <a:rPr lang="en-US" sz="1100" dirty="0" smtClean="0">
                <a:latin typeface="+mn-lt"/>
                <a:cs typeface="Arial" charset="0"/>
              </a:rPr>
              <a:t>In the revised </a:t>
            </a:r>
            <a:r>
              <a:rPr lang="en-US" sz="1100" dirty="0" smtClean="0">
                <a:latin typeface="+mn-lt"/>
                <a:cs typeface="Arial" charset="0"/>
              </a:rPr>
              <a:t>EU Directive</a:t>
            </a:r>
            <a:r>
              <a:rPr lang="en-US" sz="1100" dirty="0" smtClean="0">
                <a:latin typeface="+mn-lt"/>
                <a:cs typeface="Arial" charset="0"/>
              </a:rPr>
              <a:t>, a retrospective assessment is required for some projects - those involving primates and those with severe procedures. This must include an assessment of ‘any elements’ that may contribute to the further implementation of the 3Rs.  </a:t>
            </a:r>
          </a:p>
          <a:p>
            <a:pPr algn="just">
              <a:defRPr/>
            </a:pPr>
            <a:r>
              <a:rPr lang="en-US" sz="1100" dirty="0" smtClean="0">
                <a:latin typeface="+mn-lt"/>
                <a:cs typeface="Arial" charset="0"/>
              </a:rPr>
              <a:t>The UK Laboratory Animal Science Association (LASA)</a:t>
            </a:r>
            <a:r>
              <a:rPr lang="en-US" sz="1100" baseline="30000" dirty="0" smtClean="0">
                <a:latin typeface="+mn-lt"/>
                <a:cs typeface="Arial" charset="0"/>
              </a:rPr>
              <a:t>1</a:t>
            </a:r>
            <a:r>
              <a:rPr lang="en-US" sz="1100" dirty="0" smtClean="0">
                <a:latin typeface="+mn-lt"/>
                <a:cs typeface="Arial" charset="0"/>
              </a:rPr>
              <a:t> </a:t>
            </a:r>
            <a:r>
              <a:rPr lang="en-US" sz="1100" dirty="0" smtClean="0">
                <a:latin typeface="+mn-lt"/>
                <a:cs typeface="Arial" charset="0"/>
              </a:rPr>
              <a:t>and others recommend that there is value in </a:t>
            </a:r>
            <a:r>
              <a:rPr lang="en-US" sz="1100" i="1" dirty="0" smtClean="0">
                <a:latin typeface="+mn-lt"/>
                <a:cs typeface="Arial" charset="0"/>
              </a:rPr>
              <a:t>all</a:t>
            </a:r>
            <a:r>
              <a:rPr lang="en-US" sz="1100" dirty="0" smtClean="0">
                <a:latin typeface="+mn-lt"/>
                <a:cs typeface="Arial" charset="0"/>
              </a:rPr>
              <a:t> </a:t>
            </a:r>
            <a:r>
              <a:rPr lang="en-US" sz="1100" dirty="0" smtClean="0">
                <a:latin typeface="+mn-lt"/>
                <a:cs typeface="Arial" charset="0"/>
              </a:rPr>
              <a:t>projects should </a:t>
            </a:r>
            <a:r>
              <a:rPr lang="en-US" sz="1100" dirty="0" smtClean="0">
                <a:latin typeface="+mn-lt"/>
                <a:cs typeface="Arial" charset="0"/>
              </a:rPr>
              <a:t>undergoing </a:t>
            </a:r>
            <a:r>
              <a:rPr lang="en-US" sz="1100" dirty="0" smtClean="0">
                <a:latin typeface="+mn-lt"/>
                <a:cs typeface="Arial" charset="0"/>
              </a:rPr>
              <a:t>retrospective review. The original questions about the value and appropriateness of the chosen approaches can be revisited to see if there are any lessons to be learned that would influence the design, conduct or management of future studies. Any recent developments in alternative methods or technology that could be incorporated to future work can also be considered at this stage and the need for disseminating any information can be discussed.</a:t>
            </a:r>
          </a:p>
          <a:p>
            <a:pPr algn="just">
              <a:defRPr/>
            </a:pPr>
            <a:r>
              <a:rPr lang="en-US" sz="1100" dirty="0" smtClean="0">
                <a:latin typeface="+mn-lt"/>
                <a:cs typeface="Arial" charset="0"/>
              </a:rPr>
              <a:t>Above all, if replacement - either complete or incomplete - has been achieved it is important to let others working in the field know, either through in-house communications, external meetings or publications in the scientific literature!</a:t>
            </a:r>
          </a:p>
          <a:p>
            <a:pPr algn="just">
              <a:defRPr/>
            </a:pPr>
            <a:endParaRPr lang="en-US" sz="1100" dirty="0" smtClean="0">
              <a:latin typeface="+mn-lt"/>
              <a:cs typeface="Arial" charset="0"/>
            </a:endParaRPr>
          </a:p>
          <a:p>
            <a:pPr algn="just">
              <a:defRPr/>
            </a:pPr>
            <a:r>
              <a:rPr lang="en-US" sz="1100" baseline="30000" dirty="0" smtClean="0">
                <a:latin typeface="+mn-lt"/>
                <a:cs typeface="Arial" charset="0"/>
              </a:rPr>
              <a:t>1</a:t>
            </a:r>
            <a:r>
              <a:rPr lang="en-US" sz="1100" dirty="0" smtClean="0">
                <a:latin typeface="+mn-lt"/>
                <a:cs typeface="Arial" charset="0"/>
              </a:rPr>
              <a:t>http://www.lasa.co.uk/PDF/Guidance%20notes%20RR%20(2004).pdf</a:t>
            </a:r>
            <a:endParaRPr lang="en-US" sz="1100" dirty="0" smtClean="0">
              <a:latin typeface="+mn-lt"/>
              <a:cs typeface="Arial" charset="0"/>
            </a:endParaRPr>
          </a:p>
          <a:p>
            <a:pPr algn="just">
              <a:defRPr/>
            </a:pPr>
            <a:r>
              <a:rPr lang="en-US" sz="1100" dirty="0" smtClean="0">
                <a:latin typeface="+mn-lt"/>
                <a:cs typeface="Arial" charset="0"/>
              </a:rPr>
              <a:t>See also:</a:t>
            </a:r>
          </a:p>
          <a:p>
            <a:pPr algn="just">
              <a:defRPr/>
            </a:pPr>
            <a:r>
              <a:rPr lang="en-US" sz="1100" dirty="0" smtClean="0">
                <a:latin typeface="+mn-lt"/>
                <a:cs typeface="Arial" charset="0"/>
              </a:rPr>
              <a:t>http://www.rspca.org.uk/sciencegroup/researchanimals/ethicalreview/retrospectivereview</a:t>
            </a:r>
          </a:p>
          <a:p>
            <a:pPr>
              <a:defRPr/>
            </a:pPr>
            <a:endParaRPr lang="en-GB" dirty="0" smtClean="0">
              <a:latin typeface="Arial" charset="0"/>
              <a:cs typeface="Arial" charset="0"/>
            </a:endParaRPr>
          </a:p>
          <a:p>
            <a:pPr>
              <a:defRPr/>
            </a:pPr>
            <a:endParaRPr lang="en-GB" dirty="0" smtClean="0"/>
          </a:p>
        </p:txBody>
      </p:sp>
      <p:sp>
        <p:nvSpPr>
          <p:cNvPr id="61444" name="Slide Number Placeholder 3"/>
          <p:cNvSpPr>
            <a:spLocks noGrp="1"/>
          </p:cNvSpPr>
          <p:nvPr>
            <p:ph type="sldNum" sz="quarter" idx="5"/>
          </p:nvPr>
        </p:nvSpPr>
        <p:spPr>
          <a:noFill/>
        </p:spPr>
        <p:txBody>
          <a:bodyPr/>
          <a:lstStyle/>
          <a:p>
            <a:fld id="{E8B83CD3-6CDB-4FD2-A3F3-27C636298FA6}"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ln/>
        </p:spPr>
        <p:txBody>
          <a:bodyPr/>
          <a:lstStyle/>
          <a:p>
            <a:pPr algn="just">
              <a:defRPr/>
            </a:pPr>
            <a:r>
              <a:rPr lang="en-US" b="1" dirty="0" smtClean="0">
                <a:latin typeface="+mn-lt"/>
                <a:cs typeface="Arial" charset="0"/>
              </a:rPr>
              <a:t>Slide 29: Putting replacement into practice - Thinking about the future - Identifying obstacles to replacement</a:t>
            </a:r>
          </a:p>
          <a:p>
            <a:pPr algn="just">
              <a:defRPr/>
            </a:pPr>
            <a:r>
              <a:rPr lang="en-US" sz="1100" dirty="0" smtClean="0">
                <a:latin typeface="+mn-lt"/>
                <a:cs typeface="Arial" charset="0"/>
              </a:rPr>
              <a:t>Where a replacement technique or approach is not available, it is important to try to identify the obstacles which limit the use of alternatives in order to make progress in replacing animals</a:t>
            </a:r>
            <a:r>
              <a:rPr lang="en-US" sz="1100" baseline="30000" dirty="0" smtClean="0">
                <a:latin typeface="+mn-lt"/>
                <a:cs typeface="Arial" charset="0"/>
              </a:rPr>
              <a:t>1</a:t>
            </a:r>
            <a:r>
              <a:rPr lang="en-US" sz="1100" dirty="0" smtClean="0">
                <a:latin typeface="+mn-lt"/>
                <a:cs typeface="Arial" charset="0"/>
              </a:rPr>
              <a:t>. </a:t>
            </a:r>
            <a:endParaRPr lang="en-US" sz="1100" dirty="0" smtClean="0">
              <a:solidFill>
                <a:srgbClr val="FF0000"/>
              </a:solidFill>
              <a:latin typeface="+mn-lt"/>
              <a:cs typeface="Arial" charset="0"/>
            </a:endParaRPr>
          </a:p>
          <a:p>
            <a:pPr algn="just">
              <a:defRPr/>
            </a:pPr>
            <a:r>
              <a:rPr lang="en-US" sz="1100" dirty="0" smtClean="0">
                <a:latin typeface="+mn-lt"/>
                <a:cs typeface="Arial" charset="0"/>
              </a:rPr>
              <a:t>The most common obstacles to the </a:t>
            </a:r>
            <a:r>
              <a:rPr lang="en-US" sz="1100" i="1" dirty="0" smtClean="0">
                <a:latin typeface="+mn-lt"/>
                <a:cs typeface="Arial" charset="0"/>
              </a:rPr>
              <a:t>direct</a:t>
            </a:r>
            <a:r>
              <a:rPr lang="en-US" sz="1100" dirty="0" smtClean="0">
                <a:latin typeface="+mn-lt"/>
                <a:cs typeface="Arial" charset="0"/>
              </a:rPr>
              <a:t> replacement of animals are scientific i.e. the difficulty of </a:t>
            </a:r>
            <a:r>
              <a:rPr lang="en-US" sz="1100" dirty="0" err="1" smtClean="0">
                <a:latin typeface="+mn-lt"/>
                <a:cs typeface="Arial" charset="0"/>
              </a:rPr>
              <a:t>modelling</a:t>
            </a:r>
            <a:r>
              <a:rPr lang="en-US" sz="1100" dirty="0" smtClean="0">
                <a:latin typeface="+mn-lt"/>
                <a:cs typeface="Arial" charset="0"/>
              </a:rPr>
              <a:t> a complex interactive biological system - significant amounts of research may be required to identify, develop and validate alternative methods. </a:t>
            </a:r>
          </a:p>
          <a:p>
            <a:pPr algn="just">
              <a:defRPr/>
            </a:pPr>
            <a:r>
              <a:rPr lang="en-US" sz="1100" dirty="0" smtClean="0">
                <a:latin typeface="+mn-lt"/>
                <a:cs typeface="Arial" charset="0"/>
              </a:rPr>
              <a:t>In the case of regulatory studies (safety and efficacy testing) the potential for replacement is also limited by legislative requirements which are difficult to change. </a:t>
            </a:r>
          </a:p>
          <a:p>
            <a:pPr algn="just">
              <a:defRPr/>
            </a:pPr>
            <a:r>
              <a:rPr lang="en-US" sz="1100" dirty="0" smtClean="0">
                <a:latin typeface="+mn-lt"/>
                <a:cs typeface="Arial" charset="0"/>
              </a:rPr>
              <a:t>The difficulty of breaking away from a traditional approach within a research area where animals  have always been the default option is another problem, but an innovative and flexible approach  can challenge such limitations.</a:t>
            </a:r>
            <a:endParaRPr lang="en-GB" sz="1100" dirty="0" smtClean="0">
              <a:latin typeface="+mn-lt"/>
              <a:cs typeface="Arial" charset="0"/>
            </a:endParaRPr>
          </a:p>
          <a:p>
            <a:pPr algn="just">
              <a:defRPr/>
            </a:pPr>
            <a:r>
              <a:rPr lang="en-US" sz="1100" dirty="0" smtClean="0">
                <a:latin typeface="+mn-lt"/>
                <a:cs typeface="Arial" charset="0"/>
              </a:rPr>
              <a:t>Practical considerations such as the availability of equipment, access to facilities, lack of expertise, or funds are another factor. For example, replacement techniques may require a significant change in technology, with implications for </a:t>
            </a:r>
            <a:r>
              <a:rPr lang="en-US" sz="1100" dirty="0" err="1" smtClean="0">
                <a:latin typeface="+mn-lt"/>
                <a:cs typeface="Arial" charset="0"/>
              </a:rPr>
              <a:t>specialised</a:t>
            </a:r>
            <a:r>
              <a:rPr lang="en-US" sz="1100" dirty="0" smtClean="0">
                <a:latin typeface="+mn-lt"/>
                <a:cs typeface="Arial" charset="0"/>
              </a:rPr>
              <a:t> facilities, training, and equipment. </a:t>
            </a:r>
          </a:p>
          <a:p>
            <a:pPr algn="just">
              <a:defRPr/>
            </a:pPr>
            <a:r>
              <a:rPr lang="en-US" sz="1100" dirty="0" smtClean="0">
                <a:latin typeface="+mn-lt"/>
                <a:cs typeface="Arial" charset="0"/>
              </a:rPr>
              <a:t>The latter constraints should be easier to overcome, but </a:t>
            </a:r>
            <a:r>
              <a:rPr lang="en-US" sz="1100" b="1" dirty="0" smtClean="0">
                <a:latin typeface="+mn-lt"/>
                <a:cs typeface="Arial" charset="0"/>
              </a:rPr>
              <a:t>ways of addressing all of them need to be explored, rather than </a:t>
            </a:r>
            <a:r>
              <a:rPr lang="en-US" sz="1100" b="1" dirty="0" smtClean="0">
                <a:latin typeface="+mn-lt"/>
                <a:cs typeface="Arial" charset="0"/>
              </a:rPr>
              <a:t>dismissing the </a:t>
            </a:r>
            <a:r>
              <a:rPr lang="en-US" sz="1100" b="1" dirty="0" smtClean="0">
                <a:latin typeface="+mn-lt"/>
                <a:cs typeface="Arial" charset="0"/>
              </a:rPr>
              <a:t>problems </a:t>
            </a:r>
            <a:r>
              <a:rPr lang="en-US" sz="1100" b="1" dirty="0" smtClean="0">
                <a:latin typeface="+mn-lt"/>
                <a:cs typeface="Arial" charset="0"/>
              </a:rPr>
              <a:t>as </a:t>
            </a:r>
            <a:r>
              <a:rPr lang="en-US" sz="1100" b="1" dirty="0" smtClean="0">
                <a:latin typeface="+mn-lt"/>
                <a:cs typeface="Arial" charset="0"/>
              </a:rPr>
              <a:t>unsolvable.  </a:t>
            </a:r>
          </a:p>
          <a:p>
            <a:pPr indent="-452034" algn="just">
              <a:defRPr/>
            </a:pPr>
            <a:r>
              <a:rPr lang="en-US" baseline="30000" dirty="0" smtClean="0">
                <a:latin typeface="+mn-lt"/>
                <a:cs typeface="Arial" charset="0"/>
              </a:rPr>
              <a:t>1</a:t>
            </a:r>
            <a:r>
              <a:rPr lang="en-US" dirty="0" smtClean="0">
                <a:latin typeface="+mn-lt"/>
                <a:cs typeface="Arial" charset="0"/>
              </a:rPr>
              <a:t> </a:t>
            </a:r>
            <a:r>
              <a:rPr lang="en-US" sz="1100" dirty="0" smtClean="0">
                <a:latin typeface="+mn-lt"/>
                <a:cs typeface="Arial" charset="0"/>
              </a:rPr>
              <a:t>The ethics of research involving animals. The Nuffield Council on Bioethics. Section 11.19 (2005)</a:t>
            </a:r>
            <a:endParaRPr lang="en-GB" dirty="0" smtClean="0">
              <a:solidFill>
                <a:srgbClr val="0033CC"/>
              </a:solidFill>
              <a:latin typeface="+mn-lt"/>
            </a:endParaRPr>
          </a:p>
        </p:txBody>
      </p:sp>
      <p:sp>
        <p:nvSpPr>
          <p:cNvPr id="62468" name="Slide Number Placeholder 3"/>
          <p:cNvSpPr>
            <a:spLocks noGrp="1"/>
          </p:cNvSpPr>
          <p:nvPr>
            <p:ph type="sldNum" sz="quarter" idx="5"/>
          </p:nvPr>
        </p:nvSpPr>
        <p:spPr>
          <a:noFill/>
        </p:spPr>
        <p:txBody>
          <a:bodyPr/>
          <a:lstStyle/>
          <a:p>
            <a:fld id="{3CD25AAB-F771-486B-A145-035802978F17}"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GB" b="1" smtClean="0">
                <a:latin typeface="+mn-lt"/>
              </a:rPr>
              <a:t>Slide 3.  Definitions and examples of Replacement</a:t>
            </a:r>
          </a:p>
        </p:txBody>
      </p:sp>
      <p:sp>
        <p:nvSpPr>
          <p:cNvPr id="35844" name="Slide Number Placeholder 3"/>
          <p:cNvSpPr>
            <a:spLocks noGrp="1"/>
          </p:cNvSpPr>
          <p:nvPr>
            <p:ph type="sldNum" sz="quarter" idx="5"/>
          </p:nvPr>
        </p:nvSpPr>
        <p:spPr>
          <a:noFill/>
        </p:spPr>
        <p:txBody>
          <a:bodyPr/>
          <a:lstStyle/>
          <a:p>
            <a:fld id="{6DC0A6BE-12D2-43B9-8558-781BFCBBE345}"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889213" y="4643518"/>
            <a:ext cx="4890665" cy="4673550"/>
          </a:xfrm>
          <a:ln/>
        </p:spPr>
        <p:txBody>
          <a:bodyPr/>
          <a:lstStyle/>
          <a:p>
            <a:pPr algn="just">
              <a:defRPr/>
            </a:pPr>
            <a:r>
              <a:rPr lang="en-US" b="1" dirty="0" smtClean="0">
                <a:latin typeface="+mn-lt"/>
                <a:cs typeface="Arial" charset="0"/>
              </a:rPr>
              <a:t>Slide 30: Putting replacement into practice - Thinking about the future - </a:t>
            </a:r>
            <a:r>
              <a:rPr lang="en-US" b="1" dirty="0" smtClean="0">
                <a:latin typeface="+mn-lt"/>
              </a:rPr>
              <a:t>Making the case for support for replacement </a:t>
            </a:r>
          </a:p>
          <a:p>
            <a:pPr algn="just">
              <a:defRPr/>
            </a:pPr>
            <a:r>
              <a:rPr lang="en-US" sz="1100" dirty="0" smtClean="0">
                <a:latin typeface="+mn-lt"/>
                <a:cs typeface="Arial" charset="0"/>
              </a:rPr>
              <a:t>When a good case can be made that an alternative method would have significant scientific or practical advantages, it may be possible to obtain funding to support the development or introduction of a new method. The </a:t>
            </a:r>
            <a:r>
              <a:rPr lang="en-GB" sz="1100" dirty="0" smtClean="0">
                <a:latin typeface="+mn-lt"/>
                <a:cs typeface="Arial" charset="0"/>
              </a:rPr>
              <a:t>organisation</a:t>
            </a:r>
            <a:r>
              <a:rPr lang="en-US" sz="1100" dirty="0" smtClean="0">
                <a:latin typeface="+mn-lt"/>
                <a:cs typeface="Arial" charset="0"/>
              </a:rPr>
              <a:t> supporting the research may provide additional funds, especially if they want to demonstrate support for the development of alternatives. </a:t>
            </a:r>
          </a:p>
          <a:p>
            <a:pPr algn="just">
              <a:defRPr/>
            </a:pPr>
            <a:r>
              <a:rPr lang="en-US" sz="1100" dirty="0" smtClean="0">
                <a:latin typeface="+mn-lt"/>
                <a:cs typeface="Arial" charset="0"/>
              </a:rPr>
              <a:t>Some charities (such as the Dr </a:t>
            </a:r>
            <a:r>
              <a:rPr lang="en-US" sz="1100" dirty="0" err="1" smtClean="0">
                <a:latin typeface="+mn-lt"/>
                <a:cs typeface="Arial" charset="0"/>
              </a:rPr>
              <a:t>Hadwen</a:t>
            </a:r>
            <a:r>
              <a:rPr lang="en-US" sz="1100" dirty="0" smtClean="0">
                <a:latin typeface="+mn-lt"/>
                <a:cs typeface="Arial" charset="0"/>
              </a:rPr>
              <a:t> Trust) are specifically set up to support work on alternatives.  The EU has a number of calls for research proposals in the area of replacement in its Framework Research </a:t>
            </a:r>
            <a:r>
              <a:rPr lang="en-US" sz="1100" dirty="0" err="1" smtClean="0">
                <a:latin typeface="+mn-lt"/>
                <a:cs typeface="Arial" charset="0"/>
              </a:rPr>
              <a:t>Programmes</a:t>
            </a:r>
            <a:r>
              <a:rPr lang="en-US" sz="1100" dirty="0" smtClean="0">
                <a:latin typeface="+mn-lt"/>
                <a:cs typeface="Arial" charset="0"/>
              </a:rPr>
              <a:t>.  In the UK, the NC3Rs which is funded by the government through the major funding bodies, the </a:t>
            </a:r>
            <a:r>
              <a:rPr lang="en-US" sz="1100" dirty="0" err="1" smtClean="0">
                <a:latin typeface="+mn-lt"/>
                <a:cs typeface="Arial" charset="0"/>
              </a:rPr>
              <a:t>Wellcome</a:t>
            </a:r>
            <a:r>
              <a:rPr lang="en-US" sz="1100" dirty="0" smtClean="0">
                <a:latin typeface="+mn-lt"/>
                <a:cs typeface="Arial" charset="0"/>
              </a:rPr>
              <a:t> Trust and industry, also supports research aimed at replacing animal use.</a:t>
            </a:r>
          </a:p>
          <a:p>
            <a:pPr algn="just">
              <a:defRPr/>
            </a:pPr>
            <a:r>
              <a:rPr lang="en-US" sz="1100" dirty="0" smtClean="0">
                <a:latin typeface="+mn-lt"/>
                <a:cs typeface="Arial" charset="0"/>
              </a:rPr>
              <a:t>A number of industry sectors are interested in the development of alternative methods so support or collaborations might be available from </a:t>
            </a:r>
            <a:r>
              <a:rPr lang="en-US" sz="1100" dirty="0" smtClean="0">
                <a:latin typeface="+mn-lt"/>
                <a:cs typeface="Arial" charset="0"/>
              </a:rPr>
              <a:t>cosmetics, chemicals </a:t>
            </a:r>
            <a:r>
              <a:rPr lang="en-US" sz="1100" dirty="0" smtClean="0">
                <a:latin typeface="+mn-lt"/>
                <a:cs typeface="Arial" charset="0"/>
              </a:rPr>
              <a:t>or pharmaceutical companies or through their trade associations.</a:t>
            </a:r>
          </a:p>
          <a:p>
            <a:pPr algn="just">
              <a:defRPr/>
            </a:pPr>
            <a:endParaRPr lang="en-US" sz="1100" dirty="0" smtClean="0">
              <a:latin typeface="+mn-lt"/>
              <a:cs typeface="Arial" charset="0"/>
            </a:endParaRPr>
          </a:p>
          <a:p>
            <a:pPr algn="just">
              <a:defRPr/>
            </a:pPr>
            <a:r>
              <a:rPr lang="en-US" sz="1000" u="sng" dirty="0" smtClean="0">
                <a:latin typeface="+mn-lt"/>
                <a:cs typeface="Arial" charset="0"/>
              </a:rPr>
              <a:t>Useful web addresses:</a:t>
            </a:r>
          </a:p>
          <a:p>
            <a:pPr>
              <a:buFont typeface="Arial" pitchFamily="34" charset="0"/>
              <a:buChar char="•"/>
              <a:defRPr/>
            </a:pPr>
            <a:r>
              <a:rPr lang="en-US" dirty="0" smtClean="0">
                <a:latin typeface="+mn-lt"/>
                <a:cs typeface="Arial" charset="0"/>
              </a:rPr>
              <a:t> </a:t>
            </a:r>
            <a:r>
              <a:rPr lang="en-US" sz="1000" dirty="0" smtClean="0">
                <a:latin typeface="+mn-lt"/>
                <a:cs typeface="Arial" charset="0"/>
              </a:rPr>
              <a:t>European Commission Framework Research </a:t>
            </a:r>
            <a:r>
              <a:rPr lang="en-US" sz="1000" dirty="0" err="1" smtClean="0">
                <a:latin typeface="+mn-lt"/>
                <a:cs typeface="Arial" charset="0"/>
              </a:rPr>
              <a:t>Programmes</a:t>
            </a:r>
            <a:r>
              <a:rPr lang="en-US" sz="1000" dirty="0" smtClean="0">
                <a:latin typeface="+mn-lt"/>
                <a:cs typeface="Arial" charset="0"/>
              </a:rPr>
              <a:t>: http://cordis.europa.eu/fp7 </a:t>
            </a:r>
          </a:p>
          <a:p>
            <a:pPr>
              <a:buFont typeface="Arial" pitchFamily="34" charset="0"/>
              <a:buChar char="•"/>
              <a:defRPr/>
            </a:pPr>
            <a:r>
              <a:rPr lang="en-GB" sz="1000" dirty="0" smtClean="0">
                <a:latin typeface="+mn-lt"/>
                <a:cs typeface="Arial" charset="0"/>
              </a:rPr>
              <a:t> European Partnership for Alternative Approaches to Animal Testing: http://ec.europa.eu/enterprise/epaa/index_en.htm</a:t>
            </a:r>
          </a:p>
          <a:p>
            <a:pPr algn="just">
              <a:buFont typeface="Arial" pitchFamily="34" charset="0"/>
              <a:buChar char="•"/>
              <a:defRPr/>
            </a:pPr>
            <a:r>
              <a:rPr lang="en-US" sz="1000" dirty="0" smtClean="0">
                <a:latin typeface="+mn-lt"/>
                <a:cs typeface="Arial" charset="0"/>
              </a:rPr>
              <a:t> NC3Rs: www.nc3rs.org.uk</a:t>
            </a:r>
          </a:p>
          <a:p>
            <a:pPr algn="just">
              <a:buFont typeface="Arial" pitchFamily="34" charset="0"/>
              <a:buChar char="•"/>
              <a:defRPr/>
            </a:pPr>
            <a:r>
              <a:rPr lang="en-US" sz="1000" dirty="0" smtClean="0">
                <a:latin typeface="+mn-lt"/>
                <a:cs typeface="Arial" charset="0"/>
              </a:rPr>
              <a:t> Dr </a:t>
            </a:r>
            <a:r>
              <a:rPr lang="en-US" sz="1000" dirty="0" err="1" smtClean="0">
                <a:latin typeface="+mn-lt"/>
                <a:cs typeface="Arial" charset="0"/>
              </a:rPr>
              <a:t>Hadwen</a:t>
            </a:r>
            <a:r>
              <a:rPr lang="en-US" sz="1000" dirty="0" smtClean="0">
                <a:latin typeface="+mn-lt"/>
                <a:cs typeface="Arial" charset="0"/>
              </a:rPr>
              <a:t> Trust: www.drhadwentrust.org</a:t>
            </a:r>
          </a:p>
          <a:p>
            <a:pPr>
              <a:buFont typeface="Arial" pitchFamily="34" charset="0"/>
              <a:buChar char="•"/>
              <a:defRPr/>
            </a:pPr>
            <a:r>
              <a:rPr lang="en-US" sz="1000" dirty="0" smtClean="0">
                <a:latin typeface="+mn-lt"/>
                <a:cs typeface="Arial" charset="0"/>
              </a:rPr>
              <a:t> Johns Hopkins Centre for Alternatives to Animal Testing (CAAT): http://caat.jhsph.edu/</a:t>
            </a:r>
          </a:p>
        </p:txBody>
      </p:sp>
      <p:sp>
        <p:nvSpPr>
          <p:cNvPr id="63492" name="Slide Number Placeholder 3"/>
          <p:cNvSpPr>
            <a:spLocks noGrp="1"/>
          </p:cNvSpPr>
          <p:nvPr>
            <p:ph type="sldNum" sz="quarter" idx="5"/>
          </p:nvPr>
        </p:nvSpPr>
        <p:spPr>
          <a:noFill/>
        </p:spPr>
        <p:txBody>
          <a:bodyPr/>
          <a:lstStyle/>
          <a:p>
            <a:fld id="{E8079D73-FE3B-4E08-9EA7-05364087B479}"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GB" b="1" smtClean="0">
                <a:latin typeface="+mn-lt"/>
              </a:rPr>
              <a:t>Slide  31. Summary points</a:t>
            </a:r>
            <a:r>
              <a:rPr lang="en-US" b="1" smtClean="0">
                <a:latin typeface="+mn-lt"/>
              </a:rPr>
              <a:t>.</a:t>
            </a:r>
          </a:p>
          <a:p>
            <a:endParaRPr lang="en-GB" smtClean="0">
              <a:latin typeface="+mn-lt"/>
            </a:endParaRPr>
          </a:p>
        </p:txBody>
      </p:sp>
      <p:sp>
        <p:nvSpPr>
          <p:cNvPr id="64516" name="Slide Number Placeholder 3"/>
          <p:cNvSpPr>
            <a:spLocks noGrp="1"/>
          </p:cNvSpPr>
          <p:nvPr>
            <p:ph type="sldNum" sz="quarter" idx="5"/>
          </p:nvPr>
        </p:nvSpPr>
        <p:spPr>
          <a:noFill/>
        </p:spPr>
        <p:txBody>
          <a:bodyPr/>
          <a:lstStyle/>
          <a:p>
            <a:fld id="{36C86295-CFA4-418B-9417-C0D34EE9A598}"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GB" sz="1100" b="1" dirty="0" smtClean="0">
                <a:latin typeface="Arial" pitchFamily="34" charset="0"/>
                <a:cs typeface="Arial" pitchFamily="34" charset="0"/>
              </a:rPr>
              <a:t>Slide 31.</a:t>
            </a:r>
          </a:p>
          <a:p>
            <a:endParaRPr lang="en-GB" sz="1100" b="1" dirty="0" smtClean="0">
              <a:latin typeface="Arial" pitchFamily="34" charset="0"/>
              <a:cs typeface="Arial" pitchFamily="34" charset="0"/>
            </a:endParaRPr>
          </a:p>
          <a:p>
            <a:r>
              <a:rPr lang="en-GB" sz="1100" b="1" dirty="0" smtClean="0">
                <a:latin typeface="Arial" pitchFamily="34" charset="0"/>
                <a:cs typeface="Arial" pitchFamily="34" charset="0"/>
              </a:rPr>
              <a:t>Further information:</a:t>
            </a:r>
          </a:p>
          <a:p>
            <a:endParaRPr lang="en-GB" sz="1100" b="1" dirty="0" smtClean="0">
              <a:latin typeface="Arial" pitchFamily="34" charset="0"/>
              <a:cs typeface="Arial" pitchFamily="34" charset="0"/>
            </a:endParaRPr>
          </a:p>
          <a:p>
            <a:r>
              <a:rPr lang="en-GB" sz="1100" dirty="0" smtClean="0">
                <a:latin typeface="Arial" pitchFamily="34" charset="0"/>
                <a:cs typeface="Arial" pitchFamily="34" charset="0"/>
              </a:rPr>
              <a:t>www.rspca.org.uk/researchanimals</a:t>
            </a:r>
          </a:p>
        </p:txBody>
      </p:sp>
      <p:sp>
        <p:nvSpPr>
          <p:cNvPr id="65540" name="Slide Number Placeholder 3"/>
          <p:cNvSpPr>
            <a:spLocks noGrp="1"/>
          </p:cNvSpPr>
          <p:nvPr>
            <p:ph type="sldNum" sz="quarter" idx="5"/>
          </p:nvPr>
        </p:nvSpPr>
        <p:spPr>
          <a:noFill/>
        </p:spPr>
        <p:txBody>
          <a:bodyPr/>
          <a:lstStyle/>
          <a:p>
            <a:fld id="{12699D11-D001-4919-92E1-AF63D9EC97DA}" type="slidenum">
              <a:rPr lang="en-US" smtClean="0"/>
              <a:pPr/>
              <a:t>32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GB" b="1" dirty="0" smtClean="0">
                <a:latin typeface="+mn-lt"/>
                <a:cs typeface="Arial" charset="0"/>
              </a:rPr>
              <a:t>Slide 4: Definitions and examples – Replacement and the 3Rs</a:t>
            </a:r>
          </a:p>
          <a:p>
            <a:pPr algn="just">
              <a:defRPr/>
            </a:pPr>
            <a:r>
              <a:rPr lang="en-GB" dirty="0" smtClean="0">
                <a:latin typeface="+mn-lt"/>
                <a:cs typeface="Arial" charset="0"/>
              </a:rPr>
              <a:t>Replacement is one of the 3Rs of </a:t>
            </a:r>
            <a:r>
              <a:rPr lang="en-GB" u="sng" dirty="0" smtClean="0">
                <a:latin typeface="+mn-lt"/>
                <a:cs typeface="Arial" charset="0"/>
              </a:rPr>
              <a:t>R</a:t>
            </a:r>
            <a:r>
              <a:rPr lang="en-GB" dirty="0" smtClean="0">
                <a:latin typeface="+mn-lt"/>
                <a:cs typeface="Arial" charset="0"/>
              </a:rPr>
              <a:t>eplacement, </a:t>
            </a:r>
            <a:r>
              <a:rPr lang="en-GB" u="sng" dirty="0" smtClean="0">
                <a:latin typeface="+mn-lt"/>
                <a:cs typeface="Arial" charset="0"/>
              </a:rPr>
              <a:t>R</a:t>
            </a:r>
            <a:r>
              <a:rPr lang="en-GB" dirty="0" smtClean="0">
                <a:latin typeface="+mn-lt"/>
                <a:cs typeface="Arial" charset="0"/>
              </a:rPr>
              <a:t>eduction and </a:t>
            </a:r>
            <a:r>
              <a:rPr lang="en-GB" u="sng" dirty="0" smtClean="0">
                <a:latin typeface="+mn-lt"/>
                <a:cs typeface="Arial" charset="0"/>
              </a:rPr>
              <a:t>R</a:t>
            </a:r>
            <a:r>
              <a:rPr lang="en-GB" dirty="0" smtClean="0">
                <a:latin typeface="+mn-lt"/>
                <a:cs typeface="Arial" charset="0"/>
              </a:rPr>
              <a:t>efinement. These were first set out by William Russell and Rex Burch in 1959 as ‘</a:t>
            </a:r>
            <a:r>
              <a:rPr lang="en-GB" i="1" dirty="0" smtClean="0">
                <a:latin typeface="+mn-lt"/>
                <a:cs typeface="Arial" charset="0"/>
              </a:rPr>
              <a:t>The Principles of Humane Experimental Technique’</a:t>
            </a:r>
            <a:r>
              <a:rPr lang="en-GB" baseline="30000" dirty="0" smtClean="0">
                <a:latin typeface="+mn-lt"/>
                <a:cs typeface="Arial" charset="0"/>
              </a:rPr>
              <a:t>1</a:t>
            </a:r>
            <a:r>
              <a:rPr lang="en-GB" i="1" dirty="0" smtClean="0">
                <a:latin typeface="+mn-lt"/>
                <a:cs typeface="Arial" charset="0"/>
              </a:rPr>
              <a:t>. </a:t>
            </a:r>
            <a:r>
              <a:rPr lang="en-GB" i="0" dirty="0" smtClean="0">
                <a:latin typeface="+mn-lt"/>
                <a:cs typeface="Arial" charset="0"/>
              </a:rPr>
              <a:t>S</a:t>
            </a:r>
            <a:r>
              <a:rPr lang="en-GB" dirty="0" smtClean="0">
                <a:latin typeface="+mn-lt"/>
                <a:cs typeface="Arial" charset="0"/>
              </a:rPr>
              <a:t>ince then, the 3Rs have become established as an internationally accepted approach to research involving animals, and have been written into legislation in many countries.</a:t>
            </a:r>
          </a:p>
          <a:p>
            <a:pPr algn="just">
              <a:defRPr/>
            </a:pPr>
            <a:r>
              <a:rPr lang="en-GB" dirty="0" smtClean="0">
                <a:latin typeface="+mn-lt"/>
                <a:cs typeface="Arial" charset="0"/>
              </a:rPr>
              <a:t>Strictly speaking, the term ‘replacement’ applies when an existing animal method is </a:t>
            </a:r>
            <a:r>
              <a:rPr lang="en-GB" i="1" dirty="0" smtClean="0">
                <a:latin typeface="+mn-lt"/>
                <a:cs typeface="Arial" charset="0"/>
              </a:rPr>
              <a:t>directly and fully replaced  </a:t>
            </a:r>
            <a:r>
              <a:rPr lang="en-GB" dirty="0" smtClean="0">
                <a:latin typeface="+mn-lt"/>
                <a:cs typeface="Arial" charset="0"/>
              </a:rPr>
              <a:t>by a non-animal alternative. However, a wider interpretation encompasses the </a:t>
            </a:r>
            <a:r>
              <a:rPr lang="en-GB" i="1" dirty="0" smtClean="0">
                <a:latin typeface="+mn-lt"/>
                <a:cs typeface="Arial" charset="0"/>
              </a:rPr>
              <a:t>avoidance </a:t>
            </a:r>
            <a:r>
              <a:rPr lang="en-GB" dirty="0" smtClean="0">
                <a:latin typeface="+mn-lt"/>
                <a:cs typeface="Arial" charset="0"/>
              </a:rPr>
              <a:t>of animal use, for example when the value of a particular test or objective is called into question and the test is not done, or the experimental approach is changed, to avoid animal use. The development of a </a:t>
            </a:r>
            <a:r>
              <a:rPr lang="en-GB" i="1" dirty="0" smtClean="0">
                <a:latin typeface="+mn-lt"/>
                <a:cs typeface="Arial" charset="0"/>
              </a:rPr>
              <a:t>direct</a:t>
            </a:r>
            <a:r>
              <a:rPr lang="en-GB" dirty="0" smtClean="0">
                <a:latin typeface="+mn-lt"/>
                <a:cs typeface="Arial" charset="0"/>
              </a:rPr>
              <a:t> replacement test can take many years, so potential for ‘avoidance’ should always be explored.</a:t>
            </a:r>
          </a:p>
          <a:p>
            <a:pPr algn="just">
              <a:defRPr/>
            </a:pPr>
            <a:endParaRPr lang="en-GB" dirty="0" smtClean="0">
              <a:latin typeface="+mn-lt"/>
              <a:cs typeface="Arial" charset="0"/>
            </a:endParaRPr>
          </a:p>
          <a:p>
            <a:pPr>
              <a:defRPr/>
            </a:pPr>
            <a:r>
              <a:rPr lang="en-GB" baseline="30000" dirty="0" smtClean="0">
                <a:cs typeface="Arial" charset="0"/>
              </a:rPr>
              <a:t>1</a:t>
            </a:r>
            <a:r>
              <a:rPr lang="en-GB" dirty="0" smtClean="0">
                <a:latin typeface="+mn-lt"/>
                <a:cs typeface="Arial" charset="0"/>
              </a:rPr>
              <a:t>Available at: http://altweb.jhsph.edu/pubs/books/humane_exp/het-toc</a:t>
            </a:r>
          </a:p>
          <a:p>
            <a:endParaRPr lang="en-GB" dirty="0"/>
          </a:p>
        </p:txBody>
      </p:sp>
      <p:sp>
        <p:nvSpPr>
          <p:cNvPr id="4" name="Slide Number Placeholder 3"/>
          <p:cNvSpPr>
            <a:spLocks noGrp="1"/>
          </p:cNvSpPr>
          <p:nvPr>
            <p:ph type="sldNum" sz="quarter" idx="10"/>
          </p:nvPr>
        </p:nvSpPr>
        <p:spPr/>
        <p:txBody>
          <a:bodyPr/>
          <a:lstStyle/>
          <a:p>
            <a:pPr>
              <a:defRPr/>
            </a:pPr>
            <a:fld id="{34AF8B49-BFA6-411E-B2DB-85E258F7462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solidFill>
            <a:schemeClr val="accent5">
              <a:lumMod val="60000"/>
              <a:lumOff val="40000"/>
              <a:alpha val="0"/>
            </a:schemeClr>
          </a:solidFill>
          <a:ln/>
        </p:spPr>
      </p:sp>
      <p:sp>
        <p:nvSpPr>
          <p:cNvPr id="29699" name="Notes Placeholder 2"/>
          <p:cNvSpPr>
            <a:spLocks noGrp="1"/>
          </p:cNvSpPr>
          <p:nvPr>
            <p:ph type="body" idx="1"/>
          </p:nvPr>
        </p:nvSpPr>
        <p:spPr>
          <a:ln/>
        </p:spPr>
        <p:txBody>
          <a:bodyPr/>
          <a:lstStyle/>
          <a:p>
            <a:pPr algn="just">
              <a:defRPr/>
            </a:pPr>
            <a:r>
              <a:rPr lang="en-GB" b="1" dirty="0" smtClean="0">
                <a:latin typeface="+mn-lt"/>
                <a:cs typeface="Arial" charset="0"/>
              </a:rPr>
              <a:t>Slide 5:  Definitions and examples - Is Replacement ‘all or nothing’?</a:t>
            </a:r>
          </a:p>
          <a:p>
            <a:pPr algn="just">
              <a:defRPr/>
            </a:pPr>
            <a:r>
              <a:rPr lang="en-GB" dirty="0" smtClean="0">
                <a:latin typeface="+mn-lt"/>
                <a:cs typeface="Arial" charset="0"/>
              </a:rPr>
              <a:t>It may be that animal experiments are considered unavoidable within an overall programme of research. However, it may be possible to replace animals in an individual project within the programme, in an individual experiment, or even in just one type of procedure. </a:t>
            </a:r>
            <a:r>
              <a:rPr lang="en-US" dirty="0" smtClean="0">
                <a:latin typeface="+mn-lt"/>
                <a:cs typeface="Arial" charset="0"/>
              </a:rPr>
              <a:t>There are many different test systems or approaches which can be used in this way, s</a:t>
            </a:r>
            <a:r>
              <a:rPr lang="en-GB" dirty="0" smtClean="0">
                <a:latin typeface="+mn-lt"/>
                <a:cs typeface="Arial" charset="0"/>
              </a:rPr>
              <a:t>o it is </a:t>
            </a:r>
            <a:r>
              <a:rPr lang="en-GB" b="1" dirty="0" smtClean="0">
                <a:latin typeface="+mn-lt"/>
                <a:cs typeface="Arial" charset="0"/>
              </a:rPr>
              <a:t>important</a:t>
            </a:r>
            <a:r>
              <a:rPr lang="en-GB" dirty="0" smtClean="0">
                <a:latin typeface="+mn-lt"/>
                <a:cs typeface="Arial" charset="0"/>
              </a:rPr>
              <a:t> </a:t>
            </a:r>
            <a:r>
              <a:rPr lang="en-GB" u="sng" dirty="0" smtClean="0">
                <a:latin typeface="+mn-lt"/>
                <a:cs typeface="Arial" charset="0"/>
              </a:rPr>
              <a:t>never to dismiss the concept of replacement!</a:t>
            </a:r>
            <a:r>
              <a:rPr lang="en-GB" dirty="0" smtClean="0">
                <a:latin typeface="+mn-lt"/>
                <a:cs typeface="Arial" charset="0"/>
              </a:rPr>
              <a:t> It is </a:t>
            </a:r>
            <a:r>
              <a:rPr lang="en-GB" b="1" dirty="0" smtClean="0">
                <a:latin typeface="+mn-lt"/>
                <a:cs typeface="Arial" charset="0"/>
              </a:rPr>
              <a:t>important</a:t>
            </a:r>
            <a:r>
              <a:rPr lang="en-GB" dirty="0" smtClean="0">
                <a:latin typeface="+mn-lt"/>
                <a:cs typeface="Arial" charset="0"/>
              </a:rPr>
              <a:t> to think about the potential for alternatives in </a:t>
            </a:r>
            <a:r>
              <a:rPr lang="en-GB" i="1" dirty="0" smtClean="0">
                <a:latin typeface="+mn-lt"/>
                <a:cs typeface="Arial" charset="0"/>
              </a:rPr>
              <a:t>each part </a:t>
            </a:r>
            <a:r>
              <a:rPr lang="en-GB" dirty="0" smtClean="0">
                <a:latin typeface="+mn-lt"/>
                <a:cs typeface="Arial" charset="0"/>
              </a:rPr>
              <a:t>and</a:t>
            </a:r>
            <a:r>
              <a:rPr lang="en-GB" i="1" dirty="0" smtClean="0">
                <a:latin typeface="+mn-lt"/>
                <a:cs typeface="Arial" charset="0"/>
              </a:rPr>
              <a:t> at every stage </a:t>
            </a:r>
            <a:r>
              <a:rPr lang="en-GB" dirty="0" smtClean="0">
                <a:latin typeface="+mn-lt"/>
                <a:cs typeface="Arial" charset="0"/>
              </a:rPr>
              <a:t>of a research programme. </a:t>
            </a:r>
          </a:p>
          <a:p>
            <a:pPr algn="just">
              <a:defRPr/>
            </a:pPr>
            <a:endParaRPr lang="en-GB" dirty="0" smtClean="0">
              <a:latin typeface="+mn-lt"/>
              <a:cs typeface="Arial" charset="0"/>
            </a:endParaRPr>
          </a:p>
          <a:p>
            <a:pPr algn="just">
              <a:defRPr/>
            </a:pPr>
            <a:r>
              <a:rPr lang="en-GB" dirty="0" smtClean="0">
                <a:latin typeface="+mn-lt"/>
                <a:cs typeface="Arial" charset="0"/>
              </a:rPr>
              <a:t>A good example of how alternative methods can be part of a research strategy is shown on the slide. Compounds to be assessed as potential medicines are first screened in computer models of molecular action, and in cell cultures in order to predict drug activity, metabolism, bioavailability or toxicity. This shows whether the compound is worth developing further, reducing the number that go forward into animal studies, and significantly reducing the number of animals used. </a:t>
            </a:r>
          </a:p>
          <a:p>
            <a:pPr algn="just">
              <a:defRPr/>
            </a:pPr>
            <a:endParaRPr lang="en-GB" dirty="0" smtClean="0">
              <a:latin typeface="+mn-lt"/>
              <a:cs typeface="Arial" charset="0"/>
            </a:endParaRPr>
          </a:p>
          <a:p>
            <a:pPr algn="just">
              <a:defRPr/>
            </a:pPr>
            <a:endParaRPr lang="en-GB" dirty="0" smtClean="0">
              <a:latin typeface="+mn-lt"/>
              <a:cs typeface="Arial" charset="0"/>
            </a:endParaRPr>
          </a:p>
        </p:txBody>
      </p:sp>
      <p:sp>
        <p:nvSpPr>
          <p:cNvPr id="38916" name="Slide Number Placeholder 3"/>
          <p:cNvSpPr>
            <a:spLocks noGrp="1"/>
          </p:cNvSpPr>
          <p:nvPr>
            <p:ph type="sldNum" sz="quarter" idx="5"/>
          </p:nvPr>
        </p:nvSpPr>
        <p:spPr>
          <a:noFill/>
        </p:spPr>
        <p:txBody>
          <a:bodyPr/>
          <a:lstStyle/>
          <a:p>
            <a:fld id="{99F697B4-A848-4625-B6D5-43ED475E424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49FDDE1-E4C7-4E45-BFB8-3EDCDFDE0B82}" type="slidenum">
              <a:rPr lang="en-US" smtClean="0"/>
              <a:pPr/>
              <a:t>6</a:t>
            </a:fld>
            <a:endParaRPr lang="en-US" smtClean="0"/>
          </a:p>
        </p:txBody>
      </p:sp>
      <p:sp>
        <p:nvSpPr>
          <p:cNvPr id="39939" name="Rectangle 2"/>
          <p:cNvSpPr>
            <a:spLocks noGrp="1" noRot="1" noChangeAspect="1" noChangeArrowheads="1" noTextEdit="1"/>
          </p:cNvSpPr>
          <p:nvPr>
            <p:ph type="sldImg"/>
          </p:nvPr>
        </p:nvSpPr>
        <p:spPr>
          <a:xfrm>
            <a:off x="873125" y="731838"/>
            <a:ext cx="4887913" cy="3665537"/>
          </a:xfrm>
          <a:ln/>
        </p:spPr>
      </p:sp>
      <p:sp>
        <p:nvSpPr>
          <p:cNvPr id="30724" name="Rectangle 3"/>
          <p:cNvSpPr>
            <a:spLocks noGrp="1" noChangeArrowheads="1"/>
          </p:cNvSpPr>
          <p:nvPr>
            <p:ph type="body" idx="1"/>
          </p:nvPr>
        </p:nvSpPr>
        <p:spPr>
          <a:ln/>
        </p:spPr>
        <p:txBody>
          <a:bodyPr/>
          <a:lstStyle/>
          <a:p>
            <a:pPr algn="just">
              <a:defRPr/>
            </a:pPr>
            <a:r>
              <a:rPr lang="en-US" b="1" dirty="0" smtClean="0">
                <a:latin typeface="+mn-lt"/>
                <a:cs typeface="Arial" charset="0"/>
              </a:rPr>
              <a:t>Slide 6a: Definitions and examples - Alternative test systems.</a:t>
            </a:r>
          </a:p>
          <a:p>
            <a:pPr algn="just">
              <a:defRPr/>
            </a:pPr>
            <a:r>
              <a:rPr lang="en-GB" dirty="0" smtClean="0">
                <a:latin typeface="+mn-lt"/>
                <a:cs typeface="Arial" charset="0"/>
              </a:rPr>
              <a:t>If full replacement of animals is not possible, then replacement of vertebrate species with invertebrates, or the use of vertebrates at early developmental stages (for example, early stage </a:t>
            </a:r>
            <a:r>
              <a:rPr lang="en-GB" dirty="0" err="1" smtClean="0">
                <a:latin typeface="+mn-lt"/>
                <a:cs typeface="Arial" charset="0"/>
              </a:rPr>
              <a:t>embryonated</a:t>
            </a:r>
            <a:r>
              <a:rPr lang="en-GB" dirty="0" smtClean="0">
                <a:latin typeface="+mn-lt"/>
                <a:cs typeface="Arial" charset="0"/>
              </a:rPr>
              <a:t> chicken eggs), or the use of tissues from dead animals (for example, animals killed for other projects, or abattoir material) are worthwhile partial solutions.  This is often referred to as </a:t>
            </a:r>
            <a:r>
              <a:rPr lang="en-GB" i="1" dirty="0" smtClean="0">
                <a:latin typeface="+mn-lt"/>
                <a:cs typeface="Arial" charset="0"/>
              </a:rPr>
              <a:t>incomplete </a:t>
            </a:r>
            <a:r>
              <a:rPr lang="en-GB" dirty="0" smtClean="0">
                <a:latin typeface="+mn-lt"/>
                <a:cs typeface="Arial" charset="0"/>
              </a:rPr>
              <a:t>or </a:t>
            </a:r>
            <a:r>
              <a:rPr lang="en-GB" i="1" dirty="0" smtClean="0">
                <a:latin typeface="+mn-lt"/>
                <a:cs typeface="Arial" charset="0"/>
              </a:rPr>
              <a:t>relative</a:t>
            </a:r>
            <a:r>
              <a:rPr lang="en-GB" dirty="0" smtClean="0">
                <a:latin typeface="+mn-lt"/>
                <a:cs typeface="Arial" charset="0"/>
              </a:rPr>
              <a:t> replacement. </a:t>
            </a:r>
            <a:endParaRPr lang="en-GB" dirty="0" smtClean="0">
              <a:latin typeface="+mn-lt"/>
              <a:cs typeface="Arial" charset="0"/>
            </a:endParaRPr>
          </a:p>
          <a:p>
            <a:pPr algn="just">
              <a:defRPr/>
            </a:pPr>
            <a:r>
              <a:rPr lang="en-GB" dirty="0" smtClean="0">
                <a:latin typeface="+mn-lt"/>
                <a:cs typeface="Arial" charset="0"/>
              </a:rPr>
              <a:t>(</a:t>
            </a:r>
            <a:r>
              <a:rPr lang="en-GB" dirty="0" smtClean="0">
                <a:latin typeface="+mn-lt"/>
                <a:cs typeface="Arial" charset="0"/>
              </a:rPr>
              <a:t>Note that cephalopods </a:t>
            </a:r>
            <a:r>
              <a:rPr lang="en-GB" dirty="0" smtClean="0">
                <a:latin typeface="+mn-lt"/>
                <a:cs typeface="Arial" charset="0"/>
              </a:rPr>
              <a:t>– e.g. octopus</a:t>
            </a:r>
            <a:r>
              <a:rPr lang="en-GB" dirty="0" smtClean="0">
                <a:latin typeface="+mn-lt"/>
                <a:cs typeface="Arial" charset="0"/>
              </a:rPr>
              <a:t>, cuttlefish and squid - are now acknowledged as being capable of </a:t>
            </a:r>
            <a:r>
              <a:rPr lang="en-GB" dirty="0" smtClean="0">
                <a:latin typeface="+mn-lt"/>
                <a:cs typeface="Arial" charset="0"/>
              </a:rPr>
              <a:t>experiencing suffering </a:t>
            </a:r>
            <a:r>
              <a:rPr lang="en-GB" dirty="0" smtClean="0">
                <a:latin typeface="+mn-lt"/>
                <a:cs typeface="Arial" charset="0"/>
              </a:rPr>
              <a:t>and so </a:t>
            </a:r>
            <a:r>
              <a:rPr lang="en-GB" dirty="0" smtClean="0">
                <a:latin typeface="+mn-lt"/>
                <a:cs typeface="Arial" charset="0"/>
              </a:rPr>
              <a:t>are included </a:t>
            </a:r>
            <a:r>
              <a:rPr lang="en-GB" dirty="0" smtClean="0">
                <a:latin typeface="+mn-lt"/>
                <a:cs typeface="Arial" charset="0"/>
              </a:rPr>
              <a:t>under the new EU </a:t>
            </a:r>
            <a:r>
              <a:rPr lang="en-GB" dirty="0" smtClean="0">
                <a:latin typeface="+mn-lt"/>
                <a:cs typeface="Arial" charset="0"/>
              </a:rPr>
              <a:t>Directive for the protection of animals used for scientific purposes.)</a:t>
            </a:r>
            <a:endParaRPr lang="en-GB" dirty="0" smtClean="0">
              <a:latin typeface="+mn-lt"/>
              <a:cs typeface="Arial" charset="0"/>
            </a:endParaRP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Arial" charset="0"/>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Arial" charset="0"/>
              </a:rPr>
              <a:t>There is more information on human volunteers and on invertebrates in slides 7 and 8. </a:t>
            </a:r>
          </a:p>
          <a:p>
            <a:pPr algn="just">
              <a:defRPr/>
            </a:pPr>
            <a:endParaRPr lang="en-US" dirty="0" smtClean="0">
              <a:latin typeface="+mn-lt"/>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49FDDE1-E4C7-4E45-BFB8-3EDCDFDE0B82}" type="slidenum">
              <a:rPr lang="en-US" smtClean="0"/>
              <a:pPr/>
              <a:t>7</a:t>
            </a:fld>
            <a:endParaRPr lang="en-US" smtClean="0"/>
          </a:p>
        </p:txBody>
      </p:sp>
      <p:sp>
        <p:nvSpPr>
          <p:cNvPr id="39939" name="Rectangle 2"/>
          <p:cNvSpPr>
            <a:spLocks noGrp="1" noRot="1" noChangeAspect="1" noChangeArrowheads="1" noTextEdit="1"/>
          </p:cNvSpPr>
          <p:nvPr>
            <p:ph type="sldImg"/>
          </p:nvPr>
        </p:nvSpPr>
        <p:spPr>
          <a:xfrm>
            <a:off x="873125" y="731838"/>
            <a:ext cx="4887913" cy="3665537"/>
          </a:xfrm>
          <a:ln/>
        </p:spPr>
      </p:sp>
      <p:sp>
        <p:nvSpPr>
          <p:cNvPr id="30724" name="Rectangle 3"/>
          <p:cNvSpPr>
            <a:spLocks noGrp="1" noChangeArrowheads="1"/>
          </p:cNvSpPr>
          <p:nvPr>
            <p:ph type="body" idx="1"/>
          </p:nvPr>
        </p:nvSpPr>
        <p:spPr>
          <a:ln/>
        </p:spPr>
        <p:txBody>
          <a:bodyPr/>
          <a:lstStyle/>
          <a:p>
            <a:pPr algn="just">
              <a:defRPr/>
            </a:pPr>
            <a:r>
              <a:rPr lang="en-US" b="1" dirty="0" smtClean="0">
                <a:latin typeface="+mn-lt"/>
                <a:cs typeface="Arial" charset="0"/>
              </a:rPr>
              <a:t>Slide 6b: Definitions and examples - Alternative test systems.</a:t>
            </a:r>
          </a:p>
          <a:p>
            <a:pPr algn="just">
              <a:defRPr/>
            </a:pPr>
            <a:endParaRPr lang="en-US" sz="1200" kern="1200" dirty="0" smtClean="0">
              <a:solidFill>
                <a:schemeClr val="tx1"/>
              </a:solidFill>
              <a:latin typeface="+mn-lt"/>
              <a:ea typeface="+mn-ea"/>
              <a:cs typeface="Arial" charset="0"/>
            </a:endParaRPr>
          </a:p>
          <a:p>
            <a:pPr algn="just">
              <a:defRPr/>
            </a:pPr>
            <a:r>
              <a:rPr lang="en-US" sz="1200" kern="1200" dirty="0" smtClean="0">
                <a:solidFill>
                  <a:schemeClr val="tx1"/>
                </a:solidFill>
                <a:latin typeface="+mn-lt"/>
                <a:ea typeface="+mn-ea"/>
                <a:cs typeface="Arial" charset="0"/>
              </a:rPr>
              <a:t>Probably the greatest </a:t>
            </a:r>
            <a:r>
              <a:rPr lang="en-US" sz="1200" kern="1200" dirty="0" smtClean="0">
                <a:solidFill>
                  <a:schemeClr val="tx1"/>
                </a:solidFill>
                <a:latin typeface="+mn-lt"/>
                <a:ea typeface="+mn-ea"/>
                <a:cs typeface="Arial" charset="0"/>
              </a:rPr>
              <a:t>recent impact </a:t>
            </a:r>
            <a:r>
              <a:rPr lang="en-US" sz="1200" kern="1200" dirty="0" smtClean="0">
                <a:solidFill>
                  <a:schemeClr val="tx1"/>
                </a:solidFill>
                <a:latin typeface="+mn-lt"/>
                <a:ea typeface="+mn-ea"/>
                <a:cs typeface="Arial" charset="0"/>
              </a:rPr>
              <a:t>on replacement has been the wider use of human tissues and cells in both basic research and toxicology. Human tissue “organ on a chip” technology is rapidly emerging as an exciting new replacement technology</a:t>
            </a:r>
            <a:r>
              <a:rPr lang="en-US" sz="1200" kern="1200" baseline="30000" dirty="0" smtClean="0">
                <a:solidFill>
                  <a:schemeClr val="tx1"/>
                </a:solidFill>
                <a:latin typeface="+mn-lt"/>
                <a:ea typeface="+mn-ea"/>
                <a:cs typeface="Arial" charset="0"/>
              </a:rPr>
              <a:t>1</a:t>
            </a:r>
            <a:r>
              <a:rPr lang="en-US" sz="1200" kern="1200" dirty="0" smtClean="0">
                <a:solidFill>
                  <a:schemeClr val="tx1"/>
                </a:solidFill>
                <a:latin typeface="+mn-lt"/>
                <a:ea typeface="+mn-ea"/>
                <a:cs typeface="Arial" charset="0"/>
              </a:rPr>
              <a:t>. In 2013 the UK</a:t>
            </a:r>
            <a:r>
              <a:rPr lang="en-US" sz="1200" kern="1200" baseline="0" dirty="0" smtClean="0">
                <a:solidFill>
                  <a:schemeClr val="tx1"/>
                </a:solidFill>
                <a:latin typeface="+mn-lt"/>
                <a:ea typeface="+mn-ea"/>
                <a:cs typeface="Arial" charset="0"/>
              </a:rPr>
              <a:t> National Centre for the </a:t>
            </a:r>
            <a:r>
              <a:rPr lang="en-US" sz="1200" kern="1200" baseline="0" dirty="0" smtClean="0">
                <a:solidFill>
                  <a:schemeClr val="tx1"/>
                </a:solidFill>
                <a:latin typeface="+mn-lt"/>
                <a:ea typeface="+mn-ea"/>
                <a:cs typeface="Arial" charset="0"/>
              </a:rPr>
              <a:t>Replacement, </a:t>
            </a:r>
            <a:r>
              <a:rPr lang="en-US" sz="1200" kern="1200" baseline="0" dirty="0" smtClean="0">
                <a:solidFill>
                  <a:schemeClr val="tx1"/>
                </a:solidFill>
                <a:latin typeface="+mn-lt"/>
                <a:ea typeface="+mn-ea"/>
                <a:cs typeface="Arial" charset="0"/>
              </a:rPr>
              <a:t>Refinement and Reduction of Animals in Research (NC3Rs) gave their annual 3Rs prize to a research group in the USA who have developed a human lung on a chip to investigate lung function and to test new </a:t>
            </a:r>
            <a:r>
              <a:rPr lang="en-US" sz="1200" kern="1200" baseline="0" dirty="0" smtClean="0">
                <a:solidFill>
                  <a:schemeClr val="tx1"/>
                </a:solidFill>
                <a:latin typeface="+mn-lt"/>
                <a:ea typeface="+mn-ea"/>
                <a:cs typeface="Arial" charset="0"/>
              </a:rPr>
              <a:t>therapeutics</a:t>
            </a:r>
            <a:r>
              <a:rPr lang="en-US" sz="1200" kern="1200" baseline="30000" dirty="0" smtClean="0">
                <a:solidFill>
                  <a:schemeClr val="tx1"/>
                </a:solidFill>
                <a:latin typeface="+mn-lt"/>
                <a:ea typeface="+mn-ea"/>
                <a:cs typeface="Arial" charset="0"/>
              </a:rPr>
              <a:t>2</a:t>
            </a:r>
            <a:r>
              <a:rPr lang="en-US" sz="1200" kern="1200" baseline="0" dirty="0" smtClean="0">
                <a:solidFill>
                  <a:schemeClr val="tx1"/>
                </a:solidFill>
                <a:latin typeface="+mn-lt"/>
                <a:ea typeface="+mn-ea"/>
                <a:cs typeface="Arial" charset="0"/>
              </a:rPr>
              <a:t>.</a:t>
            </a:r>
            <a:endParaRPr lang="en-US" sz="1200" kern="1200" baseline="0" dirty="0" smtClean="0">
              <a:solidFill>
                <a:schemeClr val="tx1"/>
              </a:solidFill>
              <a:latin typeface="+mn-lt"/>
              <a:ea typeface="+mn-ea"/>
              <a:cs typeface="Arial" charset="0"/>
            </a:endParaRPr>
          </a:p>
          <a:p>
            <a:pPr algn="just">
              <a:defRPr/>
            </a:pPr>
            <a:endParaRPr lang="en-US" sz="1200" kern="1200" dirty="0" smtClean="0">
              <a:solidFill>
                <a:schemeClr val="tx1"/>
              </a:solidFill>
              <a:latin typeface="+mn-lt"/>
              <a:ea typeface="+mn-ea"/>
              <a:cs typeface="Arial" charset="0"/>
            </a:endParaRPr>
          </a:p>
          <a:p>
            <a:pPr algn="just">
              <a:defRPr/>
            </a:pPr>
            <a:r>
              <a:rPr lang="en-US" sz="1200" kern="1200" dirty="0" smtClean="0">
                <a:solidFill>
                  <a:schemeClr val="tx1"/>
                </a:solidFill>
                <a:latin typeface="+mn-lt"/>
                <a:ea typeface="+mn-ea"/>
                <a:cs typeface="Arial" charset="0"/>
              </a:rPr>
              <a:t>The use of computer-based methods is also increasing </a:t>
            </a:r>
            <a:r>
              <a:rPr lang="en-US" sz="1200" kern="1200" dirty="0" smtClean="0">
                <a:solidFill>
                  <a:schemeClr val="tx1"/>
                </a:solidFill>
                <a:latin typeface="+mn-lt"/>
                <a:ea typeface="+mn-ea"/>
                <a:cs typeface="Arial" charset="0"/>
              </a:rPr>
              <a:t>rapidly. </a:t>
            </a:r>
            <a:r>
              <a:rPr lang="en-US" dirty="0" smtClean="0">
                <a:latin typeface="+mn-lt"/>
                <a:cs typeface="Arial" charset="0"/>
              </a:rPr>
              <a:t>F</a:t>
            </a:r>
            <a:r>
              <a:rPr lang="en-US" sz="1200" kern="1200" dirty="0" smtClean="0">
                <a:solidFill>
                  <a:schemeClr val="tx1"/>
                </a:solidFill>
                <a:latin typeface="+mn-lt"/>
                <a:ea typeface="+mn-ea"/>
                <a:cs typeface="Arial" charset="0"/>
              </a:rPr>
              <a:t>or example, </a:t>
            </a:r>
            <a:r>
              <a:rPr lang="en-US" sz="1200" kern="1200" dirty="0" smtClean="0">
                <a:solidFill>
                  <a:schemeClr val="tx1"/>
                </a:solidFill>
                <a:latin typeface="+mn-lt"/>
                <a:ea typeface="+mn-ea"/>
                <a:cs typeface="Arial" charset="0"/>
              </a:rPr>
              <a:t>a </a:t>
            </a:r>
            <a:r>
              <a:rPr lang="en-US" sz="1200" kern="1200" dirty="0" smtClean="0">
                <a:solidFill>
                  <a:schemeClr val="tx1"/>
                </a:solidFill>
                <a:latin typeface="+mn-lt"/>
                <a:ea typeface="+mn-ea"/>
                <a:cs typeface="Arial" charset="0"/>
              </a:rPr>
              <a:t>research group </a:t>
            </a:r>
            <a:r>
              <a:rPr lang="en-US" sz="1200" kern="1200" dirty="0" smtClean="0">
                <a:solidFill>
                  <a:schemeClr val="tx1"/>
                </a:solidFill>
                <a:latin typeface="+mn-lt"/>
                <a:ea typeface="+mn-ea"/>
                <a:cs typeface="Arial" charset="0"/>
              </a:rPr>
              <a:t>in Manchester have recently produced a computational model of the part of a sheep heart responsible for pacemaker activity and is using it to model </a:t>
            </a:r>
            <a:r>
              <a:rPr lang="en-US" sz="1200" kern="1200" dirty="0" err="1" smtClean="0">
                <a:solidFill>
                  <a:schemeClr val="tx1"/>
                </a:solidFill>
                <a:latin typeface="+mn-lt"/>
                <a:ea typeface="+mn-ea"/>
                <a:cs typeface="Arial" charset="0"/>
              </a:rPr>
              <a:t>atrial</a:t>
            </a:r>
            <a:r>
              <a:rPr lang="en-US" sz="1200" kern="1200" dirty="0" smtClean="0">
                <a:solidFill>
                  <a:schemeClr val="tx1"/>
                </a:solidFill>
                <a:latin typeface="+mn-lt"/>
                <a:ea typeface="+mn-ea"/>
                <a:cs typeface="Arial" charset="0"/>
              </a:rPr>
              <a:t> </a:t>
            </a:r>
            <a:r>
              <a:rPr lang="en-US" sz="1200" kern="1200" dirty="0" smtClean="0">
                <a:solidFill>
                  <a:schemeClr val="tx1"/>
                </a:solidFill>
                <a:latin typeface="+mn-lt"/>
                <a:ea typeface="+mn-ea"/>
                <a:cs typeface="Arial" charset="0"/>
              </a:rPr>
              <a:t>fibrillation</a:t>
            </a:r>
            <a:r>
              <a:rPr lang="en-US" baseline="30000" dirty="0" smtClean="0">
                <a:latin typeface="+mn-lt"/>
                <a:cs typeface="Arial" charset="0"/>
              </a:rPr>
              <a:t>3</a:t>
            </a:r>
            <a:r>
              <a:rPr lang="en-US" sz="1200" kern="1200" dirty="0" smtClean="0">
                <a:solidFill>
                  <a:schemeClr val="tx1"/>
                </a:solidFill>
                <a:latin typeface="+mn-lt"/>
                <a:ea typeface="+mn-ea"/>
                <a:cs typeface="Arial" charset="0"/>
              </a:rPr>
              <a:t>.</a:t>
            </a:r>
            <a:endParaRPr lang="en-US" sz="1200" kern="1200" dirty="0" smtClean="0">
              <a:solidFill>
                <a:schemeClr val="tx1"/>
              </a:solidFill>
              <a:latin typeface="+mn-lt"/>
              <a:ea typeface="+mn-ea"/>
              <a:cs typeface="Arial" charset="0"/>
            </a:endParaRPr>
          </a:p>
          <a:p>
            <a:pPr algn="just">
              <a:defRPr/>
            </a:pPr>
            <a:endParaRPr lang="en-US" sz="1200" kern="1200" dirty="0" smtClean="0">
              <a:solidFill>
                <a:schemeClr val="tx1"/>
              </a:solidFill>
              <a:latin typeface="Times New Roman" pitchFamily="18" charset="0"/>
              <a:ea typeface="+mn-ea"/>
              <a:cs typeface="Arial" charset="0"/>
            </a:endParaRPr>
          </a:p>
          <a:p>
            <a:pPr algn="just">
              <a:defRPr/>
            </a:pPr>
            <a:r>
              <a:rPr lang="en-US" baseline="30000" dirty="0" smtClean="0">
                <a:latin typeface="+mn-lt"/>
                <a:cs typeface="Arial" charset="0"/>
              </a:rPr>
              <a:t>1 </a:t>
            </a:r>
            <a:r>
              <a:rPr lang="en-US" baseline="0" dirty="0" smtClean="0">
                <a:latin typeface="+mn-lt"/>
                <a:cs typeface="Arial" charset="0"/>
              </a:rPr>
              <a:t>A Living system on a chip. Baker, M. Nature 471, 661-665 (2011</a:t>
            </a:r>
            <a:r>
              <a:rPr lang="en-US" baseline="0" dirty="0" smtClean="0">
                <a:latin typeface="+mn-lt"/>
                <a:cs typeface="Arial" charset="0"/>
              </a:rPr>
              <a:t>)</a:t>
            </a:r>
          </a:p>
          <a:p>
            <a:pPr algn="just">
              <a:defRPr/>
            </a:pPr>
            <a:r>
              <a:rPr lang="en-US" baseline="30000" dirty="0" smtClean="0">
                <a:latin typeface="+mn-lt"/>
                <a:cs typeface="Arial" charset="0"/>
              </a:rPr>
              <a:t>2</a:t>
            </a:r>
            <a:r>
              <a:rPr lang="en-US" dirty="0" smtClean="0">
                <a:latin typeface="+mn-lt"/>
                <a:cs typeface="Arial" charset="0"/>
              </a:rPr>
              <a:t> http://www.nc3rs.org.uk/news.asp?id=1898</a:t>
            </a:r>
            <a:endParaRPr lang="en-US" baseline="0" dirty="0" smtClean="0">
              <a:latin typeface="+mn-lt"/>
              <a:cs typeface="Arial" charset="0"/>
            </a:endParaRPr>
          </a:p>
          <a:p>
            <a:pPr algn="just">
              <a:defRPr/>
            </a:pPr>
            <a:r>
              <a:rPr lang="en-US" baseline="30000" dirty="0" smtClean="0">
                <a:latin typeface="+mn-lt"/>
                <a:cs typeface="Arial" charset="0"/>
              </a:rPr>
              <a:t>3</a:t>
            </a:r>
            <a:r>
              <a:rPr lang="en-US" dirty="0" smtClean="0">
                <a:latin typeface="+mn-lt"/>
                <a:cs typeface="Arial" charset="0"/>
              </a:rPr>
              <a:t> </a:t>
            </a:r>
            <a:r>
              <a:rPr lang="en-US" dirty="0" smtClean="0">
                <a:latin typeface="+mn-lt"/>
                <a:cs typeface="Arial" charset="0"/>
              </a:rPr>
              <a:t>A novel computational sheep atria model for the study of </a:t>
            </a:r>
            <a:r>
              <a:rPr lang="en-US" dirty="0" err="1" smtClean="0">
                <a:latin typeface="+mn-lt"/>
                <a:cs typeface="Arial" charset="0"/>
              </a:rPr>
              <a:t>atrial</a:t>
            </a:r>
            <a:r>
              <a:rPr lang="en-US" dirty="0" smtClean="0">
                <a:latin typeface="+mn-lt"/>
                <a:cs typeface="Arial" charset="0"/>
              </a:rPr>
              <a:t> </a:t>
            </a:r>
            <a:r>
              <a:rPr lang="en-US" dirty="0" err="1" smtClean="0">
                <a:latin typeface="+mn-lt"/>
                <a:cs typeface="Arial" charset="0"/>
              </a:rPr>
              <a:t>fibrilation</a:t>
            </a:r>
            <a:r>
              <a:rPr lang="en-US" dirty="0" smtClean="0">
                <a:latin typeface="+mn-lt"/>
                <a:cs typeface="Arial" charset="0"/>
              </a:rPr>
              <a:t>. Butters, T. D., Zhao, J., </a:t>
            </a:r>
            <a:r>
              <a:rPr lang="en-US" dirty="0" err="1" smtClean="0">
                <a:latin typeface="+mn-lt"/>
                <a:cs typeface="Arial" charset="0"/>
              </a:rPr>
              <a:t>Smaill</a:t>
            </a:r>
            <a:r>
              <a:rPr lang="en-US" dirty="0" smtClean="0">
                <a:latin typeface="+mn-lt"/>
                <a:cs typeface="Arial" charset="0"/>
              </a:rPr>
              <a:t>, B. &amp; Zhang, H. Computing in Cardiology 39, 141-144 (2012)</a:t>
            </a:r>
            <a:endParaRPr lang="en-US" sz="1200" kern="1200" baseline="0" dirty="0" smtClean="0">
              <a:solidFill>
                <a:schemeClr val="tx1"/>
              </a:solidFill>
              <a:latin typeface="+mn-lt"/>
              <a:ea typeface="+mn-ea"/>
              <a:cs typeface="Arial" charset="0"/>
            </a:endParaRPr>
          </a:p>
          <a:p>
            <a:pPr algn="just">
              <a:defRPr/>
            </a:pPr>
            <a:endParaRPr lang="en-US" sz="1200" kern="1200" dirty="0" smtClean="0">
              <a:solidFill>
                <a:schemeClr val="tx1"/>
              </a:solidFill>
              <a:latin typeface="Times New Roman" pitchFamily="18" charset="0"/>
              <a:ea typeface="+mn-ea"/>
              <a:cs typeface="Arial" charset="0"/>
            </a:endParaRPr>
          </a:p>
          <a:p>
            <a:pPr>
              <a:defRPr/>
            </a:pPr>
            <a:endParaRPr lang="en-US" sz="1200" kern="1200" dirty="0" smtClean="0">
              <a:solidFill>
                <a:schemeClr val="tx1"/>
              </a:solidFill>
              <a:latin typeface="Times New Roman" pitchFamily="18" charset="0"/>
              <a:ea typeface="+mn-ea"/>
              <a:cs typeface="+mn-cs"/>
            </a:endParaRPr>
          </a:p>
          <a:p>
            <a:pPr algn="just">
              <a:defRPr/>
            </a:pPr>
            <a:endParaRPr lang="en-US" dirty="0" smtClean="0">
              <a:latin typeface="+mn-lt"/>
              <a:cs typeface="Arial" charset="0"/>
            </a:endParaRPr>
          </a:p>
          <a:p>
            <a:pPr>
              <a:defRPr/>
            </a:pPr>
            <a:endParaRPr lang="en-US" dirty="0" smtClean="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CE83D50-F7DE-4301-A20F-81C85E24F7F4}" type="slidenum">
              <a:rPr lang="en-US" smtClean="0"/>
              <a:pPr/>
              <a:t>8</a:t>
            </a:fld>
            <a:endParaRPr lang="en-US" smtClean="0"/>
          </a:p>
        </p:txBody>
      </p:sp>
      <p:sp>
        <p:nvSpPr>
          <p:cNvPr id="40963"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ln/>
        </p:spPr>
        <p:txBody>
          <a:bodyPr/>
          <a:lstStyle/>
          <a:p>
            <a:pPr algn="just">
              <a:defRPr/>
            </a:pPr>
            <a:r>
              <a:rPr lang="en-US" b="1" dirty="0" smtClean="0">
                <a:latin typeface="+mn-lt"/>
                <a:cs typeface="Arial" charset="0"/>
              </a:rPr>
              <a:t>Slide 7: Definitions and examples - Example: use of human volunteers</a:t>
            </a:r>
          </a:p>
          <a:p>
            <a:pPr algn="just">
              <a:defRPr/>
            </a:pPr>
            <a:r>
              <a:rPr lang="en-US" dirty="0" smtClean="0">
                <a:latin typeface="+mn-lt"/>
                <a:cs typeface="Arial" charset="0"/>
              </a:rPr>
              <a:t>The majority of biomedical research is aimed at understanding </a:t>
            </a:r>
            <a:r>
              <a:rPr lang="en-US" i="1" u="none" dirty="0" smtClean="0">
                <a:latin typeface="+mn-lt"/>
                <a:cs typeface="Arial" charset="0"/>
              </a:rPr>
              <a:t>human</a:t>
            </a:r>
            <a:r>
              <a:rPr lang="en-US" dirty="0" smtClean="0">
                <a:latin typeface="+mn-lt"/>
                <a:cs typeface="Arial" charset="0"/>
              </a:rPr>
              <a:t> biology and disease, and trying to develop treatments for specific conditions. Also, most toxicological tests are intended to identify </a:t>
            </a:r>
            <a:r>
              <a:rPr lang="en-US" i="1" u="none" dirty="0" smtClean="0">
                <a:latin typeface="+mn-lt"/>
                <a:cs typeface="Arial" charset="0"/>
              </a:rPr>
              <a:t>human</a:t>
            </a:r>
            <a:r>
              <a:rPr lang="en-US" dirty="0" smtClean="0">
                <a:latin typeface="+mn-lt"/>
                <a:cs typeface="Arial" charset="0"/>
              </a:rPr>
              <a:t> health hazards. The possibility of obtaining the information required through ethical research on human subjects or human tissue should always be carefully considered before any animals are used. Potential methods include </a:t>
            </a:r>
            <a:r>
              <a:rPr lang="en-US" dirty="0" err="1" smtClean="0">
                <a:latin typeface="+mn-lt"/>
                <a:cs typeface="Arial" charset="0"/>
              </a:rPr>
              <a:t>microdosing</a:t>
            </a:r>
            <a:r>
              <a:rPr lang="en-US" dirty="0" smtClean="0">
                <a:latin typeface="+mn-lt"/>
                <a:cs typeface="Arial" charset="0"/>
              </a:rPr>
              <a:t> (the use of very low drug doses to study distribution and metabolism), imaging techniques (such as MRI and PET scanning), </a:t>
            </a:r>
            <a:r>
              <a:rPr lang="en-US" dirty="0" err="1" smtClean="0">
                <a:latin typeface="+mn-lt"/>
                <a:cs typeface="Arial" charset="0"/>
              </a:rPr>
              <a:t>behavioural</a:t>
            </a:r>
            <a:r>
              <a:rPr lang="en-US" dirty="0" smtClean="0">
                <a:latin typeface="+mn-lt"/>
                <a:cs typeface="Arial" charset="0"/>
              </a:rPr>
              <a:t>, physiological and dietary studies. Also, human cells and tissues obtained from normal volunteers or patients can replace the use of animal for their tissue</a:t>
            </a:r>
            <a:r>
              <a:rPr lang="en-US" baseline="0" dirty="0" smtClean="0">
                <a:latin typeface="+mn-lt"/>
                <a:cs typeface="Arial" charset="0"/>
              </a:rPr>
              <a:t> for in vitro experiments</a:t>
            </a:r>
            <a:r>
              <a:rPr lang="en-US" dirty="0" smtClean="0">
                <a:latin typeface="+mn-lt"/>
                <a:cs typeface="Arial" charset="0"/>
              </a:rPr>
              <a:t>. The results of experiments on humans or their tissues are likely to be much more relevant to human medicine and safety assessment than those obtained using other species. For example, the development of induced </a:t>
            </a:r>
            <a:r>
              <a:rPr lang="en-US" dirty="0" err="1" smtClean="0">
                <a:latin typeface="+mn-lt"/>
                <a:cs typeface="Arial" charset="0"/>
              </a:rPr>
              <a:t>pluripotent</a:t>
            </a:r>
            <a:r>
              <a:rPr lang="en-US" dirty="0" smtClean="0">
                <a:latin typeface="+mn-lt"/>
                <a:cs typeface="Arial" charset="0"/>
              </a:rPr>
              <a:t> stem cell technology,</a:t>
            </a:r>
            <a:r>
              <a:rPr lang="en-US" baseline="0" dirty="0" smtClean="0">
                <a:latin typeface="+mn-lt"/>
                <a:cs typeface="Arial" charset="0"/>
              </a:rPr>
              <a:t> </a:t>
            </a:r>
            <a:r>
              <a:rPr lang="en-US" dirty="0" smtClean="0">
                <a:latin typeface="+mn-lt"/>
                <a:cs typeface="Arial" charset="0"/>
              </a:rPr>
              <a:t>where donor cells e.g. blood or skin cells, can be ‘forced’ into reverting to a stem cell phenotype, has resulted a much greater range of human cells to be available for study.</a:t>
            </a:r>
          </a:p>
          <a:p>
            <a:pPr algn="just">
              <a:defRPr/>
            </a:pPr>
            <a:r>
              <a:rPr lang="en-US" dirty="0" smtClean="0">
                <a:latin typeface="+mn-lt"/>
                <a:cs typeface="Arial" charset="0"/>
              </a:rPr>
              <a:t>Access to human volunteers or their tissues may prove challenging, but if the research would benefit scientifically, and would replace animal use, every effort should be made to establish collaborations with clinicians, to help identify suitable human subjects, conduct clinical investigations, or obtain tissue samples.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31A8385-334A-4C8C-A830-C13F18BAE0C8}" type="slidenum">
              <a:rPr lang="en-US" smtClean="0"/>
              <a:pPr/>
              <a:t>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889213" y="4465797"/>
            <a:ext cx="4890665" cy="5132309"/>
          </a:xfrm>
          <a:noFill/>
          <a:ln/>
        </p:spPr>
        <p:txBody>
          <a:bodyPr/>
          <a:lstStyle/>
          <a:p>
            <a:pPr algn="just"/>
            <a:r>
              <a:rPr lang="en-US" b="1" dirty="0" smtClean="0">
                <a:latin typeface="+mn-lt"/>
                <a:cs typeface="Arial" charset="0"/>
              </a:rPr>
              <a:t>Slide 8: Definitions and examples - Example: use of invertebrates</a:t>
            </a:r>
          </a:p>
          <a:p>
            <a:pPr algn="just"/>
            <a:r>
              <a:rPr lang="en-US" sz="1000" dirty="0" smtClean="0">
                <a:latin typeface="+mn-lt"/>
                <a:cs typeface="Arial" charset="0"/>
              </a:rPr>
              <a:t>It is often assumed that organisms closest to humans in evolutionary terms will provide the best ‘model’ for experiments on human biology and medicine i.e. a monkey is a better model for the human than is a rat, and a rat is better than a worm. However, this is not necessarily the case, and has been described as the ‘high fidelity fallacy’. In the case of very basic biological functions it is often unnecessary, at least in the first instance, to use a closely related species. </a:t>
            </a:r>
            <a:r>
              <a:rPr lang="en-GB" sz="1000" dirty="0" smtClean="0">
                <a:latin typeface="+mn-lt"/>
                <a:cs typeface="Arial" charset="0"/>
              </a:rPr>
              <a:t>For example, several invertebrate species are used in neurological research. </a:t>
            </a:r>
          </a:p>
          <a:p>
            <a:pPr algn="just">
              <a:buFont typeface="Arial" pitchFamily="34" charset="0"/>
              <a:buChar char="•"/>
            </a:pPr>
            <a:r>
              <a:rPr lang="en-GB" sz="1000" dirty="0" smtClean="0">
                <a:latin typeface="+mn-lt"/>
                <a:cs typeface="Arial" charset="0"/>
              </a:rPr>
              <a:t>T</a:t>
            </a:r>
            <a:r>
              <a:rPr lang="en-US" sz="1000" dirty="0" smtClean="0">
                <a:latin typeface="+mn-lt"/>
                <a:cs typeface="Arial" charset="0"/>
              </a:rPr>
              <a:t>he fruit fly </a:t>
            </a:r>
            <a:r>
              <a:rPr lang="en-GB" sz="1000" i="1" dirty="0" smtClean="0">
                <a:latin typeface="+mn-lt"/>
                <a:cs typeface="Arial" charset="0"/>
              </a:rPr>
              <a:t>Drosophila </a:t>
            </a:r>
            <a:r>
              <a:rPr lang="en-GB" sz="1000" dirty="0" smtClean="0">
                <a:latin typeface="+mn-lt"/>
              </a:rPr>
              <a:t>has been used to study the development of </a:t>
            </a:r>
            <a:r>
              <a:rPr lang="en-GB" sz="1000" dirty="0" smtClean="0">
                <a:latin typeface="+mn-lt"/>
                <a:cs typeface="Arial" charset="0"/>
              </a:rPr>
              <a:t>A</a:t>
            </a:r>
            <a:r>
              <a:rPr lang="en-US" sz="1000" dirty="0" err="1" smtClean="0">
                <a:latin typeface="+mn-lt"/>
                <a:cs typeface="Arial" charset="0"/>
              </a:rPr>
              <a:t>lzheimer’s</a:t>
            </a:r>
            <a:r>
              <a:rPr lang="en-US" sz="1000" dirty="0" smtClean="0">
                <a:latin typeface="+mn-lt"/>
                <a:cs typeface="Arial" charset="0"/>
              </a:rPr>
              <a:t> disease</a:t>
            </a:r>
            <a:r>
              <a:rPr lang="en-GB" sz="1000" dirty="0" smtClean="0">
                <a:latin typeface="+mn-lt"/>
              </a:rPr>
              <a:t>, and other neurodegenerative conditions</a:t>
            </a:r>
            <a:r>
              <a:rPr lang="en-GB" sz="1000" baseline="30000" dirty="0" smtClean="0">
                <a:latin typeface="+mn-lt"/>
              </a:rPr>
              <a:t>1</a:t>
            </a:r>
            <a:r>
              <a:rPr lang="en-GB" sz="1000" dirty="0" smtClean="0">
                <a:latin typeface="+mn-lt"/>
              </a:rPr>
              <a:t>.</a:t>
            </a:r>
            <a:r>
              <a:rPr lang="en-GB" sz="1000" dirty="0" smtClean="0">
                <a:latin typeface="+mn-lt"/>
                <a:cs typeface="Arial" charset="0"/>
              </a:rPr>
              <a:t> </a:t>
            </a:r>
          </a:p>
          <a:p>
            <a:pPr algn="just">
              <a:buFont typeface="Arial" pitchFamily="34" charset="0"/>
              <a:buChar char="•"/>
            </a:pPr>
            <a:r>
              <a:rPr lang="en-GB" sz="1000" dirty="0" smtClean="0">
                <a:latin typeface="+mn-lt"/>
                <a:cs typeface="Arial" charset="0"/>
              </a:rPr>
              <a:t>Drosophila larvae have been used  to model aspects of pain sensation (</a:t>
            </a:r>
            <a:r>
              <a:rPr lang="en-GB" sz="1000" dirty="0" err="1" smtClean="0">
                <a:latin typeface="+mn-lt"/>
                <a:cs typeface="Arial" charset="0"/>
              </a:rPr>
              <a:t>nociception</a:t>
            </a:r>
            <a:r>
              <a:rPr lang="en-GB" sz="1000" dirty="0" smtClean="0">
                <a:latin typeface="+mn-lt"/>
                <a:cs typeface="Arial" charset="0"/>
              </a:rPr>
              <a:t>)</a:t>
            </a:r>
            <a:r>
              <a:rPr lang="en-GB" sz="1000" baseline="30000" dirty="0" smtClean="0">
                <a:latin typeface="+mn-lt"/>
                <a:cs typeface="Arial" charset="0"/>
              </a:rPr>
              <a:t>2</a:t>
            </a:r>
            <a:r>
              <a:rPr lang="en-GB" sz="1000" dirty="0" smtClean="0">
                <a:latin typeface="+mn-lt"/>
                <a:cs typeface="Arial" charset="0"/>
              </a:rPr>
              <a:t>.</a:t>
            </a:r>
          </a:p>
          <a:p>
            <a:pPr algn="just">
              <a:buFont typeface="Arial" pitchFamily="34" charset="0"/>
              <a:buChar char="•"/>
            </a:pPr>
            <a:r>
              <a:rPr lang="en-GB" sz="1000" dirty="0" smtClean="0">
                <a:latin typeface="+mn-lt"/>
                <a:cs typeface="Arial" charset="0"/>
              </a:rPr>
              <a:t>The slime mould </a:t>
            </a:r>
            <a:r>
              <a:rPr lang="en-GB" sz="1000" i="1" dirty="0" err="1" smtClean="0">
                <a:latin typeface="+mn-lt"/>
                <a:cs typeface="Arial" charset="0"/>
              </a:rPr>
              <a:t>Dictyostelium</a:t>
            </a:r>
            <a:r>
              <a:rPr lang="en-GB" sz="1000" dirty="0" smtClean="0">
                <a:latin typeface="+mn-lt"/>
                <a:cs typeface="Arial" charset="0"/>
              </a:rPr>
              <a:t> has been used in research on epilepsy and bipolar disorder </a:t>
            </a:r>
            <a:r>
              <a:rPr lang="en-GB" sz="1000" baseline="30000" dirty="0" smtClean="0">
                <a:latin typeface="+mn-lt"/>
                <a:cs typeface="Arial" charset="0"/>
              </a:rPr>
              <a:t>3</a:t>
            </a:r>
            <a:r>
              <a:rPr lang="en-GB" sz="1000" dirty="0" smtClean="0">
                <a:latin typeface="+mn-lt"/>
                <a:cs typeface="Arial" charset="0"/>
              </a:rPr>
              <a:t>. </a:t>
            </a:r>
          </a:p>
          <a:p>
            <a:pPr algn="just">
              <a:buFont typeface="Arial" pitchFamily="34" charset="0"/>
              <a:buChar char="•"/>
            </a:pPr>
            <a:r>
              <a:rPr lang="en-GB" sz="1000" i="1" dirty="0" err="1" smtClean="0">
                <a:latin typeface="+mn-lt"/>
                <a:cs typeface="Arial" charset="0"/>
              </a:rPr>
              <a:t>Caenorhabditis</a:t>
            </a:r>
            <a:r>
              <a:rPr lang="en-GB" sz="1000" i="1" dirty="0" smtClean="0">
                <a:latin typeface="+mn-lt"/>
                <a:cs typeface="Arial" charset="0"/>
              </a:rPr>
              <a:t> </a:t>
            </a:r>
            <a:r>
              <a:rPr lang="en-GB" sz="1000" i="1" dirty="0" err="1" smtClean="0">
                <a:latin typeface="+mn-lt"/>
                <a:cs typeface="Arial" charset="0"/>
              </a:rPr>
              <a:t>elegans</a:t>
            </a:r>
            <a:r>
              <a:rPr lang="en-GB" sz="1000" dirty="0" smtClean="0">
                <a:latin typeface="+mn-lt"/>
                <a:cs typeface="Arial" charset="0"/>
              </a:rPr>
              <a:t>, a nematode worm, has been used to study neurodegeneration</a:t>
            </a:r>
            <a:r>
              <a:rPr lang="en-GB" sz="1000" baseline="30000" dirty="0" smtClean="0">
                <a:latin typeface="+mn-lt"/>
                <a:cs typeface="Arial" charset="0"/>
              </a:rPr>
              <a:t>4</a:t>
            </a:r>
            <a:r>
              <a:rPr lang="en-GB" sz="1000" dirty="0" smtClean="0">
                <a:latin typeface="+mn-lt"/>
                <a:cs typeface="Arial" charset="0"/>
              </a:rPr>
              <a:t>. </a:t>
            </a:r>
          </a:p>
          <a:p>
            <a:pPr algn="just"/>
            <a:r>
              <a:rPr lang="en-GB" sz="1000" dirty="0" smtClean="0">
                <a:latin typeface="+mn-lt"/>
                <a:cs typeface="Arial" charset="0"/>
              </a:rPr>
              <a:t>In toxicology, effects such as mutation can be detected using almost any organism, including bacteria and yeast. Bacterial tests for mutation are used to test almost all types of chemical for </a:t>
            </a:r>
            <a:r>
              <a:rPr lang="en-GB" sz="1000" dirty="0" err="1" smtClean="0">
                <a:latin typeface="+mn-lt"/>
                <a:cs typeface="Arial" charset="0"/>
              </a:rPr>
              <a:t>mutagenicity</a:t>
            </a:r>
            <a:r>
              <a:rPr lang="en-GB" sz="1000" dirty="0" smtClean="0">
                <a:latin typeface="+mn-lt"/>
                <a:cs typeface="Arial" charset="0"/>
              </a:rPr>
              <a:t>.</a:t>
            </a:r>
          </a:p>
          <a:p>
            <a:pPr algn="just"/>
            <a:r>
              <a:rPr lang="en-GB" sz="1000" b="1" dirty="0" smtClean="0">
                <a:latin typeface="+mn-lt"/>
                <a:cs typeface="Arial" charset="0"/>
              </a:rPr>
              <a:t>References:</a:t>
            </a:r>
          </a:p>
          <a:p>
            <a:pPr algn="just"/>
            <a:r>
              <a:rPr lang="en-GB" sz="1000" baseline="30000" dirty="0" smtClean="0">
                <a:latin typeface="+mn-lt"/>
                <a:cs typeface="Arial" charset="0"/>
              </a:rPr>
              <a:t>1</a:t>
            </a:r>
            <a:r>
              <a:rPr lang="en-GB" sz="1000" dirty="0" smtClean="0">
                <a:latin typeface="+mn-lt"/>
                <a:cs typeface="Arial" charset="0"/>
              </a:rPr>
              <a:t>Drosophila models of human neurodegenerative disease. Chan H.Y.E. &amp; </a:t>
            </a:r>
            <a:r>
              <a:rPr lang="en-GB" sz="1000" dirty="0" err="1" smtClean="0">
                <a:latin typeface="+mn-lt"/>
                <a:cs typeface="Arial" charset="0"/>
              </a:rPr>
              <a:t>Bonini</a:t>
            </a:r>
            <a:r>
              <a:rPr lang="en-GB" sz="1000" dirty="0" smtClean="0">
                <a:latin typeface="+mn-lt"/>
                <a:cs typeface="Arial" charset="0"/>
              </a:rPr>
              <a:t> N.M. Cell Death &amp; Differentiation 7, 1075-1080 (2000).</a:t>
            </a:r>
          </a:p>
          <a:p>
            <a:pPr algn="just"/>
            <a:r>
              <a:rPr lang="en-GB" sz="1000" baseline="30000" dirty="0" smtClean="0">
                <a:latin typeface="+mn-lt"/>
                <a:cs typeface="Arial" charset="0"/>
              </a:rPr>
              <a:t>2</a:t>
            </a:r>
            <a:r>
              <a:rPr lang="en-GB" sz="1000" dirty="0" smtClean="0">
                <a:latin typeface="+mn-lt"/>
                <a:cs typeface="Arial" charset="0"/>
              </a:rPr>
              <a:t>Teaching report: the use of Drosophila </a:t>
            </a:r>
            <a:r>
              <a:rPr lang="en-GB" sz="1000" dirty="0" err="1" smtClean="0">
                <a:latin typeface="+mn-lt"/>
                <a:cs typeface="Arial" charset="0"/>
              </a:rPr>
              <a:t>melanogaster</a:t>
            </a:r>
            <a:r>
              <a:rPr lang="en-GB" sz="1000" dirty="0" smtClean="0">
                <a:latin typeface="+mn-lt"/>
                <a:cs typeface="Arial" charset="0"/>
              </a:rPr>
              <a:t> larval </a:t>
            </a:r>
            <a:r>
              <a:rPr lang="en-GB" sz="1000" dirty="0" err="1" smtClean="0">
                <a:latin typeface="+mn-lt"/>
                <a:cs typeface="Arial" charset="0"/>
              </a:rPr>
              <a:t>thermosensitive</a:t>
            </a:r>
            <a:r>
              <a:rPr lang="en-GB" sz="1000" dirty="0" smtClean="0">
                <a:latin typeface="+mn-lt"/>
                <a:cs typeface="Arial" charset="0"/>
              </a:rPr>
              <a:t> escape behaviour as a model system to demonstrate sensory </a:t>
            </a:r>
            <a:r>
              <a:rPr lang="en-GB" sz="1000" dirty="0" err="1" smtClean="0">
                <a:latin typeface="+mn-lt"/>
                <a:cs typeface="Arial" charset="0"/>
              </a:rPr>
              <a:t>functionosophila</a:t>
            </a:r>
            <a:r>
              <a:rPr lang="en-GB" sz="1000" dirty="0" smtClean="0">
                <a:latin typeface="+mn-lt"/>
                <a:cs typeface="Arial" charset="0"/>
              </a:rPr>
              <a:t> models of human neurodegenerative disease. Harrison, A. B., Oswald, M &amp; Sweeney, S. T. Invertebrate Neuroscience 11, 109-112 (2010).</a:t>
            </a:r>
          </a:p>
          <a:p>
            <a:pPr algn="just"/>
            <a:r>
              <a:rPr lang="en-US" sz="1000" baseline="30000" dirty="0" smtClean="0">
                <a:latin typeface="+mn-lt"/>
                <a:cs typeface="Arial" charset="0"/>
              </a:rPr>
              <a:t>3</a:t>
            </a:r>
            <a:r>
              <a:rPr lang="en-US" sz="1000" dirty="0" smtClean="0">
                <a:latin typeface="+mn-lt"/>
                <a:cs typeface="Arial" charset="0"/>
              </a:rPr>
              <a:t>Towards a molecular understanding of human diseases using </a:t>
            </a:r>
            <a:r>
              <a:rPr lang="en-US" sz="1000" dirty="0" err="1" smtClean="0">
                <a:latin typeface="+mn-lt"/>
                <a:cs typeface="Arial" charset="0"/>
              </a:rPr>
              <a:t>Dictyostelium</a:t>
            </a:r>
            <a:r>
              <a:rPr lang="en-US" sz="1000" dirty="0" smtClean="0">
                <a:latin typeface="+mn-lt"/>
                <a:cs typeface="Arial" charset="0"/>
              </a:rPr>
              <a:t> </a:t>
            </a:r>
            <a:r>
              <a:rPr lang="en-US" sz="1000" dirty="0" err="1" smtClean="0">
                <a:latin typeface="+mn-lt"/>
                <a:cs typeface="Arial" charset="0"/>
              </a:rPr>
              <a:t>discoideum</a:t>
            </a:r>
            <a:r>
              <a:rPr lang="en-US" sz="1000" dirty="0" smtClean="0">
                <a:latin typeface="+mn-lt"/>
                <a:cs typeface="Arial" charset="0"/>
              </a:rPr>
              <a:t>. Williams, R. S., K. </a:t>
            </a:r>
            <a:r>
              <a:rPr lang="en-US" sz="1000" dirty="0" err="1" smtClean="0">
                <a:latin typeface="+mn-lt"/>
                <a:cs typeface="Arial" charset="0"/>
              </a:rPr>
              <a:t>Boeckeler</a:t>
            </a:r>
            <a:r>
              <a:rPr lang="en-US" sz="1000" dirty="0" smtClean="0">
                <a:latin typeface="+mn-lt"/>
                <a:cs typeface="Arial" charset="0"/>
              </a:rPr>
              <a:t>, R. Graf, A. Muller-</a:t>
            </a:r>
            <a:r>
              <a:rPr lang="en-US" sz="1000" dirty="0" err="1" smtClean="0">
                <a:latin typeface="+mn-lt"/>
                <a:cs typeface="Arial" charset="0"/>
              </a:rPr>
              <a:t>Taubenberger</a:t>
            </a:r>
            <a:r>
              <a:rPr lang="en-US" sz="1000" dirty="0" smtClean="0">
                <a:latin typeface="+mn-lt"/>
                <a:cs typeface="Arial" charset="0"/>
              </a:rPr>
              <a:t>, Z. Li et al., Trends Mol. Med. 12, 415–424 (2006).</a:t>
            </a:r>
          </a:p>
          <a:p>
            <a:pPr algn="just"/>
            <a:r>
              <a:rPr lang="en-US" sz="1000" baseline="30000" dirty="0" smtClean="0">
                <a:latin typeface="+mn-lt"/>
                <a:cs typeface="Arial" charset="0"/>
              </a:rPr>
              <a:t>4</a:t>
            </a:r>
            <a:r>
              <a:rPr lang="en-US" sz="1000" dirty="0" smtClean="0">
                <a:latin typeface="+mn-lt"/>
                <a:cs typeface="Arial" charset="0"/>
              </a:rPr>
              <a:t>C. </a:t>
            </a:r>
            <a:r>
              <a:rPr lang="en-US" sz="1000" dirty="0" err="1" smtClean="0">
                <a:latin typeface="+mn-lt"/>
                <a:cs typeface="Arial" charset="0"/>
              </a:rPr>
              <a:t>elegans</a:t>
            </a:r>
            <a:r>
              <a:rPr lang="en-US" sz="1000" dirty="0" smtClean="0">
                <a:latin typeface="+mn-lt"/>
                <a:cs typeface="Arial" charset="0"/>
              </a:rPr>
              <a:t> models of age-associated neurodegenerative diseases: lessons from transgenic worm models of Alzheimer's disease. Link C.D. Exp </a:t>
            </a:r>
            <a:r>
              <a:rPr lang="en-US" sz="1000" dirty="0" err="1" smtClean="0">
                <a:latin typeface="+mn-lt"/>
                <a:cs typeface="Arial" charset="0"/>
              </a:rPr>
              <a:t>Gerontol</a:t>
            </a:r>
            <a:r>
              <a:rPr lang="en-US" sz="1000" dirty="0" smtClean="0">
                <a:latin typeface="+mn-lt"/>
                <a:cs typeface="Arial" charset="0"/>
              </a:rPr>
              <a:t>. 41,1007-13. (2006).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5A7C82-F45D-433E-B03F-646EC83819A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AAC184-C2B5-4AD2-9F3A-4F898969773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3219A4-2389-45BC-8814-327B0972F20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9CFA5D-938E-4044-B502-FB149BAC728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029980-58EC-457D-9EB7-883AD2E14B0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995297-243A-41B5-AA78-BBF4D1E934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DD99D02-BDF6-4D21-B059-FC8C4F97639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EDD928D-2ADF-4F14-9E1E-7489958212A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1E1CB13-BBB9-4C9E-92EA-AE1851AC84F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D27C05-7C9D-4D66-84E6-797BE806E32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6B9EC6-2B03-4238-B1D8-3CF405D307FD}"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ADC0A36-6521-439F-8DC9-D136C3CC46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la.rsmjournals.com/current.dt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9144000" cy="2636912"/>
            <a:chOff x="0" y="0"/>
            <a:chExt cx="9144000" cy="2636912"/>
          </a:xfrm>
        </p:grpSpPr>
        <p:pic>
          <p:nvPicPr>
            <p:cNvPr id="3084" name="Picture 18" descr="1059761.jpg"/>
            <p:cNvPicPr>
              <a:picLocks noChangeAspect="1"/>
            </p:cNvPicPr>
            <p:nvPr/>
          </p:nvPicPr>
          <p:blipFill>
            <a:blip r:embed="rId3" cstate="print"/>
            <a:srcRect/>
            <a:stretch>
              <a:fillRect/>
            </a:stretch>
          </p:blipFill>
          <p:spPr bwMode="auto">
            <a:xfrm>
              <a:off x="0" y="0"/>
              <a:ext cx="3083581" cy="2468214"/>
            </a:xfrm>
            <a:prstGeom prst="rect">
              <a:avLst/>
            </a:prstGeom>
            <a:noFill/>
            <a:ln w="9525">
              <a:noFill/>
              <a:miter lim="800000"/>
              <a:headEnd/>
              <a:tailEnd/>
            </a:ln>
          </p:spPr>
        </p:pic>
        <p:pic>
          <p:nvPicPr>
            <p:cNvPr id="3085" name="Picture 19" descr="1059348.jpg"/>
            <p:cNvPicPr>
              <a:picLocks noChangeAspect="1"/>
            </p:cNvPicPr>
            <p:nvPr/>
          </p:nvPicPr>
          <p:blipFill>
            <a:blip r:embed="rId4" cstate="print"/>
            <a:srcRect/>
            <a:stretch>
              <a:fillRect/>
            </a:stretch>
          </p:blipFill>
          <p:spPr bwMode="auto">
            <a:xfrm>
              <a:off x="5992050" y="0"/>
              <a:ext cx="3151950" cy="2468214"/>
            </a:xfrm>
            <a:prstGeom prst="rect">
              <a:avLst/>
            </a:prstGeom>
            <a:noFill/>
            <a:ln w="9525">
              <a:noFill/>
              <a:miter lim="800000"/>
              <a:headEnd/>
              <a:tailEnd/>
            </a:ln>
          </p:spPr>
        </p:pic>
        <p:pic>
          <p:nvPicPr>
            <p:cNvPr id="3086" name="Picture 11"/>
            <p:cNvPicPr>
              <a:picLocks noChangeAspect="1" noChangeArrowheads="1"/>
            </p:cNvPicPr>
            <p:nvPr/>
          </p:nvPicPr>
          <p:blipFill>
            <a:blip r:embed="rId5" cstate="print"/>
            <a:srcRect/>
            <a:stretch>
              <a:fillRect/>
            </a:stretch>
          </p:blipFill>
          <p:spPr bwMode="auto">
            <a:xfrm>
              <a:off x="3004694" y="0"/>
              <a:ext cx="3047706" cy="2636912"/>
            </a:xfrm>
            <a:prstGeom prst="rect">
              <a:avLst/>
            </a:prstGeom>
            <a:noFill/>
            <a:ln w="9525">
              <a:noFill/>
              <a:miter lim="800000"/>
              <a:headEnd/>
              <a:tailEnd/>
            </a:ln>
          </p:spPr>
        </p:pic>
      </p:grpSp>
      <p:sp>
        <p:nvSpPr>
          <p:cNvPr id="3074" name="Rectangle 2"/>
          <p:cNvSpPr>
            <a:spLocks noGrp="1" noChangeArrowheads="1"/>
          </p:cNvSpPr>
          <p:nvPr>
            <p:ph type="ctrTitle"/>
          </p:nvPr>
        </p:nvSpPr>
        <p:spPr>
          <a:xfrm>
            <a:off x="0" y="2420888"/>
            <a:ext cx="9144000" cy="4437112"/>
          </a:xfrm>
          <a:solidFill>
            <a:srgbClr val="FFC000"/>
          </a:solidFill>
        </p:spPr>
        <p:txBody>
          <a:bodyPr anchor="t" anchorCtr="1"/>
          <a:lstStyle/>
          <a:p>
            <a:r>
              <a:rPr lang="en-US" sz="5400" b="1" dirty="0" smtClean="0">
                <a:solidFill>
                  <a:schemeClr val="bg1"/>
                </a:solidFill>
              </a:rPr>
              <a:t/>
            </a:r>
            <a:br>
              <a:rPr lang="en-US" sz="5400" b="1" dirty="0" smtClean="0">
                <a:solidFill>
                  <a:schemeClr val="bg1"/>
                </a:solidFill>
              </a:rPr>
            </a:br>
            <a:r>
              <a:rPr lang="en-US" sz="5400" b="1" dirty="0" smtClean="0">
                <a:solidFill>
                  <a:schemeClr val="bg1"/>
                </a:solidFill>
              </a:rPr>
              <a:t>The ‘R’ of Replacement</a:t>
            </a:r>
          </a:p>
        </p:txBody>
      </p:sp>
      <p:sp>
        <p:nvSpPr>
          <p:cNvPr id="3075" name="Rectangle 3"/>
          <p:cNvSpPr>
            <a:spLocks noGrp="1" noChangeArrowheads="1"/>
          </p:cNvSpPr>
          <p:nvPr>
            <p:ph type="subTitle" idx="1"/>
          </p:nvPr>
        </p:nvSpPr>
        <p:spPr>
          <a:xfrm>
            <a:off x="899592" y="4365104"/>
            <a:ext cx="7272808" cy="1214438"/>
          </a:xfrm>
        </p:spPr>
        <p:txBody>
          <a:bodyPr/>
          <a:lstStyle/>
          <a:p>
            <a:r>
              <a:rPr lang="en-US" sz="2800" dirty="0" smtClean="0">
                <a:solidFill>
                  <a:schemeClr val="tx1"/>
                </a:solidFill>
              </a:rPr>
              <a:t>Implementing alternatives to replace the use of animals in research and testing</a:t>
            </a:r>
          </a:p>
        </p:txBody>
      </p:sp>
      <p:cxnSp>
        <p:nvCxnSpPr>
          <p:cNvPr id="15" name="Straight Connector 14"/>
          <p:cNvCxnSpPr/>
          <p:nvPr/>
        </p:nvCxnSpPr>
        <p:spPr>
          <a:xfrm>
            <a:off x="0" y="2428875"/>
            <a:ext cx="9144000" cy="0"/>
          </a:xfrm>
          <a:prstGeom prst="line">
            <a:avLst/>
          </a:prstGeom>
          <a:ln w="57150">
            <a:solidFill>
              <a:srgbClr val="F6BB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9525"/>
            <a:ext cx="9144000" cy="0"/>
          </a:xfrm>
          <a:prstGeom prst="line">
            <a:avLst/>
          </a:prstGeom>
          <a:ln w="57150">
            <a:solidFill>
              <a:srgbClr val="F6BB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88200" y="6642100"/>
            <a:ext cx="1978025" cy="215900"/>
          </a:xfrm>
          <a:prstGeom prst="rect">
            <a:avLst/>
          </a:prstGeom>
          <a:noFill/>
        </p:spPr>
        <p:txBody>
          <a:bodyPr wrap="none">
            <a:spAutoFit/>
          </a:bodyPr>
          <a:lstStyle/>
          <a:p>
            <a:pPr>
              <a:defRPr/>
            </a:pPr>
            <a:r>
              <a:rPr lang="en-GB" sz="800">
                <a:latin typeface="+mj-lt"/>
              </a:rPr>
              <a:t> Images: Novo Nordisk; RSPCA </a:t>
            </a:r>
            <a:r>
              <a:rPr lang="en-GB" sz="800" err="1">
                <a:latin typeface="+mj-lt"/>
              </a:rPr>
              <a:t>Photolibrary</a:t>
            </a:r>
            <a:endParaRPr lang="en-GB" sz="80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6858000"/>
          </a:xfrm>
          <a:solidFill>
            <a:schemeClr val="accent2">
              <a:lumMod val="75000"/>
            </a:schemeClr>
          </a:solidFill>
        </p:spPr>
        <p:txBody>
          <a:bodyPr/>
          <a:lstStyle/>
          <a:p>
            <a:r>
              <a:rPr lang="en-US" b="1" dirty="0" smtClean="0">
                <a:solidFill>
                  <a:schemeClr val="bg1"/>
                </a:solidFill>
              </a:rPr>
              <a:t>Why replace animals?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625" y="548680"/>
            <a:ext cx="8229600" cy="1080120"/>
          </a:xfrm>
          <a:solidFill>
            <a:schemeClr val="accent2">
              <a:lumMod val="40000"/>
              <a:lumOff val="60000"/>
            </a:schemeClr>
          </a:solidFill>
        </p:spPr>
        <p:txBody>
          <a:bodyPr>
            <a:noAutofit/>
          </a:bodyPr>
          <a:lstStyle/>
          <a:p>
            <a:pPr>
              <a:defRPr/>
            </a:pPr>
            <a:r>
              <a:rPr lang="en-US" sz="3600" b="1" smtClean="0"/>
              <a:t>Why replace animals?</a:t>
            </a:r>
          </a:p>
        </p:txBody>
      </p:sp>
      <p:sp>
        <p:nvSpPr>
          <p:cNvPr id="12291" name="Rectangle 3"/>
          <p:cNvSpPr>
            <a:spLocks noGrp="1" noChangeArrowheads="1"/>
          </p:cNvSpPr>
          <p:nvPr>
            <p:ph idx="1"/>
          </p:nvPr>
        </p:nvSpPr>
        <p:spPr>
          <a:xfrm>
            <a:off x="1000100" y="2285992"/>
            <a:ext cx="7200800" cy="3429024"/>
          </a:xfrm>
        </p:spPr>
        <p:txBody>
          <a:bodyPr>
            <a:normAutofit/>
          </a:bodyPr>
          <a:lstStyle/>
          <a:p>
            <a:pPr marL="742950" indent="-742950">
              <a:buClr>
                <a:srgbClr val="9A1204"/>
              </a:buClr>
            </a:pPr>
            <a:r>
              <a:rPr lang="en-US" sz="3600" dirty="0" smtClean="0"/>
              <a:t>Ethical and societal concerns</a:t>
            </a:r>
          </a:p>
          <a:p>
            <a:pPr marL="742950" indent="-742950">
              <a:buClr>
                <a:srgbClr val="9A1204"/>
              </a:buClr>
            </a:pPr>
            <a:r>
              <a:rPr lang="en-US" sz="3600" dirty="0" smtClean="0"/>
              <a:t>Legal requirements</a:t>
            </a:r>
          </a:p>
          <a:p>
            <a:pPr marL="742950" indent="-742950">
              <a:buClr>
                <a:srgbClr val="9A1204"/>
              </a:buClr>
            </a:pPr>
            <a:r>
              <a:rPr lang="en-US" sz="3600" dirty="0" smtClean="0"/>
              <a:t>Good science </a:t>
            </a:r>
          </a:p>
          <a:p>
            <a:pPr marL="742950" indent="-742950">
              <a:buClr>
                <a:srgbClr val="9A1204"/>
              </a:buClr>
            </a:pPr>
            <a:r>
              <a:rPr lang="en-US" sz="3600" dirty="0" smtClean="0"/>
              <a:t>Practical and economic gains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764705"/>
            <a:ext cx="8229600" cy="1080120"/>
          </a:xfrm>
        </p:spPr>
        <p:txBody>
          <a:bodyPr/>
          <a:lstStyle/>
          <a:p>
            <a:pPr marL="742950" indent="-742950"/>
            <a:r>
              <a:rPr lang="en-GB" sz="3600" b="1" smtClean="0">
                <a:solidFill>
                  <a:schemeClr val="accent2">
                    <a:lumMod val="75000"/>
                  </a:schemeClr>
                </a:solidFill>
              </a:rPr>
              <a:t>Ethical and societal concerns</a:t>
            </a:r>
          </a:p>
        </p:txBody>
      </p:sp>
      <p:sp>
        <p:nvSpPr>
          <p:cNvPr id="13315" name="Content Placeholder 2"/>
          <p:cNvSpPr>
            <a:spLocks noGrp="1"/>
          </p:cNvSpPr>
          <p:nvPr>
            <p:ph idx="1"/>
          </p:nvPr>
        </p:nvSpPr>
        <p:spPr>
          <a:xfrm>
            <a:off x="571472" y="2000240"/>
            <a:ext cx="7920880" cy="4357688"/>
          </a:xfrm>
        </p:spPr>
        <p:txBody>
          <a:bodyPr>
            <a:normAutofit fontScale="92500" lnSpcReduction="10000"/>
          </a:bodyPr>
          <a:lstStyle/>
          <a:p>
            <a:pPr>
              <a:spcBef>
                <a:spcPts val="800"/>
              </a:spcBef>
              <a:buClr>
                <a:srgbClr val="9A1204"/>
              </a:buClr>
            </a:pPr>
            <a:r>
              <a:rPr lang="en-US" sz="2400" dirty="0" smtClean="0">
                <a:cs typeface="Arial" charset="0"/>
              </a:rPr>
              <a:t>Animals are sentient beings capable of experiencing pain and distress - </a:t>
            </a:r>
            <a:r>
              <a:rPr lang="en-GB" sz="2400" dirty="0" smtClean="0">
                <a:cs typeface="Arial" charset="0"/>
              </a:rPr>
              <a:t>recognised</a:t>
            </a:r>
            <a:r>
              <a:rPr lang="en-US" sz="2400" dirty="0" smtClean="0">
                <a:cs typeface="Arial" charset="0"/>
              </a:rPr>
              <a:t> in the Treaty of Amsterdam </a:t>
            </a:r>
            <a:r>
              <a:rPr lang="en-US" sz="1200" dirty="0" smtClean="0">
                <a:cs typeface="Arial" charset="0"/>
              </a:rPr>
              <a:t>(1997)</a:t>
            </a:r>
          </a:p>
          <a:p>
            <a:pPr>
              <a:spcBef>
                <a:spcPts val="800"/>
              </a:spcBef>
              <a:buClr>
                <a:srgbClr val="9A1204"/>
              </a:buClr>
            </a:pPr>
            <a:endParaRPr lang="en-US" sz="800" dirty="0" smtClean="0">
              <a:cs typeface="Arial" charset="0"/>
            </a:endParaRPr>
          </a:p>
          <a:p>
            <a:pPr>
              <a:spcBef>
                <a:spcPts val="800"/>
              </a:spcBef>
              <a:buClr>
                <a:srgbClr val="9A1204"/>
              </a:buClr>
            </a:pPr>
            <a:r>
              <a:rPr lang="en-US" sz="2400" dirty="0" smtClean="0">
                <a:cs typeface="Arial" charset="0"/>
              </a:rPr>
              <a:t>The use of animals in experiments is a major issue of concern for the public</a:t>
            </a:r>
          </a:p>
          <a:p>
            <a:pPr>
              <a:spcBef>
                <a:spcPts val="800"/>
              </a:spcBef>
              <a:buClr>
                <a:srgbClr val="9A1204"/>
              </a:buClr>
            </a:pPr>
            <a:endParaRPr lang="en-US" sz="800" dirty="0" smtClean="0">
              <a:cs typeface="Arial" charset="0"/>
            </a:endParaRPr>
          </a:p>
          <a:p>
            <a:pPr algn="just">
              <a:spcBef>
                <a:spcPts val="800"/>
              </a:spcBef>
              <a:buClr>
                <a:srgbClr val="9A1204"/>
              </a:buClr>
            </a:pPr>
            <a:r>
              <a:rPr lang="en-US" sz="2400" dirty="0" smtClean="0">
                <a:cs typeface="Arial" charset="0"/>
              </a:rPr>
              <a:t>Avoidance of unnecessary suffering is an important principle within the research community</a:t>
            </a:r>
          </a:p>
          <a:p>
            <a:pPr algn="just">
              <a:spcBef>
                <a:spcPts val="800"/>
              </a:spcBef>
              <a:buClr>
                <a:srgbClr val="9A1204"/>
              </a:buClr>
            </a:pPr>
            <a:endParaRPr lang="en-US" sz="900" dirty="0" smtClean="0">
              <a:cs typeface="Arial" charset="0"/>
            </a:endParaRPr>
          </a:p>
          <a:p>
            <a:pPr>
              <a:spcBef>
                <a:spcPts val="800"/>
              </a:spcBef>
              <a:buClr>
                <a:srgbClr val="9A1204"/>
              </a:buClr>
            </a:pPr>
            <a:r>
              <a:rPr lang="en-US" sz="2400" dirty="0" smtClean="0">
                <a:cs typeface="Arial" charset="0"/>
              </a:rPr>
              <a:t>Animal welfare is a powerful political 		           factor in the EU</a:t>
            </a:r>
          </a:p>
          <a:p>
            <a:pPr marL="363538" indent="0">
              <a:spcBef>
                <a:spcPts val="0"/>
              </a:spcBef>
              <a:buClr>
                <a:srgbClr val="9A1204"/>
              </a:buClr>
              <a:buNone/>
            </a:pPr>
            <a:r>
              <a:rPr lang="en-US" sz="2000" dirty="0" smtClean="0">
                <a:cs typeface="Arial" charset="0"/>
              </a:rPr>
              <a:t>e.g. ban on testing cosmetics on animals;</a:t>
            </a:r>
          </a:p>
          <a:p>
            <a:pPr marL="363538" indent="0">
              <a:spcBef>
                <a:spcPts val="0"/>
              </a:spcBef>
              <a:buClr>
                <a:srgbClr val="9A1204"/>
              </a:buClr>
              <a:buNone/>
            </a:pPr>
            <a:r>
              <a:rPr lang="en-US" sz="2000" dirty="0" smtClean="0">
                <a:cs typeface="Arial" charset="0"/>
              </a:rPr>
              <a:t>establishment of the European Centre for</a:t>
            </a:r>
          </a:p>
          <a:p>
            <a:pPr marL="363538" indent="0">
              <a:spcBef>
                <a:spcPts val="0"/>
              </a:spcBef>
              <a:buClr>
                <a:srgbClr val="9A1204"/>
              </a:buClr>
              <a:buNone/>
            </a:pPr>
            <a:r>
              <a:rPr lang="en-US" sz="2000" dirty="0" smtClean="0">
                <a:cs typeface="Arial" charset="0"/>
              </a:rPr>
              <a:t>the Validation of Alternative Methods </a:t>
            </a:r>
          </a:p>
          <a:p>
            <a:pPr algn="just">
              <a:buNone/>
            </a:pPr>
            <a:endParaRPr lang="en-GB" dirty="0" smtClean="0">
              <a:cs typeface="Arial" charset="0"/>
            </a:endParaRPr>
          </a:p>
          <a:p>
            <a:endParaRPr lang="en-GB" dirty="0" smtClean="0"/>
          </a:p>
        </p:txBody>
      </p:sp>
      <p:sp>
        <p:nvSpPr>
          <p:cNvPr id="4" name="Rectangle 2"/>
          <p:cNvSpPr txBox="1">
            <a:spLocks noChangeArrowheads="1"/>
          </p:cNvSpPr>
          <p:nvPr/>
        </p:nvSpPr>
        <p:spPr bwMode="auto">
          <a:xfrm>
            <a:off x="0" y="0"/>
            <a:ext cx="9144000" cy="765175"/>
          </a:xfrm>
          <a:prstGeom prst="rect">
            <a:avLst/>
          </a:prstGeom>
          <a:solidFill>
            <a:schemeClr val="accent2">
              <a:lumMod val="40000"/>
              <a:lumOff val="60000"/>
            </a:schemeClr>
          </a:solidFill>
          <a:ln w="9525">
            <a:noFill/>
            <a:miter lim="800000"/>
            <a:headEnd/>
            <a:tailEnd/>
          </a:ln>
        </p:spPr>
        <p:txBody>
          <a:bodyPr anchor="ctr"/>
          <a:lstStyle/>
          <a:p>
            <a:pPr algn="ctr">
              <a:defRPr/>
            </a:pPr>
            <a:r>
              <a:rPr lang="en-US" sz="3200">
                <a:latin typeface="+mj-lt"/>
                <a:ea typeface="+mj-ea"/>
                <a:cs typeface="+mj-cs"/>
              </a:rPr>
              <a:t>                                                           </a:t>
            </a:r>
            <a:r>
              <a:rPr lang="en-US" sz="2800">
                <a:latin typeface="+mj-lt"/>
                <a:ea typeface="+mj-ea"/>
                <a:cs typeface="+mj-cs"/>
              </a:rPr>
              <a:t>Why replace animals?</a:t>
            </a:r>
          </a:p>
        </p:txBody>
      </p:sp>
      <p:grpSp>
        <p:nvGrpSpPr>
          <p:cNvPr id="13317" name="Group 9"/>
          <p:cNvGrpSpPr>
            <a:grpSpLocks/>
          </p:cNvGrpSpPr>
          <p:nvPr/>
        </p:nvGrpSpPr>
        <p:grpSpPr bwMode="auto">
          <a:xfrm>
            <a:off x="5929322" y="4500570"/>
            <a:ext cx="3394636" cy="2304401"/>
            <a:chOff x="5940152" y="4869160"/>
            <a:chExt cx="2736304" cy="1774777"/>
          </a:xfrm>
        </p:grpSpPr>
        <p:pic>
          <p:nvPicPr>
            <p:cNvPr id="13318" name="Picture 5" descr="1082649.jpg"/>
            <p:cNvPicPr>
              <a:picLocks noChangeAspect="1"/>
            </p:cNvPicPr>
            <p:nvPr/>
          </p:nvPicPr>
          <p:blipFill>
            <a:blip r:embed="rId3" cstate="print"/>
            <a:srcRect/>
            <a:stretch>
              <a:fillRect/>
            </a:stretch>
          </p:blipFill>
          <p:spPr bwMode="auto">
            <a:xfrm>
              <a:off x="5940152" y="4869160"/>
              <a:ext cx="2419380" cy="1614708"/>
            </a:xfrm>
            <a:prstGeom prst="rect">
              <a:avLst/>
            </a:prstGeom>
            <a:noFill/>
            <a:ln w="9525">
              <a:noFill/>
              <a:miter lim="800000"/>
              <a:headEnd/>
              <a:tailEnd/>
            </a:ln>
          </p:spPr>
        </p:pic>
        <p:sp>
          <p:nvSpPr>
            <p:cNvPr id="10247" name="TextBox 7"/>
            <p:cNvSpPr txBox="1">
              <a:spLocks noChangeArrowheads="1"/>
            </p:cNvSpPr>
            <p:nvPr/>
          </p:nvSpPr>
          <p:spPr bwMode="auto">
            <a:xfrm>
              <a:off x="6774477" y="6478009"/>
              <a:ext cx="1901979" cy="165928"/>
            </a:xfrm>
            <a:prstGeom prst="rect">
              <a:avLst/>
            </a:prstGeom>
            <a:noFill/>
            <a:ln w="9525">
              <a:noFill/>
              <a:miter lim="800000"/>
              <a:headEnd/>
              <a:tailEnd/>
            </a:ln>
          </p:spPr>
          <p:txBody>
            <a:bodyPr>
              <a:spAutoFit/>
            </a:bodyPr>
            <a:lstStyle/>
            <a:p>
              <a:pPr>
                <a:defRPr/>
              </a:pPr>
              <a:r>
                <a:rPr lang="en-GB" sz="800" dirty="0">
                  <a:solidFill>
                    <a:srgbClr val="0070C0"/>
                  </a:solidFill>
                  <a:latin typeface="+mn-lt"/>
                </a:rPr>
                <a:t>   </a:t>
              </a:r>
              <a:r>
                <a:rPr lang="en-GB" sz="800" dirty="0" smtClean="0">
                  <a:solidFill>
                    <a:srgbClr val="0070C0"/>
                  </a:solidFill>
                  <a:latin typeface="+mn-lt"/>
                </a:rPr>
                <a:t>                </a:t>
              </a:r>
              <a:r>
                <a:rPr lang="en-GB" sz="800" dirty="0" smtClean="0">
                  <a:solidFill>
                    <a:srgbClr val="C00000"/>
                  </a:solidFill>
                  <a:latin typeface="+mn-lt"/>
                </a:rPr>
                <a:t>RSPCA </a:t>
              </a:r>
              <a:r>
                <a:rPr lang="en-GB" sz="800" dirty="0" err="1">
                  <a:solidFill>
                    <a:srgbClr val="C00000"/>
                  </a:solidFill>
                  <a:latin typeface="+mn-lt"/>
                </a:rPr>
                <a:t>Photolibrary</a:t>
              </a:r>
              <a:r>
                <a:rPr lang="en-GB" sz="800" dirty="0">
                  <a:solidFill>
                    <a:srgbClr val="C00000"/>
                  </a:solidFill>
                  <a:latin typeface="+mn-lt"/>
                </a:rPr>
                <a:t>/</a:t>
              </a:r>
              <a:r>
                <a:rPr lang="en-GB" sz="800" dirty="0" err="1">
                  <a:solidFill>
                    <a:srgbClr val="C00000"/>
                  </a:solidFill>
                  <a:latin typeface="+mn-lt"/>
                </a:rPr>
                <a:t>AndrewForsyth</a:t>
              </a:r>
              <a:endParaRPr lang="en-GB" sz="800" dirty="0">
                <a:solidFill>
                  <a:srgbClr val="C00000"/>
                </a:solidFill>
                <a:latin typeface="+mn-lt"/>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57158" y="785794"/>
            <a:ext cx="8229600" cy="1080120"/>
          </a:xfrm>
        </p:spPr>
        <p:txBody>
          <a:bodyPr/>
          <a:lstStyle/>
          <a:p>
            <a:pPr marL="742950" indent="-742950"/>
            <a:r>
              <a:rPr lang="en-US" sz="3600" b="1" dirty="0" smtClean="0">
                <a:solidFill>
                  <a:schemeClr val="accent2">
                    <a:lumMod val="75000"/>
                  </a:schemeClr>
                </a:solidFill>
              </a:rPr>
              <a:t>Legal requirements</a:t>
            </a:r>
          </a:p>
        </p:txBody>
      </p:sp>
      <p:sp>
        <p:nvSpPr>
          <p:cNvPr id="14339" name="Rectangle 3"/>
          <p:cNvSpPr>
            <a:spLocks noGrp="1" noChangeArrowheads="1"/>
          </p:cNvSpPr>
          <p:nvPr>
            <p:ph idx="1"/>
          </p:nvPr>
        </p:nvSpPr>
        <p:spPr>
          <a:xfrm>
            <a:off x="1000100" y="3071810"/>
            <a:ext cx="7128792" cy="3214710"/>
          </a:xfrm>
        </p:spPr>
        <p:txBody>
          <a:bodyPr>
            <a:normAutofit/>
          </a:bodyPr>
          <a:lstStyle/>
          <a:p>
            <a:pPr>
              <a:buClr>
                <a:srgbClr val="9A1204"/>
              </a:buClr>
            </a:pPr>
            <a:r>
              <a:rPr lang="en-US" sz="2000" dirty="0" smtClean="0"/>
              <a:t>EU Directive 2010/63/EU </a:t>
            </a:r>
            <a:r>
              <a:rPr lang="en-US" sz="2000" i="1" dirty="0" smtClean="0"/>
              <a:t>specifically</a:t>
            </a:r>
            <a:r>
              <a:rPr lang="en-US" sz="2000" dirty="0" smtClean="0"/>
              <a:t> requires use of replacement methods wherever possible </a:t>
            </a:r>
          </a:p>
          <a:p>
            <a:pPr>
              <a:buClr>
                <a:srgbClr val="9A1204"/>
              </a:buClr>
            </a:pPr>
            <a:r>
              <a:rPr lang="en-US" sz="2000" dirty="0" smtClean="0"/>
              <a:t>The UK law (Animals Scientific Procedures Act 1986, amended 2013) makes 9 separate specific statements requiring the 3Rs to be implemented.</a:t>
            </a:r>
            <a:endParaRPr lang="en-US" sz="1600" dirty="0" smtClean="0"/>
          </a:p>
          <a:p>
            <a:pPr>
              <a:buClr>
                <a:srgbClr val="9A1204"/>
              </a:buClr>
            </a:pPr>
            <a:r>
              <a:rPr lang="en-US" sz="2000" dirty="0" smtClean="0"/>
              <a:t>UK law requires scientists to:</a:t>
            </a:r>
            <a:endParaRPr lang="en-US" sz="1050" dirty="0" smtClean="0"/>
          </a:p>
          <a:p>
            <a:pPr lvl="1">
              <a:buClr>
                <a:srgbClr val="9A1204"/>
              </a:buClr>
              <a:buSzPct val="50000"/>
              <a:buFont typeface="Wingdings" pitchFamily="2" charset="2"/>
              <a:buChar char="§"/>
            </a:pPr>
            <a:r>
              <a:rPr lang="en-US" sz="2000" dirty="0" smtClean="0"/>
              <a:t>consider carefully if research objectives could be achieved without using animals in all or part of the project</a:t>
            </a:r>
          </a:p>
          <a:p>
            <a:pPr lvl="1">
              <a:buClr>
                <a:srgbClr val="9A1204"/>
              </a:buClr>
              <a:buSzPct val="50000"/>
              <a:buFont typeface="Wingdings" pitchFamily="2" charset="2"/>
              <a:buChar char="§"/>
            </a:pPr>
            <a:r>
              <a:rPr lang="en-US" sz="2000" dirty="0" smtClean="0"/>
              <a:t>if alternatives cannot be used, explain why</a:t>
            </a:r>
          </a:p>
          <a:p>
            <a:pPr lvl="1">
              <a:buClr>
                <a:srgbClr val="9A1204"/>
              </a:buClr>
            </a:pPr>
            <a:endParaRPr lang="en-US" sz="1000" dirty="0" smtClean="0"/>
          </a:p>
        </p:txBody>
      </p:sp>
      <p:pic>
        <p:nvPicPr>
          <p:cNvPr id="14340" name="Picture 4" descr="\\thakeham\GOLD_APPS\Microsoft\Office 2007 Std\Clipart\FILES\PFILES\MSOFFICE\MEDIA\CNTCD1\ClipArt2\j0215541.wmf"/>
          <p:cNvPicPr>
            <a:picLocks noChangeAspect="1" noChangeArrowheads="1"/>
          </p:cNvPicPr>
          <p:nvPr/>
        </p:nvPicPr>
        <p:blipFill>
          <a:blip r:embed="rId3" cstate="print"/>
          <a:srcRect/>
          <a:stretch>
            <a:fillRect/>
          </a:stretch>
        </p:blipFill>
        <p:spPr bwMode="auto">
          <a:xfrm>
            <a:off x="7572396" y="928670"/>
            <a:ext cx="1448965" cy="1428760"/>
          </a:xfrm>
          <a:prstGeom prst="rect">
            <a:avLst/>
          </a:prstGeom>
          <a:noFill/>
          <a:ln w="9525">
            <a:noFill/>
            <a:miter lim="800000"/>
            <a:headEnd/>
            <a:tailEnd/>
          </a:ln>
        </p:spPr>
      </p:pic>
      <p:sp>
        <p:nvSpPr>
          <p:cNvPr id="6" name="Rectangle 3"/>
          <p:cNvSpPr txBox="1">
            <a:spLocks noChangeArrowheads="1"/>
          </p:cNvSpPr>
          <p:nvPr/>
        </p:nvSpPr>
        <p:spPr>
          <a:xfrm>
            <a:off x="1000100" y="1857364"/>
            <a:ext cx="6879429" cy="1158999"/>
          </a:xfrm>
          <a:prstGeom prst="rect">
            <a:avLst/>
          </a:prstGeom>
        </p:spPr>
        <p:txBody>
          <a:bodyPr>
            <a:noAutofit/>
          </a:bodyPr>
          <a:lstStyle/>
          <a:p>
            <a:pPr eaLnBrk="1" fontAlgn="auto" hangingPunct="1">
              <a:spcBef>
                <a:spcPct val="20000"/>
              </a:spcBef>
              <a:spcAft>
                <a:spcPts val="0"/>
              </a:spcAft>
              <a:buClr>
                <a:srgbClr val="9A1204"/>
              </a:buClr>
              <a:defRPr/>
            </a:pPr>
            <a:r>
              <a:rPr lang="en-US" dirty="0">
                <a:latin typeface="+mn-lt"/>
              </a:rPr>
              <a:t>In many countries, the use of animals in science </a:t>
            </a:r>
            <a:r>
              <a:rPr lang="en-US" dirty="0" smtClean="0">
                <a:latin typeface="+mn-lt"/>
              </a:rPr>
              <a:t>is controlled </a:t>
            </a:r>
            <a:r>
              <a:rPr lang="en-US" dirty="0">
                <a:latin typeface="+mn-lt"/>
              </a:rPr>
              <a:t>by </a:t>
            </a:r>
            <a:r>
              <a:rPr lang="en-US" dirty="0" smtClean="0">
                <a:latin typeface="+mn-lt"/>
              </a:rPr>
              <a:t>law and implementation of all 3Rs is required</a:t>
            </a:r>
            <a:endParaRPr lang="en-US" dirty="0">
              <a:latin typeface="+mn-lt"/>
            </a:endParaRPr>
          </a:p>
        </p:txBody>
      </p:sp>
      <p:sp>
        <p:nvSpPr>
          <p:cNvPr id="7" name="Rectangle 2"/>
          <p:cNvSpPr txBox="1">
            <a:spLocks noChangeArrowheads="1"/>
          </p:cNvSpPr>
          <p:nvPr/>
        </p:nvSpPr>
        <p:spPr bwMode="auto">
          <a:xfrm>
            <a:off x="0" y="0"/>
            <a:ext cx="9144000" cy="765175"/>
          </a:xfrm>
          <a:prstGeom prst="rect">
            <a:avLst/>
          </a:prstGeom>
          <a:solidFill>
            <a:schemeClr val="accent2">
              <a:lumMod val="40000"/>
              <a:lumOff val="60000"/>
            </a:schemeClr>
          </a:solidFill>
          <a:ln w="9525">
            <a:noFill/>
            <a:miter lim="800000"/>
            <a:headEnd/>
            <a:tailEnd/>
          </a:ln>
        </p:spPr>
        <p:txBody>
          <a:bodyPr anchor="ctr"/>
          <a:lstStyle/>
          <a:p>
            <a:pPr algn="ctr">
              <a:defRPr/>
            </a:pPr>
            <a:r>
              <a:rPr lang="en-US" sz="3200">
                <a:latin typeface="+mj-lt"/>
                <a:ea typeface="+mj-ea"/>
                <a:cs typeface="+mj-cs"/>
              </a:rPr>
              <a:t>                                                           </a:t>
            </a:r>
            <a:r>
              <a:rPr lang="en-US" sz="2800">
                <a:latin typeface="+mj-lt"/>
                <a:ea typeface="+mj-ea"/>
                <a:cs typeface="+mj-cs"/>
              </a:rPr>
              <a:t>Why replace animals?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iStock_000005005124Small.jpg"/>
          <p:cNvPicPr>
            <a:picLocks noChangeAspect="1"/>
          </p:cNvPicPr>
          <p:nvPr/>
        </p:nvPicPr>
        <p:blipFill>
          <a:blip r:embed="rId3" cstate="print"/>
          <a:srcRect l="9761"/>
          <a:stretch>
            <a:fillRect/>
          </a:stretch>
        </p:blipFill>
        <p:spPr bwMode="auto">
          <a:xfrm>
            <a:off x="0" y="3608388"/>
            <a:ext cx="4378325" cy="3249612"/>
          </a:xfrm>
          <a:prstGeom prst="rect">
            <a:avLst/>
          </a:prstGeom>
          <a:noFill/>
          <a:ln w="9525">
            <a:noFill/>
            <a:miter lim="800000"/>
            <a:headEnd/>
            <a:tailEnd/>
          </a:ln>
        </p:spPr>
      </p:pic>
      <p:sp>
        <p:nvSpPr>
          <p:cNvPr id="7" name="TextBox 6"/>
          <p:cNvSpPr txBox="1">
            <a:spLocks noChangeArrowheads="1"/>
          </p:cNvSpPr>
          <p:nvPr/>
        </p:nvSpPr>
        <p:spPr bwMode="auto">
          <a:xfrm>
            <a:off x="4357688" y="6642100"/>
            <a:ext cx="1728787" cy="215900"/>
          </a:xfrm>
          <a:prstGeom prst="rect">
            <a:avLst/>
          </a:prstGeom>
          <a:noFill/>
          <a:ln w="9525">
            <a:noFill/>
            <a:miter lim="800000"/>
            <a:headEnd/>
            <a:tailEnd/>
          </a:ln>
        </p:spPr>
        <p:txBody>
          <a:bodyPr>
            <a:spAutoFit/>
          </a:bodyPr>
          <a:lstStyle/>
          <a:p>
            <a:pPr>
              <a:defRPr/>
            </a:pPr>
            <a:r>
              <a:rPr lang="en-GB" sz="800">
                <a:solidFill>
                  <a:srgbClr val="C00000"/>
                </a:solidFill>
                <a:latin typeface="+mn-lt"/>
              </a:rPr>
              <a:t>iStockphoto.com/</a:t>
            </a:r>
            <a:r>
              <a:rPr lang="en-GB" sz="800" err="1">
                <a:solidFill>
                  <a:srgbClr val="C00000"/>
                </a:solidFill>
                <a:latin typeface="+mn-lt"/>
              </a:rPr>
              <a:t>AndreasReh</a:t>
            </a:r>
            <a:endParaRPr lang="en-GB" sz="800">
              <a:solidFill>
                <a:srgbClr val="C00000"/>
              </a:solidFill>
              <a:latin typeface="+mn-lt"/>
            </a:endParaRPr>
          </a:p>
        </p:txBody>
      </p:sp>
      <p:sp>
        <p:nvSpPr>
          <p:cNvPr id="15364" name="Rectangle 2"/>
          <p:cNvSpPr>
            <a:spLocks noGrp="1" noChangeArrowheads="1"/>
          </p:cNvSpPr>
          <p:nvPr>
            <p:ph type="title"/>
          </p:nvPr>
        </p:nvSpPr>
        <p:spPr>
          <a:xfrm>
            <a:off x="714375" y="764704"/>
            <a:ext cx="7772400" cy="1080120"/>
          </a:xfrm>
        </p:spPr>
        <p:txBody>
          <a:bodyPr/>
          <a:lstStyle/>
          <a:p>
            <a:pPr eaLnBrk="1" hangingPunct="1"/>
            <a:r>
              <a:rPr lang="en-US" sz="3600" b="1" smtClean="0">
                <a:solidFill>
                  <a:schemeClr val="accent2">
                    <a:lumMod val="75000"/>
                  </a:schemeClr>
                </a:solidFill>
              </a:rPr>
              <a:t>Scientific advantages</a:t>
            </a:r>
          </a:p>
        </p:txBody>
      </p:sp>
      <p:sp>
        <p:nvSpPr>
          <p:cNvPr id="5" name="Content Placeholder 2"/>
          <p:cNvSpPr txBox="1">
            <a:spLocks/>
          </p:cNvSpPr>
          <p:nvPr/>
        </p:nvSpPr>
        <p:spPr bwMode="auto">
          <a:xfrm>
            <a:off x="1142976" y="1928802"/>
            <a:ext cx="7344815" cy="3384376"/>
          </a:xfrm>
          <a:prstGeom prst="rect">
            <a:avLst/>
          </a:prstGeom>
          <a:noFill/>
          <a:ln w="9525">
            <a:noFill/>
            <a:miter lim="800000"/>
            <a:headEnd/>
            <a:tailEnd/>
          </a:ln>
        </p:spPr>
        <p:txBody>
          <a:bodyPr/>
          <a:lstStyle/>
          <a:p>
            <a:pPr marL="514350" indent="-514350">
              <a:spcBef>
                <a:spcPct val="20000"/>
              </a:spcBef>
              <a:buClr>
                <a:srgbClr val="9A1204"/>
              </a:buClr>
              <a:buFont typeface="Arial" pitchFamily="34" charset="0"/>
              <a:buChar char="•"/>
              <a:defRPr/>
            </a:pPr>
            <a:r>
              <a:rPr lang="en-US" kern="0" dirty="0">
                <a:latin typeface="+mn-lt"/>
                <a:cs typeface="Arial" charset="0"/>
              </a:rPr>
              <a:t>Studies at the molecular or cellular level may help scientific progress </a:t>
            </a:r>
          </a:p>
          <a:p>
            <a:pPr marL="514350" indent="-514350">
              <a:spcBef>
                <a:spcPct val="20000"/>
              </a:spcBef>
              <a:buClr>
                <a:srgbClr val="9A1204"/>
              </a:buClr>
              <a:buFont typeface="Arial" pitchFamily="34" charset="0"/>
              <a:buChar char="•"/>
              <a:defRPr/>
            </a:pPr>
            <a:endParaRPr lang="en-US" sz="800" kern="0" dirty="0">
              <a:latin typeface="+mn-lt"/>
              <a:cs typeface="Arial" charset="0"/>
            </a:endParaRPr>
          </a:p>
          <a:p>
            <a:pPr marL="514350" indent="-514350">
              <a:spcBef>
                <a:spcPct val="20000"/>
              </a:spcBef>
              <a:buClr>
                <a:srgbClr val="9A1204"/>
              </a:buClr>
              <a:buFont typeface="Arial" pitchFamily="34" charset="0"/>
              <a:buChar char="•"/>
              <a:defRPr/>
            </a:pPr>
            <a:r>
              <a:rPr lang="en-US" kern="0" dirty="0">
                <a:latin typeface="+mn-lt"/>
                <a:cs typeface="Arial" charset="0"/>
              </a:rPr>
              <a:t>Alternatives may be more valid than animal models</a:t>
            </a:r>
          </a:p>
          <a:p>
            <a:pPr marL="514350" indent="-514350">
              <a:spcBef>
                <a:spcPct val="20000"/>
              </a:spcBef>
              <a:buClr>
                <a:srgbClr val="9A1204"/>
              </a:buClr>
              <a:buFont typeface="Arial" pitchFamily="34" charset="0"/>
              <a:buChar char="•"/>
              <a:defRPr/>
            </a:pPr>
            <a:endParaRPr lang="en-US" sz="800" kern="0" dirty="0">
              <a:latin typeface="+mn-lt"/>
              <a:cs typeface="Arial" charset="0"/>
            </a:endParaRPr>
          </a:p>
          <a:p>
            <a:pPr marL="514350" indent="-514350">
              <a:spcBef>
                <a:spcPct val="20000"/>
              </a:spcBef>
              <a:buClr>
                <a:srgbClr val="9A1204"/>
              </a:buClr>
              <a:buFont typeface="Arial" pitchFamily="34" charset="0"/>
              <a:buChar char="•"/>
              <a:defRPr/>
            </a:pPr>
            <a:r>
              <a:rPr lang="en-US" kern="0" dirty="0">
                <a:latin typeface="+mn-lt"/>
                <a:cs typeface="Arial" charset="0"/>
              </a:rPr>
              <a:t>New technology can be </a:t>
            </a:r>
            <a:r>
              <a:rPr lang="en-US" kern="0" dirty="0" smtClean="0">
                <a:latin typeface="+mn-lt"/>
                <a:cs typeface="Arial" charset="0"/>
              </a:rPr>
              <a:t>exploited to improve research</a:t>
            </a:r>
            <a:endParaRPr lang="en-US" kern="0" dirty="0">
              <a:latin typeface="+mn-lt"/>
              <a:cs typeface="Arial" charset="0"/>
            </a:endParaRPr>
          </a:p>
          <a:p>
            <a:pPr marL="514350" indent="-514350">
              <a:spcBef>
                <a:spcPct val="20000"/>
              </a:spcBef>
              <a:buClr>
                <a:srgbClr val="9A1204"/>
              </a:buClr>
              <a:buFont typeface="Arial" pitchFamily="34" charset="0"/>
              <a:buChar char="•"/>
              <a:defRPr/>
            </a:pPr>
            <a:endParaRPr lang="en-US" sz="800" kern="0" dirty="0">
              <a:latin typeface="+mn-lt"/>
              <a:cs typeface="Arial" charset="0"/>
            </a:endParaRPr>
          </a:p>
          <a:p>
            <a:pPr marL="514350" indent="-514350">
              <a:spcBef>
                <a:spcPct val="20000"/>
              </a:spcBef>
              <a:buClr>
                <a:srgbClr val="9A1204"/>
              </a:buClr>
              <a:buFont typeface="Arial" pitchFamily="34" charset="0"/>
              <a:buChar char="•"/>
              <a:defRPr/>
            </a:pPr>
            <a:r>
              <a:rPr lang="en-US" kern="0" dirty="0">
                <a:latin typeface="+mn-lt"/>
                <a:cs typeface="Arial" charset="0"/>
              </a:rPr>
              <a:t>Alternative methods may allow ethical studies in humans</a:t>
            </a:r>
          </a:p>
          <a:p>
            <a:pPr marL="342900" indent="-342900">
              <a:spcBef>
                <a:spcPct val="20000"/>
              </a:spcBef>
              <a:defRPr/>
            </a:pPr>
            <a:endParaRPr lang="en-GB" sz="3200" kern="0" dirty="0">
              <a:latin typeface="+mn-lt"/>
            </a:endParaRPr>
          </a:p>
        </p:txBody>
      </p:sp>
      <p:sp>
        <p:nvSpPr>
          <p:cNvPr id="8" name="Rectangle 2"/>
          <p:cNvSpPr txBox="1">
            <a:spLocks noChangeArrowheads="1"/>
          </p:cNvSpPr>
          <p:nvPr/>
        </p:nvSpPr>
        <p:spPr bwMode="auto">
          <a:xfrm>
            <a:off x="0" y="0"/>
            <a:ext cx="9144000" cy="765175"/>
          </a:xfrm>
          <a:prstGeom prst="rect">
            <a:avLst/>
          </a:prstGeom>
          <a:solidFill>
            <a:schemeClr val="accent2">
              <a:lumMod val="40000"/>
              <a:lumOff val="60000"/>
            </a:schemeClr>
          </a:solidFill>
          <a:ln w="9525">
            <a:noFill/>
            <a:miter lim="800000"/>
            <a:headEnd/>
            <a:tailEnd/>
          </a:ln>
        </p:spPr>
        <p:txBody>
          <a:bodyPr anchor="ctr"/>
          <a:lstStyle/>
          <a:p>
            <a:pPr algn="ctr">
              <a:defRPr/>
            </a:pPr>
            <a:r>
              <a:rPr lang="en-US" sz="3200">
                <a:latin typeface="+mj-lt"/>
                <a:ea typeface="+mj-ea"/>
                <a:cs typeface="+mj-cs"/>
              </a:rPr>
              <a:t>                                                           </a:t>
            </a:r>
            <a:r>
              <a:rPr lang="en-US" sz="2800">
                <a:latin typeface="+mj-lt"/>
                <a:ea typeface="+mj-ea"/>
                <a:cs typeface="+mj-cs"/>
              </a:rPr>
              <a:t>Why replace animals?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57158" y="1142984"/>
            <a:ext cx="8072437" cy="3929063"/>
          </a:xfrm>
          <a:prstGeom prst="rect">
            <a:avLst/>
          </a:prstGeom>
          <a:noFill/>
          <a:ln w="9525">
            <a:noFill/>
            <a:miter lim="800000"/>
            <a:headEnd/>
            <a:tailEnd/>
          </a:ln>
        </p:spPr>
        <p:txBody>
          <a:bodyPr/>
          <a:lstStyle/>
          <a:p>
            <a:pPr marL="571500" indent="-571500" algn="ctr">
              <a:spcBef>
                <a:spcPct val="20000"/>
              </a:spcBef>
              <a:defRPr/>
            </a:pPr>
            <a:r>
              <a:rPr lang="en-US" sz="2800" kern="0" dirty="0" smtClean="0">
                <a:solidFill>
                  <a:schemeClr val="accent2">
                    <a:lumMod val="75000"/>
                  </a:schemeClr>
                </a:solidFill>
                <a:latin typeface="+mn-lt"/>
                <a:cs typeface="Arial" charset="0"/>
              </a:rPr>
              <a:t>         Studies </a:t>
            </a:r>
            <a:r>
              <a:rPr lang="en-US" sz="2800" kern="0" dirty="0">
                <a:solidFill>
                  <a:schemeClr val="accent2">
                    <a:lumMod val="75000"/>
                  </a:schemeClr>
                </a:solidFill>
                <a:latin typeface="+mn-lt"/>
                <a:cs typeface="Arial" charset="0"/>
              </a:rPr>
              <a:t>at the molecular or cellular level may help scientific progress</a:t>
            </a:r>
            <a:endParaRPr lang="en-US" sz="1000" kern="0" dirty="0">
              <a:solidFill>
                <a:schemeClr val="accent2">
                  <a:lumMod val="75000"/>
                </a:schemeClr>
              </a:solidFill>
              <a:latin typeface="+mn-lt"/>
              <a:cs typeface="Arial" charset="0"/>
            </a:endParaRPr>
          </a:p>
          <a:p>
            <a:pPr marL="342900" indent="-342900">
              <a:spcBef>
                <a:spcPct val="20000"/>
              </a:spcBef>
              <a:defRPr/>
            </a:pPr>
            <a:r>
              <a:rPr lang="en-US" sz="1000" b="1" kern="0" dirty="0">
                <a:latin typeface="+mn-lt"/>
                <a:cs typeface="Arial" charset="0"/>
              </a:rPr>
              <a:t> </a:t>
            </a:r>
            <a:r>
              <a:rPr lang="en-US" sz="2000" i="1" kern="0" dirty="0" smtClean="0">
                <a:solidFill>
                  <a:schemeClr val="accent2">
                    <a:lumMod val="75000"/>
                  </a:schemeClr>
                </a:solidFill>
                <a:latin typeface="+mn-lt"/>
                <a:cs typeface="Arial" charset="0"/>
              </a:rPr>
              <a:t>	</a:t>
            </a:r>
            <a:r>
              <a:rPr lang="en-US" i="1" kern="0" dirty="0" smtClean="0">
                <a:solidFill>
                  <a:schemeClr val="accent2">
                    <a:lumMod val="75000"/>
                  </a:schemeClr>
                </a:solidFill>
                <a:latin typeface="+mn-lt"/>
                <a:cs typeface="Arial" charset="0"/>
              </a:rPr>
              <a:t>Examples</a:t>
            </a:r>
            <a:endParaRPr lang="en-US" sz="2000" i="1" kern="0" dirty="0">
              <a:solidFill>
                <a:schemeClr val="accent2">
                  <a:lumMod val="75000"/>
                </a:schemeClr>
              </a:solidFill>
              <a:latin typeface="+mn-lt"/>
              <a:cs typeface="Arial" charset="0"/>
            </a:endParaRPr>
          </a:p>
          <a:p>
            <a:pPr marL="342900" indent="-342900">
              <a:spcBef>
                <a:spcPct val="20000"/>
              </a:spcBef>
              <a:defRPr/>
            </a:pPr>
            <a:r>
              <a:rPr lang="en-US" sz="800" kern="0" dirty="0">
                <a:latin typeface="+mn-lt"/>
                <a:cs typeface="Arial" charset="0"/>
              </a:rPr>
              <a:t> </a:t>
            </a:r>
          </a:p>
          <a:p>
            <a:pPr marL="800100" lvl="1" indent="-342900">
              <a:spcBef>
                <a:spcPts val="1200"/>
              </a:spcBef>
              <a:buClr>
                <a:srgbClr val="9A1204"/>
              </a:buClr>
              <a:buFont typeface="Arial" pitchFamily="34" charset="0"/>
              <a:buChar char="•"/>
              <a:defRPr/>
            </a:pPr>
            <a:r>
              <a:rPr lang="en-US" dirty="0" smtClean="0">
                <a:latin typeface="+mn-lt"/>
                <a:cs typeface="Arial" pitchFamily="34" charset="0"/>
              </a:rPr>
              <a:t>Use </a:t>
            </a:r>
            <a:r>
              <a:rPr lang="en-US" dirty="0">
                <a:latin typeface="+mn-lt"/>
                <a:cs typeface="Arial" pitchFamily="34" charset="0"/>
              </a:rPr>
              <a:t>of a </a:t>
            </a:r>
            <a:r>
              <a:rPr lang="en-US" dirty="0" smtClean="0">
                <a:latin typeface="+mn-lt"/>
                <a:cs typeface="Arial" pitchFamily="34" charset="0"/>
              </a:rPr>
              <a:t>genetically altered (GA) </a:t>
            </a:r>
            <a:r>
              <a:rPr lang="en-US" dirty="0">
                <a:latin typeface="+mn-lt"/>
                <a:cs typeface="Arial" pitchFamily="34" charset="0"/>
              </a:rPr>
              <a:t>human cell line, instead of GA mice, for research on Parkinson’s disease</a:t>
            </a:r>
          </a:p>
          <a:p>
            <a:pPr marL="800100" lvl="1" indent="-342900">
              <a:spcBef>
                <a:spcPts val="1200"/>
              </a:spcBef>
              <a:buClr>
                <a:srgbClr val="9A1204"/>
              </a:buClr>
              <a:buFont typeface="Arial" pitchFamily="34" charset="0"/>
              <a:buChar char="•"/>
              <a:defRPr/>
            </a:pPr>
            <a:endParaRPr lang="en-US" sz="800" dirty="0">
              <a:latin typeface="+mn-lt"/>
              <a:cs typeface="Arial" pitchFamily="34" charset="0"/>
            </a:endParaRPr>
          </a:p>
          <a:p>
            <a:pPr marL="800100" lvl="1" indent="-342900">
              <a:spcBef>
                <a:spcPct val="20000"/>
              </a:spcBef>
              <a:buClr>
                <a:srgbClr val="9A1204"/>
              </a:buClr>
              <a:buFont typeface="Arial" pitchFamily="34" charset="0"/>
              <a:buChar char="•"/>
              <a:defRPr/>
            </a:pPr>
            <a:r>
              <a:rPr lang="en-US" dirty="0" smtClean="0">
                <a:latin typeface="+mn-lt"/>
                <a:cs typeface="Arial" pitchFamily="34" charset="0"/>
              </a:rPr>
              <a:t>Development </a:t>
            </a:r>
            <a:r>
              <a:rPr lang="en-US" dirty="0">
                <a:latin typeface="+mn-lt"/>
                <a:cs typeface="Arial" pitchFamily="34" charset="0"/>
              </a:rPr>
              <a:t>of </a:t>
            </a:r>
            <a:r>
              <a:rPr lang="en-US" i="1" dirty="0">
                <a:latin typeface="+mn-lt"/>
                <a:cs typeface="Arial" pitchFamily="34" charset="0"/>
              </a:rPr>
              <a:t>in vitro </a:t>
            </a:r>
            <a:r>
              <a:rPr lang="en-US" dirty="0" err="1">
                <a:latin typeface="+mn-lt"/>
                <a:cs typeface="Arial" pitchFamily="34" charset="0"/>
              </a:rPr>
              <a:t>multicellular</a:t>
            </a:r>
            <a:r>
              <a:rPr lang="en-US" dirty="0">
                <a:latin typeface="+mn-lt"/>
                <a:cs typeface="Arial" pitchFamily="34" charset="0"/>
              </a:rPr>
              <a:t> models to study the role of  microenvironment in breast cancer </a:t>
            </a:r>
          </a:p>
          <a:p>
            <a:pPr marL="342900" indent="-342900">
              <a:spcBef>
                <a:spcPct val="20000"/>
              </a:spcBef>
              <a:defRPr/>
            </a:pPr>
            <a:endParaRPr lang="en-GB" sz="3200" kern="0" dirty="0">
              <a:latin typeface="+mn-lt"/>
            </a:endParaRPr>
          </a:p>
        </p:txBody>
      </p:sp>
      <p:sp>
        <p:nvSpPr>
          <p:cNvPr id="6" name="TextBox 5"/>
          <p:cNvSpPr txBox="1"/>
          <p:nvPr/>
        </p:nvSpPr>
        <p:spPr>
          <a:xfrm>
            <a:off x="1142976" y="4929198"/>
            <a:ext cx="4929222" cy="1569660"/>
          </a:xfrm>
          <a:prstGeom prst="rect">
            <a:avLst/>
          </a:prstGeom>
          <a:noFill/>
        </p:spPr>
        <p:txBody>
          <a:bodyPr wrap="square">
            <a:spAutoFit/>
          </a:bodyPr>
          <a:lstStyle/>
          <a:p>
            <a:pPr marL="0" lvl="1">
              <a:defRPr/>
            </a:pPr>
            <a:r>
              <a:rPr lang="en-US" kern="0" dirty="0">
                <a:latin typeface="+mn-lt"/>
                <a:cs typeface="Arial" pitchFamily="34" charset="0"/>
              </a:rPr>
              <a:t>Both methods help in disease research </a:t>
            </a:r>
            <a:r>
              <a:rPr lang="en-US" kern="0" dirty="0" smtClean="0">
                <a:latin typeface="+mn-lt"/>
                <a:cs typeface="Arial" pitchFamily="34" charset="0"/>
              </a:rPr>
              <a:t>and </a:t>
            </a:r>
            <a:r>
              <a:rPr lang="en-US" kern="0" dirty="0">
                <a:latin typeface="+mn-lt"/>
                <a:cs typeface="Arial" pitchFamily="34" charset="0"/>
              </a:rPr>
              <a:t>may also be useful for testing potential </a:t>
            </a:r>
            <a:r>
              <a:rPr lang="en-US" kern="0" dirty="0" smtClean="0">
                <a:latin typeface="+mn-lt"/>
                <a:cs typeface="Arial" pitchFamily="34" charset="0"/>
              </a:rPr>
              <a:t>treatments</a:t>
            </a:r>
          </a:p>
          <a:p>
            <a:pPr marL="0" lvl="1">
              <a:defRPr/>
            </a:pPr>
            <a:endParaRPr lang="en-GB" dirty="0"/>
          </a:p>
        </p:txBody>
      </p:sp>
      <p:grpSp>
        <p:nvGrpSpPr>
          <p:cNvPr id="16388" name="Group 9"/>
          <p:cNvGrpSpPr>
            <a:grpSpLocks/>
          </p:cNvGrpSpPr>
          <p:nvPr/>
        </p:nvGrpSpPr>
        <p:grpSpPr bwMode="auto">
          <a:xfrm>
            <a:off x="6357950" y="4857760"/>
            <a:ext cx="2928925" cy="2022854"/>
            <a:chOff x="5177403" y="4081884"/>
            <a:chExt cx="3326916" cy="2250258"/>
          </a:xfrm>
        </p:grpSpPr>
        <p:pic>
          <p:nvPicPr>
            <p:cNvPr id="16390" name="Picture 3" descr="1059354.jpg"/>
            <p:cNvPicPr>
              <a:picLocks noChangeAspect="1"/>
            </p:cNvPicPr>
            <p:nvPr/>
          </p:nvPicPr>
          <p:blipFill>
            <a:blip r:embed="rId3" cstate="print"/>
            <a:srcRect/>
            <a:stretch>
              <a:fillRect/>
            </a:stretch>
          </p:blipFill>
          <p:spPr bwMode="auto">
            <a:xfrm>
              <a:off x="5177403" y="4081884"/>
              <a:ext cx="3074149" cy="2012131"/>
            </a:xfrm>
            <a:prstGeom prst="rect">
              <a:avLst/>
            </a:prstGeom>
            <a:noFill/>
            <a:ln w="9525">
              <a:noFill/>
              <a:miter lim="800000"/>
              <a:headEnd/>
              <a:tailEnd/>
            </a:ln>
          </p:spPr>
        </p:pic>
        <p:sp>
          <p:nvSpPr>
            <p:cNvPr id="13319" name="TextBox 7"/>
            <p:cNvSpPr txBox="1">
              <a:spLocks noChangeArrowheads="1"/>
            </p:cNvSpPr>
            <p:nvPr/>
          </p:nvSpPr>
          <p:spPr bwMode="auto">
            <a:xfrm>
              <a:off x="6447805" y="6092478"/>
              <a:ext cx="2056514" cy="239664"/>
            </a:xfrm>
            <a:prstGeom prst="rect">
              <a:avLst/>
            </a:prstGeom>
            <a:noFill/>
            <a:ln w="9525">
              <a:noFill/>
              <a:miter lim="800000"/>
              <a:headEnd/>
              <a:tailEnd/>
            </a:ln>
          </p:spPr>
          <p:txBody>
            <a:bodyPr>
              <a:spAutoFit/>
            </a:bodyPr>
            <a:lstStyle/>
            <a:p>
              <a:pPr>
                <a:defRPr/>
              </a:pPr>
              <a:r>
                <a:rPr lang="en-GB" sz="800" dirty="0">
                  <a:solidFill>
                    <a:srgbClr val="0070C0"/>
                  </a:solidFill>
                  <a:latin typeface="+mn-lt"/>
                </a:rPr>
                <a:t>     </a:t>
              </a:r>
              <a:r>
                <a:rPr lang="en-GB" sz="800" dirty="0" smtClean="0">
                  <a:solidFill>
                    <a:srgbClr val="C00000"/>
                  </a:solidFill>
                  <a:latin typeface="+mn-lt"/>
                </a:rPr>
                <a:t>RSPCA </a:t>
              </a:r>
              <a:r>
                <a:rPr lang="en-GB" sz="800" dirty="0" err="1">
                  <a:solidFill>
                    <a:srgbClr val="C00000"/>
                  </a:solidFill>
                  <a:latin typeface="+mn-lt"/>
                </a:rPr>
                <a:t>Photolibrary</a:t>
              </a:r>
              <a:r>
                <a:rPr lang="en-GB" sz="800" dirty="0">
                  <a:solidFill>
                    <a:srgbClr val="C00000"/>
                  </a:solidFill>
                  <a:latin typeface="+mn-lt"/>
                </a:rPr>
                <a:t>/Barry Phillips</a:t>
              </a:r>
            </a:p>
          </p:txBody>
        </p:sp>
      </p:grpSp>
      <p:sp>
        <p:nvSpPr>
          <p:cNvPr id="9" name="Rectangle 2"/>
          <p:cNvSpPr txBox="1">
            <a:spLocks noChangeArrowheads="1"/>
          </p:cNvSpPr>
          <p:nvPr/>
        </p:nvSpPr>
        <p:spPr bwMode="auto">
          <a:xfrm>
            <a:off x="0" y="0"/>
            <a:ext cx="9144000" cy="765175"/>
          </a:xfrm>
          <a:prstGeom prst="rect">
            <a:avLst/>
          </a:prstGeom>
          <a:solidFill>
            <a:schemeClr val="accent2">
              <a:lumMod val="40000"/>
              <a:lumOff val="60000"/>
            </a:schemeClr>
          </a:solidFill>
          <a:ln w="9525">
            <a:noFill/>
            <a:miter lim="800000"/>
            <a:headEnd/>
            <a:tailEnd/>
          </a:ln>
        </p:spPr>
        <p:txBody>
          <a:bodyPr anchor="ctr"/>
          <a:lstStyle/>
          <a:p>
            <a:pPr algn="ctr">
              <a:defRPr/>
            </a:pPr>
            <a:r>
              <a:rPr lang="en-US" sz="3200">
                <a:latin typeface="+mj-lt"/>
                <a:ea typeface="+mj-ea"/>
                <a:cs typeface="+mj-cs"/>
              </a:rPr>
              <a:t>                                                           </a:t>
            </a:r>
            <a:r>
              <a:rPr lang="en-US" sz="2800">
                <a:latin typeface="+mj-lt"/>
                <a:ea typeface="+mj-ea"/>
                <a:cs typeface="+mj-cs"/>
              </a:rPr>
              <a:t>Why replace animals?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57158" y="857232"/>
            <a:ext cx="8464425" cy="1152128"/>
          </a:xfrm>
          <a:prstGeom prst="rect">
            <a:avLst/>
          </a:prstGeom>
          <a:noFill/>
          <a:ln w="9525">
            <a:noFill/>
            <a:miter lim="800000"/>
            <a:headEnd/>
            <a:tailEnd/>
          </a:ln>
        </p:spPr>
        <p:txBody>
          <a:bodyPr anchor="ctr"/>
          <a:lstStyle/>
          <a:p>
            <a:pPr marL="571500" indent="-571500" algn="ctr">
              <a:spcBef>
                <a:spcPct val="20000"/>
              </a:spcBef>
              <a:defRPr/>
            </a:pPr>
            <a:r>
              <a:rPr lang="en-US" sz="2800" kern="0" dirty="0" smtClean="0">
                <a:solidFill>
                  <a:schemeClr val="accent2">
                    <a:lumMod val="75000"/>
                  </a:schemeClr>
                </a:solidFill>
                <a:latin typeface="+mn-lt"/>
                <a:cs typeface="Arial" charset="0"/>
              </a:rPr>
              <a:t>  Alternative </a:t>
            </a:r>
            <a:r>
              <a:rPr lang="en-US" sz="2800" kern="0" dirty="0">
                <a:solidFill>
                  <a:schemeClr val="accent2">
                    <a:lumMod val="75000"/>
                  </a:schemeClr>
                </a:solidFill>
                <a:latin typeface="+mn-lt"/>
                <a:cs typeface="Arial" charset="0"/>
              </a:rPr>
              <a:t>models may be more scientifically </a:t>
            </a:r>
            <a:r>
              <a:rPr lang="en-US" sz="2800" kern="0" dirty="0" smtClean="0">
                <a:solidFill>
                  <a:schemeClr val="accent2">
                    <a:lumMod val="75000"/>
                  </a:schemeClr>
                </a:solidFill>
                <a:latin typeface="+mn-lt"/>
                <a:cs typeface="Arial" charset="0"/>
              </a:rPr>
              <a:t>valid</a:t>
            </a:r>
            <a:endParaRPr lang="en-US" sz="800" kern="0" dirty="0">
              <a:solidFill>
                <a:schemeClr val="accent2">
                  <a:lumMod val="75000"/>
                </a:schemeClr>
              </a:solidFill>
              <a:latin typeface="+mn-lt"/>
              <a:cs typeface="Arial" charset="0"/>
            </a:endParaRPr>
          </a:p>
        </p:txBody>
      </p:sp>
      <p:sp>
        <p:nvSpPr>
          <p:cNvPr id="6" name="TextBox 5"/>
          <p:cNvSpPr txBox="1"/>
          <p:nvPr/>
        </p:nvSpPr>
        <p:spPr>
          <a:xfrm>
            <a:off x="642910" y="1928802"/>
            <a:ext cx="7929563" cy="4244239"/>
          </a:xfrm>
          <a:prstGeom prst="rect">
            <a:avLst/>
          </a:prstGeom>
          <a:noFill/>
        </p:spPr>
        <p:txBody>
          <a:bodyPr>
            <a:spAutoFit/>
          </a:bodyPr>
          <a:lstStyle/>
          <a:p>
            <a:pPr marL="342900" indent="-342900" algn="just">
              <a:spcBef>
                <a:spcPct val="20000"/>
              </a:spcBef>
              <a:spcAft>
                <a:spcPts val="600"/>
              </a:spcAft>
              <a:buClr>
                <a:srgbClr val="9A1204"/>
              </a:buClr>
              <a:defRPr/>
            </a:pPr>
            <a:r>
              <a:rPr lang="en-US" i="1" kern="0" dirty="0" smtClean="0">
                <a:solidFill>
                  <a:schemeClr val="accent2">
                    <a:lumMod val="75000"/>
                  </a:schemeClr>
                </a:solidFill>
                <a:latin typeface="+mn-lt"/>
                <a:cs typeface="Arial" charset="0"/>
              </a:rPr>
              <a:t>Examples</a:t>
            </a:r>
          </a:p>
          <a:p>
            <a:pPr marL="342900" indent="-342900" algn="just">
              <a:spcBef>
                <a:spcPct val="20000"/>
              </a:spcBef>
              <a:spcAft>
                <a:spcPts val="600"/>
              </a:spcAft>
              <a:buClr>
                <a:srgbClr val="9A1204"/>
              </a:buClr>
              <a:buFont typeface="Arial" pitchFamily="34" charset="0"/>
              <a:buChar char="•"/>
              <a:defRPr/>
            </a:pPr>
            <a:r>
              <a:rPr lang="en-US" dirty="0" smtClean="0">
                <a:latin typeface="+mn-lt"/>
                <a:cs typeface="Arial" pitchFamily="34" charset="0"/>
              </a:rPr>
              <a:t>Asthma</a:t>
            </a:r>
            <a:r>
              <a:rPr lang="en-US" dirty="0">
                <a:latin typeface="+mn-lt"/>
                <a:cs typeface="Arial" pitchFamily="34" charset="0"/>
              </a:rPr>
              <a:t>: human cell models with important genetic aspects specific to human </a:t>
            </a:r>
            <a:r>
              <a:rPr lang="en-US" dirty="0" smtClean="0">
                <a:latin typeface="+mn-lt"/>
                <a:cs typeface="Arial" pitchFamily="34" charset="0"/>
              </a:rPr>
              <a:t>asthma </a:t>
            </a:r>
            <a:endParaRPr lang="en-US" dirty="0">
              <a:latin typeface="+mn-lt"/>
              <a:cs typeface="Arial" pitchFamily="34" charset="0"/>
            </a:endParaRPr>
          </a:p>
          <a:p>
            <a:pPr marL="342900" indent="-342900" algn="just">
              <a:spcBef>
                <a:spcPct val="20000"/>
              </a:spcBef>
              <a:spcAft>
                <a:spcPts val="600"/>
              </a:spcAft>
              <a:buClr>
                <a:srgbClr val="9A1204"/>
              </a:buClr>
              <a:buFont typeface="Arial" pitchFamily="34" charset="0"/>
              <a:buChar char="•"/>
              <a:defRPr/>
            </a:pPr>
            <a:endParaRPr lang="en-US" sz="800" dirty="0">
              <a:latin typeface="+mn-lt"/>
              <a:cs typeface="Arial" pitchFamily="34" charset="0"/>
            </a:endParaRPr>
          </a:p>
          <a:p>
            <a:pPr marL="342900" indent="-342900" algn="just">
              <a:spcBef>
                <a:spcPct val="20000"/>
              </a:spcBef>
              <a:spcAft>
                <a:spcPts val="600"/>
              </a:spcAft>
              <a:buClr>
                <a:srgbClr val="9A1204"/>
              </a:buClr>
              <a:buFont typeface="Arial" pitchFamily="34" charset="0"/>
              <a:buChar char="•"/>
              <a:defRPr/>
            </a:pPr>
            <a:r>
              <a:rPr lang="en-US" dirty="0" smtClean="0">
                <a:latin typeface="+mn-lt"/>
                <a:cs typeface="Arial" pitchFamily="34" charset="0"/>
              </a:rPr>
              <a:t>Intestinal disease: </a:t>
            </a:r>
            <a:r>
              <a:rPr lang="en-US" i="1" dirty="0">
                <a:latin typeface="+mn-lt"/>
                <a:cs typeface="Arial" pitchFamily="34" charset="0"/>
              </a:rPr>
              <a:t>in vitro </a:t>
            </a:r>
            <a:r>
              <a:rPr lang="en-US" i="1" dirty="0" smtClean="0">
                <a:latin typeface="+mn-lt"/>
                <a:cs typeface="Arial" pitchFamily="34" charset="0"/>
              </a:rPr>
              <a:t>3D </a:t>
            </a:r>
            <a:r>
              <a:rPr lang="en-US" dirty="0" smtClean="0">
                <a:latin typeface="+mn-lt"/>
                <a:cs typeface="Arial" pitchFamily="34" charset="0"/>
              </a:rPr>
              <a:t>models </a:t>
            </a:r>
            <a:r>
              <a:rPr lang="en-US" dirty="0">
                <a:latin typeface="+mn-lt"/>
                <a:cs typeface="Arial" pitchFamily="34" charset="0"/>
              </a:rPr>
              <a:t>of </a:t>
            </a:r>
            <a:r>
              <a:rPr lang="en-US" dirty="0" smtClean="0">
                <a:latin typeface="+mn-lt"/>
                <a:cs typeface="Arial" pitchFamily="34" charset="0"/>
              </a:rPr>
              <a:t>human colonic epithelium and human </a:t>
            </a:r>
            <a:r>
              <a:rPr lang="en-US" dirty="0" err="1" smtClean="0">
                <a:latin typeface="+mn-lt"/>
                <a:cs typeface="Arial" pitchFamily="34" charset="0"/>
              </a:rPr>
              <a:t>oesophagus</a:t>
            </a:r>
            <a:endParaRPr lang="en-US" dirty="0">
              <a:latin typeface="+mn-lt"/>
              <a:cs typeface="Arial" pitchFamily="34" charset="0"/>
            </a:endParaRPr>
          </a:p>
          <a:p>
            <a:pPr marL="342900" indent="-342900" algn="just">
              <a:spcBef>
                <a:spcPct val="20000"/>
              </a:spcBef>
              <a:spcAft>
                <a:spcPts val="600"/>
              </a:spcAft>
              <a:buClr>
                <a:srgbClr val="9A1204"/>
              </a:buClr>
              <a:buFont typeface="Arial" pitchFamily="34" charset="0"/>
              <a:buChar char="•"/>
              <a:defRPr/>
            </a:pPr>
            <a:endParaRPr lang="en-US" sz="800" dirty="0">
              <a:latin typeface="+mn-lt"/>
              <a:cs typeface="Arial" pitchFamily="34" charset="0"/>
            </a:endParaRPr>
          </a:p>
          <a:p>
            <a:pPr marL="342900" indent="-342900" algn="just">
              <a:spcBef>
                <a:spcPts val="0"/>
              </a:spcBef>
              <a:spcAft>
                <a:spcPts val="0"/>
              </a:spcAft>
              <a:buClr>
                <a:srgbClr val="9A1204"/>
              </a:buClr>
              <a:buFont typeface="Arial" pitchFamily="34" charset="0"/>
              <a:buChar char="•"/>
              <a:defRPr/>
            </a:pPr>
            <a:r>
              <a:rPr lang="en-US" dirty="0">
                <a:latin typeface="+mn-lt"/>
                <a:cs typeface="Arial" pitchFamily="34" charset="0"/>
              </a:rPr>
              <a:t>Cystic fibrosis: human cell </a:t>
            </a:r>
            <a:r>
              <a:rPr lang="en-US" dirty="0" smtClean="0">
                <a:latin typeface="+mn-lt"/>
                <a:cs typeface="Arial" pitchFamily="34" charset="0"/>
              </a:rPr>
              <a:t>cultures</a:t>
            </a:r>
          </a:p>
          <a:p>
            <a:pPr marL="342900" indent="-342900" algn="just">
              <a:spcBef>
                <a:spcPts val="0"/>
              </a:spcBef>
              <a:spcAft>
                <a:spcPts val="0"/>
              </a:spcAft>
              <a:buClr>
                <a:srgbClr val="9A1204"/>
              </a:buClr>
              <a:defRPr/>
            </a:pPr>
            <a:r>
              <a:rPr lang="en-US" dirty="0" smtClean="0">
                <a:latin typeface="+mn-lt"/>
                <a:cs typeface="Arial" pitchFamily="34" charset="0"/>
              </a:rPr>
              <a:t>	which develop the functions of normal </a:t>
            </a:r>
          </a:p>
          <a:p>
            <a:pPr marL="342900" indent="-342900" algn="just">
              <a:spcBef>
                <a:spcPts val="0"/>
              </a:spcBef>
              <a:spcAft>
                <a:spcPts val="0"/>
              </a:spcAft>
              <a:buClr>
                <a:srgbClr val="9A1204"/>
              </a:buClr>
              <a:defRPr/>
            </a:pPr>
            <a:r>
              <a:rPr lang="en-US" dirty="0" smtClean="0">
                <a:latin typeface="+mn-lt"/>
                <a:cs typeface="Arial" pitchFamily="34" charset="0"/>
              </a:rPr>
              <a:t>	or </a:t>
            </a:r>
            <a:r>
              <a:rPr lang="en-US" dirty="0">
                <a:latin typeface="+mn-lt"/>
                <a:cs typeface="Arial" pitchFamily="34" charset="0"/>
              </a:rPr>
              <a:t>CF airways, and model infections </a:t>
            </a:r>
            <a:endParaRPr lang="en-US" dirty="0" smtClean="0">
              <a:latin typeface="+mn-lt"/>
              <a:cs typeface="Arial" pitchFamily="34" charset="0"/>
            </a:endParaRPr>
          </a:p>
          <a:p>
            <a:pPr marL="342900" indent="-342900" algn="just">
              <a:spcBef>
                <a:spcPts val="0"/>
              </a:spcBef>
              <a:spcAft>
                <a:spcPts val="0"/>
              </a:spcAft>
              <a:buClr>
                <a:srgbClr val="9A1204"/>
              </a:buClr>
              <a:defRPr/>
            </a:pPr>
            <a:r>
              <a:rPr lang="en-US" dirty="0" smtClean="0">
                <a:latin typeface="+mn-lt"/>
                <a:cs typeface="Arial" pitchFamily="34" charset="0"/>
              </a:rPr>
              <a:t>	observed </a:t>
            </a:r>
            <a:r>
              <a:rPr lang="en-US" dirty="0">
                <a:latin typeface="+mn-lt"/>
                <a:cs typeface="Arial" pitchFamily="34" charset="0"/>
              </a:rPr>
              <a:t>in people with </a:t>
            </a:r>
            <a:r>
              <a:rPr lang="en-US" dirty="0" smtClean="0">
                <a:latin typeface="+mn-lt"/>
                <a:cs typeface="Arial" pitchFamily="34" charset="0"/>
              </a:rPr>
              <a:t>CF </a:t>
            </a:r>
            <a:endParaRPr lang="en-GB" dirty="0"/>
          </a:p>
        </p:txBody>
      </p:sp>
      <p:sp>
        <p:nvSpPr>
          <p:cNvPr id="7" name="Rectangle 2"/>
          <p:cNvSpPr txBox="1">
            <a:spLocks noChangeArrowheads="1"/>
          </p:cNvSpPr>
          <p:nvPr/>
        </p:nvSpPr>
        <p:spPr bwMode="auto">
          <a:xfrm>
            <a:off x="0" y="0"/>
            <a:ext cx="9144000" cy="765175"/>
          </a:xfrm>
          <a:prstGeom prst="rect">
            <a:avLst/>
          </a:prstGeom>
          <a:solidFill>
            <a:schemeClr val="accent2">
              <a:lumMod val="40000"/>
              <a:lumOff val="60000"/>
            </a:schemeClr>
          </a:solidFill>
          <a:ln w="9525">
            <a:noFill/>
            <a:miter lim="800000"/>
            <a:headEnd/>
            <a:tailEnd/>
          </a:ln>
        </p:spPr>
        <p:txBody>
          <a:bodyPr anchor="ctr"/>
          <a:lstStyle/>
          <a:p>
            <a:pPr algn="ctr">
              <a:defRPr/>
            </a:pPr>
            <a:r>
              <a:rPr lang="en-US" sz="3200">
                <a:latin typeface="+mj-lt"/>
                <a:ea typeface="+mj-ea"/>
                <a:cs typeface="+mj-cs"/>
              </a:rPr>
              <a:t>                                                           </a:t>
            </a:r>
            <a:r>
              <a:rPr lang="en-US" sz="2800">
                <a:latin typeface="+mj-lt"/>
                <a:ea typeface="+mj-ea"/>
                <a:cs typeface="+mj-cs"/>
              </a:rPr>
              <a:t>Why replace animals?</a:t>
            </a:r>
          </a:p>
        </p:txBody>
      </p:sp>
      <p:grpSp>
        <p:nvGrpSpPr>
          <p:cNvPr id="8" name="Group 7"/>
          <p:cNvGrpSpPr>
            <a:grpSpLocks/>
          </p:cNvGrpSpPr>
          <p:nvPr/>
        </p:nvGrpSpPr>
        <p:grpSpPr bwMode="auto">
          <a:xfrm>
            <a:off x="6286512" y="4500569"/>
            <a:ext cx="3582878" cy="2357429"/>
            <a:chOff x="6073498" y="1511376"/>
            <a:chExt cx="3385107" cy="1818312"/>
          </a:xfrm>
        </p:grpSpPr>
        <p:pic>
          <p:nvPicPr>
            <p:cNvPr id="9" name="Picture 6" descr="1059349.jpg"/>
            <p:cNvPicPr>
              <a:picLocks noChangeAspect="1"/>
            </p:cNvPicPr>
            <p:nvPr/>
          </p:nvPicPr>
          <p:blipFill>
            <a:blip r:embed="rId3" cstate="print"/>
            <a:srcRect/>
            <a:stretch>
              <a:fillRect/>
            </a:stretch>
          </p:blipFill>
          <p:spPr bwMode="auto">
            <a:xfrm>
              <a:off x="6073498" y="1511376"/>
              <a:ext cx="2524979" cy="1658519"/>
            </a:xfrm>
            <a:prstGeom prst="rect">
              <a:avLst/>
            </a:prstGeom>
            <a:noFill/>
            <a:ln w="9525">
              <a:noFill/>
              <a:miter lim="800000"/>
              <a:headEnd/>
              <a:tailEnd/>
            </a:ln>
          </p:spPr>
        </p:pic>
        <p:sp>
          <p:nvSpPr>
            <p:cNvPr id="10" name="TextBox 7"/>
            <p:cNvSpPr txBox="1">
              <a:spLocks noChangeArrowheads="1"/>
            </p:cNvSpPr>
            <p:nvPr/>
          </p:nvSpPr>
          <p:spPr bwMode="auto">
            <a:xfrm>
              <a:off x="7241813" y="3173009"/>
              <a:ext cx="2216792" cy="156679"/>
            </a:xfrm>
            <a:prstGeom prst="rect">
              <a:avLst/>
            </a:prstGeom>
            <a:noFill/>
            <a:ln w="9525">
              <a:noFill/>
              <a:miter lim="800000"/>
              <a:headEnd/>
              <a:tailEnd/>
            </a:ln>
          </p:spPr>
          <p:txBody>
            <a:bodyPr wrap="square">
              <a:spAutoFit/>
            </a:bodyPr>
            <a:lstStyle/>
            <a:p>
              <a:pPr>
                <a:defRPr/>
              </a:pPr>
              <a:r>
                <a:rPr lang="en-GB" sz="800" dirty="0" smtClean="0">
                  <a:solidFill>
                    <a:srgbClr val="C00000"/>
                  </a:solidFill>
                  <a:latin typeface="+mn-lt"/>
                </a:rPr>
                <a:t>  RSPCA </a:t>
              </a:r>
              <a:r>
                <a:rPr lang="en-GB" sz="800" dirty="0" err="1" smtClean="0">
                  <a:solidFill>
                    <a:srgbClr val="C00000"/>
                  </a:solidFill>
                  <a:latin typeface="+mn-lt"/>
                </a:rPr>
                <a:t>Photolibrary</a:t>
              </a:r>
              <a:r>
                <a:rPr lang="en-GB" sz="800" dirty="0" smtClean="0">
                  <a:solidFill>
                    <a:srgbClr val="C00000"/>
                  </a:solidFill>
                  <a:latin typeface="+mn-lt"/>
                </a:rPr>
                <a:t>/Barry Phillips</a:t>
              </a:r>
              <a:endParaRPr lang="en-GB" sz="800" dirty="0">
                <a:solidFill>
                  <a:srgbClr val="C00000"/>
                </a:solidFill>
                <a:latin typeface="+mn-lt"/>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42910" y="1341908"/>
            <a:ext cx="7786688" cy="1944216"/>
          </a:xfrm>
        </p:spPr>
        <p:txBody>
          <a:bodyPr>
            <a:normAutofit/>
          </a:bodyPr>
          <a:lstStyle/>
          <a:p>
            <a:pPr algn="just">
              <a:spcAft>
                <a:spcPts val="1200"/>
              </a:spcAft>
              <a:buClr>
                <a:srgbClr val="9A1204"/>
              </a:buClr>
              <a:buNone/>
            </a:pPr>
            <a:r>
              <a:rPr lang="en-US" sz="2400" i="1" dirty="0" smtClean="0">
                <a:solidFill>
                  <a:schemeClr val="accent2">
                    <a:lumMod val="75000"/>
                  </a:schemeClr>
                </a:solidFill>
                <a:cs typeface="Arial" charset="0"/>
              </a:rPr>
              <a:t>Examples</a:t>
            </a:r>
            <a:endParaRPr lang="en-GB" sz="2400" i="1" dirty="0" smtClean="0">
              <a:solidFill>
                <a:schemeClr val="accent2">
                  <a:lumMod val="75000"/>
                </a:schemeClr>
              </a:solidFill>
            </a:endParaRPr>
          </a:p>
          <a:p>
            <a:pPr algn="just" eaLnBrk="1" hangingPunct="1">
              <a:spcAft>
                <a:spcPts val="1200"/>
              </a:spcAft>
              <a:buClr>
                <a:srgbClr val="9A1204"/>
              </a:buClr>
            </a:pPr>
            <a:r>
              <a:rPr lang="en-US" sz="2400" dirty="0" smtClean="0">
                <a:cs typeface="Arial" charset="0"/>
              </a:rPr>
              <a:t>Computer models of human organs, using data acquired with diffusion tensor imaging (DTI), can be used to conduct virtual experiments and to screen new drugs.</a:t>
            </a:r>
          </a:p>
          <a:p>
            <a:pPr algn="just" eaLnBrk="1" hangingPunct="1">
              <a:spcAft>
                <a:spcPts val="1200"/>
              </a:spcAft>
              <a:buClr>
                <a:srgbClr val="9A1204"/>
              </a:buClr>
            </a:pPr>
            <a:endParaRPr lang="en-US" sz="2400" dirty="0" smtClean="0">
              <a:cs typeface="Arial" charset="0"/>
            </a:endParaRPr>
          </a:p>
          <a:p>
            <a:pPr eaLnBrk="1" hangingPunct="1">
              <a:buFontTx/>
              <a:buNone/>
            </a:pPr>
            <a:endParaRPr lang="en-GB" dirty="0" smtClean="0"/>
          </a:p>
        </p:txBody>
      </p:sp>
      <p:grpSp>
        <p:nvGrpSpPr>
          <p:cNvPr id="18435" name="Group 6"/>
          <p:cNvGrpSpPr>
            <a:grpSpLocks/>
          </p:cNvGrpSpPr>
          <p:nvPr/>
        </p:nvGrpSpPr>
        <p:grpSpPr bwMode="auto">
          <a:xfrm>
            <a:off x="6267450" y="4619625"/>
            <a:ext cx="2876550" cy="2238375"/>
            <a:chOff x="6516216" y="4221086"/>
            <a:chExt cx="2448272" cy="1832532"/>
          </a:xfrm>
        </p:grpSpPr>
        <p:pic>
          <p:nvPicPr>
            <p:cNvPr id="18438" name="Picture 4" descr="arrays.jpg"/>
            <p:cNvPicPr>
              <a:picLocks noChangeAspect="1"/>
            </p:cNvPicPr>
            <p:nvPr/>
          </p:nvPicPr>
          <p:blipFill>
            <a:blip r:embed="rId3" cstate="print"/>
            <a:srcRect/>
            <a:stretch>
              <a:fillRect/>
            </a:stretch>
          </p:blipFill>
          <p:spPr bwMode="auto">
            <a:xfrm>
              <a:off x="6516216" y="4221086"/>
              <a:ext cx="2243137" cy="1689099"/>
            </a:xfrm>
            <a:prstGeom prst="rect">
              <a:avLst/>
            </a:prstGeom>
            <a:noFill/>
            <a:ln w="9525">
              <a:noFill/>
              <a:miter lim="800000"/>
              <a:headEnd/>
              <a:tailEnd/>
            </a:ln>
          </p:spPr>
        </p:pic>
        <p:sp>
          <p:nvSpPr>
            <p:cNvPr id="5" name="TextBox 4"/>
            <p:cNvSpPr txBox="1">
              <a:spLocks noChangeArrowheads="1"/>
            </p:cNvSpPr>
            <p:nvPr/>
          </p:nvSpPr>
          <p:spPr bwMode="auto">
            <a:xfrm>
              <a:off x="7235024" y="5876863"/>
              <a:ext cx="1729464" cy="176755"/>
            </a:xfrm>
            <a:prstGeom prst="rect">
              <a:avLst/>
            </a:prstGeom>
            <a:noFill/>
            <a:ln w="9525">
              <a:noFill/>
              <a:miter lim="800000"/>
              <a:headEnd/>
              <a:tailEnd/>
            </a:ln>
          </p:spPr>
          <p:txBody>
            <a:bodyPr>
              <a:spAutoFit/>
            </a:bodyPr>
            <a:lstStyle/>
            <a:p>
              <a:pPr>
                <a:defRPr/>
              </a:pPr>
              <a:r>
                <a:rPr lang="en-GB" sz="800">
                  <a:solidFill>
                    <a:srgbClr val="C00000"/>
                  </a:solidFill>
                  <a:latin typeface="+mn-lt"/>
                </a:rPr>
                <a:t>                    iStockphoto.com/</a:t>
              </a:r>
              <a:r>
                <a:rPr lang="en-GB" sz="800" err="1">
                  <a:solidFill>
                    <a:srgbClr val="C00000"/>
                  </a:solidFill>
                  <a:latin typeface="+mn-lt"/>
                </a:rPr>
                <a:t>AndreNantel</a:t>
              </a:r>
              <a:endParaRPr lang="en-GB" sz="800">
                <a:solidFill>
                  <a:srgbClr val="C00000"/>
                </a:solidFill>
                <a:latin typeface="+mn-lt"/>
              </a:endParaRPr>
            </a:p>
          </p:txBody>
        </p:sp>
      </p:grpSp>
      <p:sp>
        <p:nvSpPr>
          <p:cNvPr id="8" name="TextBox 7"/>
          <p:cNvSpPr txBox="1"/>
          <p:nvPr/>
        </p:nvSpPr>
        <p:spPr>
          <a:xfrm>
            <a:off x="357158" y="785794"/>
            <a:ext cx="8463284" cy="1080120"/>
          </a:xfrm>
          <a:prstGeom prst="rect">
            <a:avLst/>
          </a:prstGeom>
          <a:noFill/>
        </p:spPr>
        <p:txBody>
          <a:bodyPr wrap="square" anchor="ctr">
            <a:noAutofit/>
          </a:bodyPr>
          <a:lstStyle/>
          <a:p>
            <a:pPr marL="637200" indent="-457200" algn="ctr" eaLnBrk="1" hangingPunct="1">
              <a:defRPr/>
            </a:pPr>
            <a:r>
              <a:rPr lang="en-US" sz="2800" dirty="0" smtClean="0">
                <a:solidFill>
                  <a:srgbClr val="9A1204"/>
                </a:solidFill>
                <a:latin typeface="+mn-lt"/>
                <a:cs typeface="Arial" charset="0"/>
              </a:rPr>
              <a:t>New </a:t>
            </a:r>
            <a:r>
              <a:rPr lang="en-US" sz="2800" dirty="0">
                <a:solidFill>
                  <a:srgbClr val="9A1204"/>
                </a:solidFill>
                <a:latin typeface="+mn-lt"/>
                <a:cs typeface="Arial" charset="0"/>
              </a:rPr>
              <a:t>technology can be </a:t>
            </a:r>
            <a:r>
              <a:rPr lang="en-US" sz="2800" dirty="0" smtClean="0">
                <a:solidFill>
                  <a:srgbClr val="9A1204"/>
                </a:solidFill>
                <a:latin typeface="+mn-lt"/>
                <a:cs typeface="Arial" charset="0"/>
              </a:rPr>
              <a:t>exploited</a:t>
            </a:r>
            <a:endParaRPr lang="en-US" sz="1000" dirty="0">
              <a:latin typeface="+mn-lt"/>
              <a:cs typeface="Arial" charset="0"/>
            </a:endParaRPr>
          </a:p>
        </p:txBody>
      </p:sp>
      <p:sp>
        <p:nvSpPr>
          <p:cNvPr id="10" name="Rectangle 2"/>
          <p:cNvSpPr txBox="1">
            <a:spLocks noChangeArrowheads="1"/>
          </p:cNvSpPr>
          <p:nvPr/>
        </p:nvSpPr>
        <p:spPr bwMode="auto">
          <a:xfrm>
            <a:off x="0" y="0"/>
            <a:ext cx="9144000" cy="765175"/>
          </a:xfrm>
          <a:prstGeom prst="rect">
            <a:avLst/>
          </a:prstGeom>
          <a:solidFill>
            <a:schemeClr val="accent2">
              <a:lumMod val="40000"/>
              <a:lumOff val="60000"/>
            </a:schemeClr>
          </a:solidFill>
          <a:ln w="9525">
            <a:noFill/>
            <a:miter lim="800000"/>
            <a:headEnd/>
            <a:tailEnd/>
          </a:ln>
        </p:spPr>
        <p:txBody>
          <a:bodyPr anchor="ctr"/>
          <a:lstStyle/>
          <a:p>
            <a:pPr algn="ctr">
              <a:defRPr/>
            </a:pPr>
            <a:r>
              <a:rPr lang="en-US" sz="3200">
                <a:latin typeface="+mj-lt"/>
                <a:ea typeface="+mj-ea"/>
                <a:cs typeface="+mj-cs"/>
              </a:rPr>
              <a:t>                                                           </a:t>
            </a:r>
            <a:r>
              <a:rPr lang="en-US" sz="2800">
                <a:latin typeface="+mj-lt"/>
                <a:ea typeface="+mj-ea"/>
                <a:cs typeface="+mj-cs"/>
              </a:rPr>
              <a:t>Why replace animals?</a:t>
            </a:r>
          </a:p>
        </p:txBody>
      </p:sp>
      <p:sp>
        <p:nvSpPr>
          <p:cNvPr id="9" name="TextBox 8"/>
          <p:cNvSpPr txBox="1"/>
          <p:nvPr/>
        </p:nvSpPr>
        <p:spPr>
          <a:xfrm>
            <a:off x="599590" y="3143248"/>
            <a:ext cx="5472608" cy="3570208"/>
          </a:xfrm>
          <a:prstGeom prst="rect">
            <a:avLst/>
          </a:prstGeom>
          <a:noFill/>
        </p:spPr>
        <p:txBody>
          <a:bodyPr wrap="square" rtlCol="0">
            <a:spAutoFit/>
          </a:bodyPr>
          <a:lstStyle/>
          <a:p>
            <a:pPr marL="363538" indent="-363538" eaLnBrk="1" hangingPunct="1">
              <a:spcAft>
                <a:spcPts val="1200"/>
              </a:spcAft>
              <a:buClr>
                <a:srgbClr val="9A1204"/>
              </a:buClr>
              <a:buFont typeface="Arial" pitchFamily="34" charset="0"/>
              <a:buChar char="•"/>
            </a:pPr>
            <a:r>
              <a:rPr lang="en-US" dirty="0" smtClean="0">
                <a:latin typeface="+mn-lt"/>
                <a:cs typeface="Arial" charset="0"/>
              </a:rPr>
              <a:t>Dynamic tissue interactions can be </a:t>
            </a:r>
            <a:r>
              <a:rPr lang="en-US" dirty="0" err="1" smtClean="0">
                <a:latin typeface="+mn-lt"/>
                <a:cs typeface="Arial" charset="0"/>
              </a:rPr>
              <a:t>modelled</a:t>
            </a:r>
            <a:r>
              <a:rPr lang="en-US" dirty="0" smtClean="0">
                <a:latin typeface="+mn-lt"/>
                <a:cs typeface="Arial" charset="0"/>
              </a:rPr>
              <a:t> </a:t>
            </a:r>
            <a:r>
              <a:rPr lang="en-US" i="1" dirty="0" smtClean="0">
                <a:latin typeface="+mn-lt"/>
                <a:cs typeface="Arial" charset="0"/>
              </a:rPr>
              <a:t>in vitro</a:t>
            </a:r>
            <a:r>
              <a:rPr lang="en-US" dirty="0" smtClean="0">
                <a:latin typeface="+mn-lt"/>
                <a:cs typeface="Arial" charset="0"/>
              </a:rPr>
              <a:t> using </a:t>
            </a:r>
            <a:r>
              <a:rPr lang="en-US" dirty="0" err="1" smtClean="0">
                <a:latin typeface="+mn-lt"/>
                <a:cs typeface="Arial" charset="0"/>
              </a:rPr>
              <a:t>microfluidics</a:t>
            </a:r>
            <a:r>
              <a:rPr lang="en-US" dirty="0" smtClean="0">
                <a:latin typeface="+mn-lt"/>
                <a:cs typeface="Arial" charset="0"/>
              </a:rPr>
              <a:t> e.g. L’Oreal and </a:t>
            </a:r>
            <a:r>
              <a:rPr lang="en-US" dirty="0" err="1" smtClean="0">
                <a:latin typeface="+mn-lt"/>
                <a:cs typeface="Arial" charset="0"/>
              </a:rPr>
              <a:t>Hurel</a:t>
            </a:r>
            <a:r>
              <a:rPr lang="en-US" dirty="0" smtClean="0">
                <a:latin typeface="+mn-lt"/>
                <a:cs typeface="Arial" charset="0"/>
              </a:rPr>
              <a:t> have developed                         a </a:t>
            </a:r>
            <a:r>
              <a:rPr lang="en-US" dirty="0" err="1" smtClean="0">
                <a:latin typeface="+mn-lt"/>
                <a:cs typeface="Arial" charset="0"/>
              </a:rPr>
              <a:t>microfluidics</a:t>
            </a:r>
            <a:r>
              <a:rPr lang="en-US" dirty="0" smtClean="0">
                <a:latin typeface="+mn-lt"/>
                <a:cs typeface="Arial" charset="0"/>
              </a:rPr>
              <a:t> chip	 to study allergy                                     and </a:t>
            </a:r>
            <a:r>
              <a:rPr lang="en-US" dirty="0" err="1" smtClean="0">
                <a:latin typeface="+mn-lt"/>
                <a:cs typeface="Arial" charset="0"/>
              </a:rPr>
              <a:t>sensitisation</a:t>
            </a:r>
            <a:r>
              <a:rPr lang="en-US" dirty="0" smtClean="0">
                <a:latin typeface="+mn-lt"/>
                <a:cs typeface="Arial" charset="0"/>
              </a:rPr>
              <a:t>. </a:t>
            </a:r>
          </a:p>
          <a:p>
            <a:pPr marL="363538" indent="-363538" eaLnBrk="1" hangingPunct="1">
              <a:spcAft>
                <a:spcPts val="1200"/>
              </a:spcAft>
              <a:buClr>
                <a:srgbClr val="9A1204"/>
              </a:buClr>
              <a:buFont typeface="Arial" pitchFamily="34" charset="0"/>
              <a:buChar char="•"/>
            </a:pPr>
            <a:r>
              <a:rPr lang="en-US" dirty="0" smtClean="0">
                <a:latin typeface="+mn-lt"/>
                <a:cs typeface="Arial" charset="0"/>
              </a:rPr>
              <a:t> ‘Organ on a chip’ technology has been used to  model human lung disease and test potential new drugs to treat pulmonary </a:t>
            </a:r>
            <a:r>
              <a:rPr lang="en-US" dirty="0" err="1" smtClean="0">
                <a:latin typeface="+mn-lt"/>
                <a:cs typeface="Arial" charset="0"/>
              </a:rPr>
              <a:t>oedema</a:t>
            </a:r>
            <a:r>
              <a:rPr lang="en-US" dirty="0" smtClean="0">
                <a:latin typeface="+mn-lt"/>
                <a:cs typeface="Arial"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71472" y="2000240"/>
            <a:ext cx="7704855" cy="3571875"/>
          </a:xfrm>
          <a:prstGeom prst="rect">
            <a:avLst/>
          </a:prstGeom>
          <a:noFill/>
          <a:ln w="9525">
            <a:noFill/>
            <a:miter lim="800000"/>
            <a:headEnd/>
            <a:tailEnd/>
          </a:ln>
        </p:spPr>
        <p:txBody>
          <a:bodyPr/>
          <a:lstStyle/>
          <a:p>
            <a:pPr marL="342900" indent="-342900">
              <a:spcBef>
                <a:spcPct val="20000"/>
              </a:spcBef>
              <a:spcAft>
                <a:spcPts val="1200"/>
              </a:spcAft>
              <a:buClr>
                <a:srgbClr val="9A1204"/>
              </a:buClr>
              <a:defRPr/>
            </a:pPr>
            <a:r>
              <a:rPr lang="en-US" i="1" kern="0" dirty="0" smtClean="0">
                <a:cs typeface="Arial" charset="0"/>
              </a:rPr>
              <a:t>	</a:t>
            </a:r>
            <a:r>
              <a:rPr lang="en-US" i="1" kern="0" dirty="0" smtClean="0">
                <a:solidFill>
                  <a:schemeClr val="accent2">
                    <a:lumMod val="75000"/>
                  </a:schemeClr>
                </a:solidFill>
                <a:latin typeface="+mn-lt"/>
                <a:cs typeface="Arial" charset="0"/>
              </a:rPr>
              <a:t>Examples</a:t>
            </a:r>
            <a:r>
              <a:rPr lang="en-US" i="1" kern="0" dirty="0" smtClean="0">
                <a:solidFill>
                  <a:srgbClr val="C00000"/>
                </a:solidFill>
                <a:latin typeface="+mn-lt"/>
                <a:cs typeface="Arial" charset="0"/>
              </a:rPr>
              <a:t> </a:t>
            </a:r>
          </a:p>
          <a:p>
            <a:pPr marL="342900" indent="-342900">
              <a:spcBef>
                <a:spcPct val="20000"/>
              </a:spcBef>
              <a:spcAft>
                <a:spcPts val="1200"/>
              </a:spcAft>
              <a:buClr>
                <a:srgbClr val="9A1204"/>
              </a:buClr>
              <a:buFont typeface="Arial" pitchFamily="34" charset="0"/>
              <a:buChar char="•"/>
              <a:defRPr/>
            </a:pPr>
            <a:r>
              <a:rPr lang="en-US" dirty="0" smtClean="0">
                <a:latin typeface="+mn-lt"/>
                <a:cs typeface="Arial" charset="0"/>
              </a:rPr>
              <a:t>Dual-site </a:t>
            </a:r>
            <a:r>
              <a:rPr lang="en-US" dirty="0" err="1">
                <a:latin typeface="+mn-lt"/>
                <a:cs typeface="Arial" charset="0"/>
              </a:rPr>
              <a:t>Transcranial</a:t>
            </a:r>
            <a:r>
              <a:rPr lang="en-US" dirty="0">
                <a:latin typeface="+mn-lt"/>
                <a:cs typeface="Arial" charset="0"/>
              </a:rPr>
              <a:t> Magnetic Stimulation (TMS) can be used to study the interaction of areas of the human brain</a:t>
            </a:r>
          </a:p>
          <a:p>
            <a:pPr marL="342900" indent="-342900">
              <a:spcBef>
                <a:spcPct val="20000"/>
              </a:spcBef>
              <a:spcAft>
                <a:spcPts val="1200"/>
              </a:spcAft>
              <a:buClr>
                <a:srgbClr val="9A1204"/>
              </a:buClr>
              <a:buFont typeface="Arial" pitchFamily="34" charset="0"/>
              <a:buChar char="•"/>
              <a:defRPr/>
            </a:pPr>
            <a:r>
              <a:rPr lang="en-US" dirty="0">
                <a:latin typeface="+mn-lt"/>
                <a:cs typeface="Arial" charset="0"/>
              </a:rPr>
              <a:t>MEG (</a:t>
            </a:r>
            <a:r>
              <a:rPr lang="en-US" dirty="0" err="1">
                <a:latin typeface="+mn-lt"/>
                <a:cs typeface="Arial" charset="0"/>
              </a:rPr>
              <a:t>magnetoencephalography</a:t>
            </a:r>
            <a:r>
              <a:rPr lang="en-US" dirty="0">
                <a:latin typeface="+mn-lt"/>
                <a:cs typeface="Arial" charset="0"/>
              </a:rPr>
              <a:t>) and MRS (magnetic </a:t>
            </a:r>
            <a:r>
              <a:rPr lang="en-US" dirty="0" smtClean="0">
                <a:latin typeface="+mn-lt"/>
                <a:cs typeface="Arial" charset="0"/>
              </a:rPr>
              <a:t>resonance </a:t>
            </a:r>
            <a:r>
              <a:rPr lang="en-US" dirty="0">
                <a:latin typeface="+mn-lt"/>
                <a:cs typeface="Arial" charset="0"/>
              </a:rPr>
              <a:t>spectroscopy) can be used to study                    pain and pain relief drugs</a:t>
            </a:r>
          </a:p>
          <a:p>
            <a:pPr marL="342900" indent="-342900">
              <a:spcBef>
                <a:spcPts val="0"/>
              </a:spcBef>
              <a:spcAft>
                <a:spcPts val="0"/>
              </a:spcAft>
              <a:buClr>
                <a:srgbClr val="9A1204"/>
              </a:buClr>
              <a:buFont typeface="Arial" pitchFamily="34" charset="0"/>
              <a:buChar char="•"/>
              <a:defRPr/>
            </a:pPr>
            <a:r>
              <a:rPr lang="en-US" kern="0" dirty="0">
                <a:latin typeface="+mn-lt"/>
                <a:cs typeface="Arial" charset="0"/>
              </a:rPr>
              <a:t>Acceleration Mass Spectrometry (AMS)  </a:t>
            </a:r>
            <a:endParaRPr lang="en-US" kern="0" dirty="0" smtClean="0">
              <a:latin typeface="+mn-lt"/>
              <a:cs typeface="Arial" charset="0"/>
            </a:endParaRPr>
          </a:p>
          <a:p>
            <a:pPr marL="342900" indent="-342900">
              <a:spcBef>
                <a:spcPts val="0"/>
              </a:spcBef>
              <a:spcAft>
                <a:spcPts val="0"/>
              </a:spcAft>
              <a:buClr>
                <a:srgbClr val="9A1204"/>
              </a:buClr>
              <a:defRPr/>
            </a:pPr>
            <a:r>
              <a:rPr lang="en-US" kern="0" dirty="0" smtClean="0">
                <a:latin typeface="+mn-lt"/>
                <a:cs typeface="Arial" charset="0"/>
              </a:rPr>
              <a:t>	allows </a:t>
            </a:r>
            <a:r>
              <a:rPr lang="en-US" kern="0" dirty="0">
                <a:latin typeface="+mn-lt"/>
                <a:cs typeface="Arial" charset="0"/>
              </a:rPr>
              <a:t>pharmacokinetics of drugs </a:t>
            </a:r>
            <a:endParaRPr lang="en-US" kern="0" dirty="0" smtClean="0">
              <a:latin typeface="+mn-lt"/>
              <a:cs typeface="Arial" charset="0"/>
            </a:endParaRPr>
          </a:p>
          <a:p>
            <a:pPr marL="342900" indent="-342900">
              <a:spcBef>
                <a:spcPts val="0"/>
              </a:spcBef>
              <a:spcAft>
                <a:spcPts val="0"/>
              </a:spcAft>
              <a:buClr>
                <a:srgbClr val="9A1204"/>
              </a:buClr>
              <a:defRPr/>
            </a:pPr>
            <a:r>
              <a:rPr lang="en-US" kern="0" dirty="0" smtClean="0">
                <a:latin typeface="+mn-lt"/>
                <a:cs typeface="Arial" charset="0"/>
              </a:rPr>
              <a:t>	to </a:t>
            </a:r>
            <a:r>
              <a:rPr lang="en-US" kern="0" dirty="0">
                <a:latin typeface="+mn-lt"/>
                <a:cs typeface="Arial" charset="0"/>
              </a:rPr>
              <a:t>be assessed using </a:t>
            </a:r>
            <a:r>
              <a:rPr lang="en-US" kern="0" dirty="0" smtClean="0">
                <a:latin typeface="+mn-lt"/>
                <a:cs typeface="Arial" charset="0"/>
              </a:rPr>
              <a:t>very </a:t>
            </a:r>
            <a:r>
              <a:rPr lang="en-US" kern="0" dirty="0">
                <a:latin typeface="+mn-lt"/>
                <a:cs typeface="Arial" charset="0"/>
              </a:rPr>
              <a:t>low drug doses</a:t>
            </a:r>
            <a:endParaRPr lang="en-GB" kern="0" dirty="0">
              <a:latin typeface="+mn-lt"/>
            </a:endParaRPr>
          </a:p>
        </p:txBody>
      </p:sp>
      <p:grpSp>
        <p:nvGrpSpPr>
          <p:cNvPr id="19459" name="Group 9"/>
          <p:cNvGrpSpPr>
            <a:grpSpLocks/>
          </p:cNvGrpSpPr>
          <p:nvPr/>
        </p:nvGrpSpPr>
        <p:grpSpPr bwMode="auto">
          <a:xfrm>
            <a:off x="6334125" y="4869160"/>
            <a:ext cx="2809875" cy="1928812"/>
            <a:chOff x="2123728" y="4437112"/>
            <a:chExt cx="3024187" cy="2088694"/>
          </a:xfrm>
        </p:grpSpPr>
        <p:pic>
          <p:nvPicPr>
            <p:cNvPr id="19462" name="Picture 3" descr="iStock_000004593967XSmall.jpg"/>
            <p:cNvPicPr>
              <a:picLocks noChangeAspect="1"/>
            </p:cNvPicPr>
            <p:nvPr/>
          </p:nvPicPr>
          <p:blipFill>
            <a:blip r:embed="rId3" cstate="print"/>
            <a:srcRect/>
            <a:stretch>
              <a:fillRect/>
            </a:stretch>
          </p:blipFill>
          <p:spPr bwMode="auto">
            <a:xfrm>
              <a:off x="2123728" y="4437112"/>
              <a:ext cx="2843072" cy="1883715"/>
            </a:xfrm>
            <a:prstGeom prst="rect">
              <a:avLst/>
            </a:prstGeom>
            <a:noFill/>
            <a:ln w="9525">
              <a:noFill/>
              <a:miter lim="800000"/>
              <a:headEnd/>
              <a:tailEnd/>
            </a:ln>
          </p:spPr>
        </p:pic>
        <p:sp>
          <p:nvSpPr>
            <p:cNvPr id="7" name="TextBox 6"/>
            <p:cNvSpPr txBox="1">
              <a:spLocks noChangeArrowheads="1"/>
            </p:cNvSpPr>
            <p:nvPr/>
          </p:nvSpPr>
          <p:spPr bwMode="auto">
            <a:xfrm>
              <a:off x="2815704" y="6293729"/>
              <a:ext cx="2332211" cy="232077"/>
            </a:xfrm>
            <a:prstGeom prst="rect">
              <a:avLst/>
            </a:prstGeom>
            <a:noFill/>
            <a:ln w="9525">
              <a:noFill/>
              <a:miter lim="800000"/>
              <a:headEnd/>
              <a:tailEnd/>
            </a:ln>
          </p:spPr>
          <p:txBody>
            <a:bodyPr>
              <a:spAutoFit/>
            </a:bodyPr>
            <a:lstStyle/>
            <a:p>
              <a:pPr>
                <a:defRPr/>
              </a:pPr>
              <a:r>
                <a:rPr lang="en-GB" sz="800" dirty="0">
                  <a:solidFill>
                    <a:srgbClr val="C00000"/>
                  </a:solidFill>
                  <a:latin typeface="+mn-lt"/>
                </a:rPr>
                <a:t>                         </a:t>
              </a:r>
              <a:r>
                <a:rPr lang="en-GB" sz="800" dirty="0" smtClean="0">
                  <a:solidFill>
                    <a:srgbClr val="C00000"/>
                  </a:solidFill>
                  <a:latin typeface="+mn-lt"/>
                </a:rPr>
                <a:t>   </a:t>
              </a:r>
              <a:r>
                <a:rPr lang="en-GB" sz="800" dirty="0">
                  <a:solidFill>
                    <a:srgbClr val="C00000"/>
                  </a:solidFill>
                  <a:latin typeface="+mn-lt"/>
                </a:rPr>
                <a:t>iStockphoto.com/</a:t>
              </a:r>
              <a:r>
                <a:rPr lang="en-GB" sz="800" dirty="0" err="1">
                  <a:solidFill>
                    <a:srgbClr val="C00000"/>
                  </a:solidFill>
                  <a:latin typeface="+mn-lt"/>
                </a:rPr>
                <a:t>DrHeinzLonke</a:t>
              </a:r>
              <a:endParaRPr lang="en-GB" sz="800" dirty="0">
                <a:solidFill>
                  <a:srgbClr val="C00000"/>
                </a:solidFill>
                <a:latin typeface="+mn-lt"/>
              </a:endParaRPr>
            </a:p>
          </p:txBody>
        </p:sp>
      </p:grpSp>
      <p:sp>
        <p:nvSpPr>
          <p:cNvPr id="8" name="TextBox 7"/>
          <p:cNvSpPr txBox="1"/>
          <p:nvPr/>
        </p:nvSpPr>
        <p:spPr>
          <a:xfrm>
            <a:off x="357158" y="857232"/>
            <a:ext cx="7929562" cy="1080120"/>
          </a:xfrm>
          <a:prstGeom prst="rect">
            <a:avLst/>
          </a:prstGeom>
          <a:noFill/>
        </p:spPr>
        <p:txBody>
          <a:bodyPr wrap="square" anchor="ctr">
            <a:noAutofit/>
          </a:bodyPr>
          <a:lstStyle/>
          <a:p>
            <a:pPr marL="571500" indent="-571500" algn="ctr">
              <a:spcBef>
                <a:spcPct val="20000"/>
              </a:spcBef>
              <a:defRPr/>
            </a:pPr>
            <a:r>
              <a:rPr lang="en-US" sz="2800" kern="0" dirty="0" smtClean="0">
                <a:solidFill>
                  <a:schemeClr val="accent2">
                    <a:lumMod val="75000"/>
                  </a:schemeClr>
                </a:solidFill>
                <a:latin typeface="+mn-lt"/>
                <a:cs typeface="Arial" charset="0"/>
              </a:rPr>
              <a:t>               Alternative </a:t>
            </a:r>
            <a:r>
              <a:rPr lang="en-US" sz="2800" kern="0" dirty="0">
                <a:solidFill>
                  <a:schemeClr val="accent2">
                    <a:lumMod val="75000"/>
                  </a:schemeClr>
                </a:solidFill>
                <a:latin typeface="+mn-lt"/>
                <a:cs typeface="Arial" charset="0"/>
              </a:rPr>
              <a:t>methods may allow ethical studies in </a:t>
            </a:r>
            <a:r>
              <a:rPr lang="en-US" sz="2800" kern="0" dirty="0" smtClean="0">
                <a:solidFill>
                  <a:schemeClr val="accent2">
                    <a:lumMod val="75000"/>
                  </a:schemeClr>
                </a:solidFill>
                <a:latin typeface="+mn-lt"/>
                <a:cs typeface="Arial" charset="0"/>
              </a:rPr>
              <a:t>humans</a:t>
            </a:r>
            <a:endParaRPr lang="en-US" i="1" kern="0" dirty="0">
              <a:solidFill>
                <a:schemeClr val="accent2">
                  <a:lumMod val="75000"/>
                </a:schemeClr>
              </a:solidFill>
              <a:latin typeface="+mn-lt"/>
              <a:cs typeface="Arial" charset="0"/>
            </a:endParaRPr>
          </a:p>
        </p:txBody>
      </p:sp>
      <p:sp>
        <p:nvSpPr>
          <p:cNvPr id="9" name="Rectangle 2"/>
          <p:cNvSpPr txBox="1">
            <a:spLocks noChangeArrowheads="1"/>
          </p:cNvSpPr>
          <p:nvPr/>
        </p:nvSpPr>
        <p:spPr bwMode="auto">
          <a:xfrm>
            <a:off x="0" y="0"/>
            <a:ext cx="9144000" cy="765175"/>
          </a:xfrm>
          <a:prstGeom prst="rect">
            <a:avLst/>
          </a:prstGeom>
          <a:solidFill>
            <a:schemeClr val="accent2">
              <a:lumMod val="40000"/>
              <a:lumOff val="60000"/>
            </a:schemeClr>
          </a:solidFill>
          <a:ln w="9525">
            <a:noFill/>
            <a:miter lim="800000"/>
            <a:headEnd/>
            <a:tailEnd/>
          </a:ln>
        </p:spPr>
        <p:txBody>
          <a:bodyPr anchor="ctr"/>
          <a:lstStyle/>
          <a:p>
            <a:pPr algn="ctr">
              <a:defRPr/>
            </a:pPr>
            <a:r>
              <a:rPr lang="en-US" sz="3200">
                <a:latin typeface="+mj-lt"/>
                <a:ea typeface="+mj-ea"/>
                <a:cs typeface="+mj-cs"/>
              </a:rPr>
              <a:t>                                                           </a:t>
            </a:r>
            <a:r>
              <a:rPr lang="en-US" sz="2800">
                <a:latin typeface="+mj-lt"/>
                <a:ea typeface="+mj-ea"/>
                <a:cs typeface="+mj-cs"/>
              </a:rPr>
              <a:t>Why replace animals?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00063" y="692696"/>
            <a:ext cx="8218487" cy="1152128"/>
          </a:xfrm>
        </p:spPr>
        <p:txBody>
          <a:bodyPr/>
          <a:lstStyle/>
          <a:p>
            <a:pPr eaLnBrk="1" hangingPunct="1"/>
            <a:r>
              <a:rPr lang="en-US" sz="3600" b="1" dirty="0" smtClean="0">
                <a:solidFill>
                  <a:schemeClr val="accent2">
                    <a:lumMod val="75000"/>
                  </a:schemeClr>
                </a:solidFill>
              </a:rPr>
              <a:t>Practical advantages</a:t>
            </a:r>
          </a:p>
        </p:txBody>
      </p:sp>
      <p:sp>
        <p:nvSpPr>
          <p:cNvPr id="20483" name="Rectangle 3"/>
          <p:cNvSpPr>
            <a:spLocks noGrp="1" noChangeArrowheads="1"/>
          </p:cNvSpPr>
          <p:nvPr>
            <p:ph idx="1"/>
          </p:nvPr>
        </p:nvSpPr>
        <p:spPr>
          <a:xfrm>
            <a:off x="714348" y="2143116"/>
            <a:ext cx="7200800" cy="4065587"/>
          </a:xfrm>
        </p:spPr>
        <p:txBody>
          <a:bodyPr>
            <a:normAutofit/>
          </a:bodyPr>
          <a:lstStyle/>
          <a:p>
            <a:pPr eaLnBrk="1" hangingPunct="1">
              <a:spcAft>
                <a:spcPts val="1200"/>
              </a:spcAft>
              <a:buClr>
                <a:srgbClr val="9A1204"/>
              </a:buClr>
            </a:pPr>
            <a:r>
              <a:rPr lang="en-US" dirty="0" smtClean="0">
                <a:cs typeface="Arial" charset="0"/>
              </a:rPr>
              <a:t>Can be more efficient and cost effective</a:t>
            </a:r>
          </a:p>
          <a:p>
            <a:pPr eaLnBrk="1" hangingPunct="1">
              <a:spcAft>
                <a:spcPts val="1200"/>
              </a:spcAft>
              <a:buClr>
                <a:srgbClr val="9A1204"/>
              </a:buClr>
            </a:pPr>
            <a:r>
              <a:rPr lang="en-US" dirty="0" smtClean="0">
                <a:cs typeface="Arial" charset="0"/>
              </a:rPr>
              <a:t>Can be a source of income (3Rs research funding; patent test methods)</a:t>
            </a:r>
          </a:p>
          <a:p>
            <a:pPr eaLnBrk="1" hangingPunct="1">
              <a:spcAft>
                <a:spcPts val="1200"/>
              </a:spcAft>
              <a:buClr>
                <a:srgbClr val="9A1204"/>
              </a:buClr>
            </a:pPr>
            <a:r>
              <a:rPr lang="en-US" dirty="0" smtClean="0">
                <a:cs typeface="Arial" charset="0"/>
              </a:rPr>
              <a:t>Avoiding animal use reduces bureaucracy and is good for             public relations</a:t>
            </a:r>
          </a:p>
        </p:txBody>
      </p:sp>
      <p:grpSp>
        <p:nvGrpSpPr>
          <p:cNvPr id="20484" name="Group 6"/>
          <p:cNvGrpSpPr>
            <a:grpSpLocks/>
          </p:cNvGrpSpPr>
          <p:nvPr/>
        </p:nvGrpSpPr>
        <p:grpSpPr bwMode="auto">
          <a:xfrm>
            <a:off x="6215074" y="4786321"/>
            <a:ext cx="3167051" cy="2056270"/>
            <a:chOff x="5732419" y="4659864"/>
            <a:chExt cx="2944632" cy="1922602"/>
          </a:xfrm>
        </p:grpSpPr>
        <p:pic>
          <p:nvPicPr>
            <p:cNvPr id="20486" name="Picture 9" descr="iStock_000007530244Small.jpg"/>
            <p:cNvPicPr>
              <a:picLocks noChangeAspect="1"/>
            </p:cNvPicPr>
            <p:nvPr/>
          </p:nvPicPr>
          <p:blipFill>
            <a:blip r:embed="rId3" cstate="print"/>
            <a:srcRect/>
            <a:stretch>
              <a:fillRect/>
            </a:stretch>
          </p:blipFill>
          <p:spPr bwMode="auto">
            <a:xfrm>
              <a:off x="5732419" y="4659864"/>
              <a:ext cx="2593975" cy="1719263"/>
            </a:xfrm>
            <a:prstGeom prst="rect">
              <a:avLst/>
            </a:prstGeom>
            <a:noFill/>
            <a:ln w="9525">
              <a:noFill/>
              <a:miter lim="800000"/>
              <a:headEnd/>
              <a:tailEnd/>
            </a:ln>
          </p:spPr>
        </p:pic>
        <p:sp>
          <p:nvSpPr>
            <p:cNvPr id="6" name="TextBox 5"/>
            <p:cNvSpPr txBox="1">
              <a:spLocks noChangeArrowheads="1"/>
            </p:cNvSpPr>
            <p:nvPr/>
          </p:nvSpPr>
          <p:spPr bwMode="auto">
            <a:xfrm>
              <a:off x="6948403" y="6381027"/>
              <a:ext cx="1728648" cy="201439"/>
            </a:xfrm>
            <a:prstGeom prst="rect">
              <a:avLst/>
            </a:prstGeom>
            <a:noFill/>
            <a:ln w="9525">
              <a:noFill/>
              <a:miter lim="800000"/>
              <a:headEnd/>
              <a:tailEnd/>
            </a:ln>
          </p:spPr>
          <p:txBody>
            <a:bodyPr>
              <a:spAutoFit/>
            </a:bodyPr>
            <a:lstStyle/>
            <a:p>
              <a:pPr>
                <a:defRPr/>
              </a:pPr>
              <a:r>
                <a:rPr lang="en-GB" sz="800" dirty="0">
                  <a:solidFill>
                    <a:srgbClr val="C00000"/>
                  </a:solidFill>
                  <a:latin typeface="+mn-lt"/>
                </a:rPr>
                <a:t>          </a:t>
              </a:r>
              <a:r>
                <a:rPr lang="en-GB" sz="800" dirty="0" smtClean="0">
                  <a:solidFill>
                    <a:srgbClr val="C00000"/>
                  </a:solidFill>
                  <a:latin typeface="+mn-lt"/>
                </a:rPr>
                <a:t>iStockphoto.com/</a:t>
              </a:r>
              <a:r>
                <a:rPr lang="en-GB" sz="800" dirty="0" err="1" smtClean="0">
                  <a:solidFill>
                    <a:srgbClr val="C00000"/>
                  </a:solidFill>
                  <a:latin typeface="+mn-lt"/>
                </a:rPr>
                <a:t>DavidGray</a:t>
              </a:r>
              <a:endParaRPr lang="en-GB" sz="800" dirty="0">
                <a:solidFill>
                  <a:srgbClr val="C00000"/>
                </a:solidFill>
                <a:latin typeface="+mn-lt"/>
              </a:endParaRPr>
            </a:p>
          </p:txBody>
        </p:sp>
      </p:grpSp>
      <p:sp>
        <p:nvSpPr>
          <p:cNvPr id="8" name="Rectangle 2"/>
          <p:cNvSpPr txBox="1">
            <a:spLocks noChangeArrowheads="1"/>
          </p:cNvSpPr>
          <p:nvPr/>
        </p:nvSpPr>
        <p:spPr bwMode="auto">
          <a:xfrm>
            <a:off x="0" y="0"/>
            <a:ext cx="9144000" cy="765175"/>
          </a:xfrm>
          <a:prstGeom prst="rect">
            <a:avLst/>
          </a:prstGeom>
          <a:solidFill>
            <a:schemeClr val="accent2">
              <a:lumMod val="40000"/>
              <a:lumOff val="60000"/>
            </a:schemeClr>
          </a:solidFill>
          <a:ln w="9525">
            <a:noFill/>
            <a:miter lim="800000"/>
            <a:headEnd/>
            <a:tailEnd/>
          </a:ln>
        </p:spPr>
        <p:txBody>
          <a:bodyPr anchor="ctr"/>
          <a:lstStyle/>
          <a:p>
            <a:pPr algn="ctr">
              <a:defRPr/>
            </a:pPr>
            <a:r>
              <a:rPr lang="en-US" sz="3200">
                <a:latin typeface="+mj-lt"/>
                <a:ea typeface="+mj-ea"/>
                <a:cs typeface="+mj-cs"/>
              </a:rPr>
              <a:t>                                                           </a:t>
            </a:r>
            <a:r>
              <a:rPr lang="en-US" sz="2800">
                <a:latin typeface="+mj-lt"/>
                <a:ea typeface="+mj-ea"/>
                <a:cs typeface="+mj-cs"/>
              </a:rPr>
              <a:t>Why replace animals?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4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a:solidFill>
            <a:srgbClr val="FFC000"/>
          </a:solidFill>
        </p:spPr>
        <p:txBody>
          <a:bodyPr/>
          <a:lstStyle/>
          <a:p>
            <a:r>
              <a:rPr lang="en-GB" b="1" dirty="0" smtClean="0"/>
              <a:t>Presentation overview</a:t>
            </a:r>
            <a:endParaRPr lang="en-GB" b="1" dirty="0"/>
          </a:p>
        </p:txBody>
      </p:sp>
      <p:sp>
        <p:nvSpPr>
          <p:cNvPr id="3" name="Content Placeholder 2"/>
          <p:cNvSpPr>
            <a:spLocks noGrp="1"/>
          </p:cNvSpPr>
          <p:nvPr>
            <p:ph idx="1"/>
          </p:nvPr>
        </p:nvSpPr>
        <p:spPr>
          <a:xfrm>
            <a:off x="857224" y="1643050"/>
            <a:ext cx="7931224" cy="4525963"/>
          </a:xfrm>
        </p:spPr>
        <p:txBody>
          <a:bodyPr anchor="t" anchorCtr="1">
            <a:normAutofit lnSpcReduction="10000"/>
          </a:bodyPr>
          <a:lstStyle/>
          <a:p>
            <a:endParaRPr lang="en-GB" dirty="0" smtClean="0"/>
          </a:p>
          <a:p>
            <a:pPr>
              <a:buNone/>
            </a:pPr>
            <a:r>
              <a:rPr lang="en-GB" b="1" dirty="0" smtClean="0"/>
              <a:t>Definitions and examples of ‘replacement’</a:t>
            </a:r>
          </a:p>
          <a:p>
            <a:pPr>
              <a:buNone/>
            </a:pPr>
            <a:endParaRPr lang="en-GB" sz="1400" b="1" dirty="0" smtClean="0"/>
          </a:p>
          <a:p>
            <a:pPr>
              <a:buNone/>
            </a:pPr>
            <a:r>
              <a:rPr lang="en-GB" b="1" dirty="0" smtClean="0"/>
              <a:t>Legal and ethical requirements</a:t>
            </a:r>
          </a:p>
          <a:p>
            <a:pPr>
              <a:buNone/>
            </a:pPr>
            <a:endParaRPr lang="en-GB" sz="1400" b="1" dirty="0" smtClean="0"/>
          </a:p>
          <a:p>
            <a:pPr>
              <a:buNone/>
            </a:pPr>
            <a:r>
              <a:rPr lang="en-GB" b="1" dirty="0" smtClean="0"/>
              <a:t>Scientific and practical advantages</a:t>
            </a:r>
          </a:p>
          <a:p>
            <a:pPr>
              <a:buNone/>
            </a:pPr>
            <a:endParaRPr lang="en-GB" sz="1400" b="1" dirty="0" smtClean="0"/>
          </a:p>
          <a:p>
            <a:pPr>
              <a:buNone/>
            </a:pPr>
            <a:r>
              <a:rPr lang="en-GB" b="1" dirty="0" smtClean="0"/>
              <a:t>Putting ‘replacement’ into practice</a:t>
            </a:r>
          </a:p>
          <a:p>
            <a:pPr>
              <a:buNone/>
            </a:pPr>
            <a:endParaRPr lang="en-GB" sz="1400" b="1" dirty="0" smtClean="0"/>
          </a:p>
          <a:p>
            <a:pPr>
              <a:buNone/>
            </a:pPr>
            <a:r>
              <a:rPr lang="en-GB" b="1" dirty="0" smtClean="0"/>
              <a:t>Concluding comments</a:t>
            </a:r>
            <a:endParaRPr lang="en-GB" b="1" dirty="0"/>
          </a:p>
        </p:txBody>
      </p:sp>
      <p:sp>
        <p:nvSpPr>
          <p:cNvPr id="4" name="Rectangle 3"/>
          <p:cNvSpPr/>
          <p:nvPr/>
        </p:nvSpPr>
        <p:spPr>
          <a:xfrm>
            <a:off x="571472" y="2214554"/>
            <a:ext cx="428628" cy="357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71472" y="3000372"/>
            <a:ext cx="428628" cy="3571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A1204"/>
              </a:solidFill>
            </a:endParaRPr>
          </a:p>
        </p:txBody>
      </p:sp>
      <p:sp>
        <p:nvSpPr>
          <p:cNvPr id="6" name="Rectangle 5"/>
          <p:cNvSpPr/>
          <p:nvPr/>
        </p:nvSpPr>
        <p:spPr>
          <a:xfrm>
            <a:off x="571472" y="4572008"/>
            <a:ext cx="428628" cy="3571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lumMod val="75000"/>
                </a:schemeClr>
              </a:solidFill>
            </a:endParaRPr>
          </a:p>
        </p:txBody>
      </p:sp>
      <p:sp>
        <p:nvSpPr>
          <p:cNvPr id="7" name="Rectangle 6"/>
          <p:cNvSpPr/>
          <p:nvPr/>
        </p:nvSpPr>
        <p:spPr>
          <a:xfrm>
            <a:off x="571472" y="3786190"/>
            <a:ext cx="428628" cy="3571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71472" y="5357826"/>
            <a:ext cx="428628"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43608" y="764705"/>
            <a:ext cx="7686054" cy="1080120"/>
          </a:xfrm>
        </p:spPr>
        <p:txBody>
          <a:bodyPr>
            <a:normAutofit/>
          </a:bodyPr>
          <a:lstStyle/>
          <a:p>
            <a:pPr eaLnBrk="1" hangingPunct="1"/>
            <a:r>
              <a:rPr lang="en-US" sz="3200" smtClean="0">
                <a:solidFill>
                  <a:schemeClr val="accent2">
                    <a:lumMod val="75000"/>
                  </a:schemeClr>
                </a:solidFill>
              </a:rPr>
              <a:t>Practical advantages </a:t>
            </a:r>
            <a:endParaRPr lang="en-US" sz="3200" i="1" smtClean="0">
              <a:solidFill>
                <a:schemeClr val="accent2">
                  <a:lumMod val="75000"/>
                </a:schemeClr>
              </a:solidFill>
            </a:endParaRPr>
          </a:p>
        </p:txBody>
      </p:sp>
      <p:sp>
        <p:nvSpPr>
          <p:cNvPr id="21507" name="Rectangle 3"/>
          <p:cNvSpPr>
            <a:spLocks noGrp="1" noChangeArrowheads="1"/>
          </p:cNvSpPr>
          <p:nvPr>
            <p:ph idx="1"/>
          </p:nvPr>
        </p:nvSpPr>
        <p:spPr>
          <a:xfrm>
            <a:off x="539129" y="2204864"/>
            <a:ext cx="7201223" cy="3960440"/>
          </a:xfrm>
        </p:spPr>
        <p:txBody>
          <a:bodyPr>
            <a:normAutofit lnSpcReduction="10000"/>
          </a:bodyPr>
          <a:lstStyle/>
          <a:p>
            <a:pPr eaLnBrk="1" hangingPunct="1">
              <a:spcBef>
                <a:spcPts val="1200"/>
              </a:spcBef>
              <a:buClr>
                <a:srgbClr val="9A1204"/>
              </a:buClr>
            </a:pPr>
            <a:r>
              <a:rPr lang="en-US" sz="2200" b="1" dirty="0" err="1" smtClean="0">
                <a:cs typeface="Arial" charset="0"/>
              </a:rPr>
              <a:t>Schistosomula</a:t>
            </a:r>
            <a:r>
              <a:rPr lang="en-US" sz="2200" b="1" dirty="0" smtClean="0">
                <a:cs typeface="Arial" charset="0"/>
              </a:rPr>
              <a:t> grown in snails instead of rodents for screening of </a:t>
            </a:r>
            <a:r>
              <a:rPr lang="en-US" sz="2200" b="1" dirty="0" err="1" smtClean="0">
                <a:cs typeface="Arial" charset="0"/>
              </a:rPr>
              <a:t>antischistosomal</a:t>
            </a:r>
            <a:r>
              <a:rPr lang="en-US" sz="2200" b="1" dirty="0" smtClean="0">
                <a:cs typeface="Arial" charset="0"/>
              </a:rPr>
              <a:t> agents</a:t>
            </a:r>
            <a:r>
              <a:rPr lang="en-US" sz="2200" dirty="0" smtClean="0">
                <a:cs typeface="Arial" charset="0"/>
              </a:rPr>
              <a:t>: allows cost effective screening of large sets of compounds</a:t>
            </a:r>
          </a:p>
          <a:p>
            <a:pPr eaLnBrk="1" hangingPunct="1">
              <a:spcBef>
                <a:spcPts val="1200"/>
              </a:spcBef>
              <a:buClr>
                <a:srgbClr val="9A1204"/>
              </a:buClr>
            </a:pPr>
            <a:r>
              <a:rPr lang="en-US" sz="2200" b="1" dirty="0" smtClean="0">
                <a:cs typeface="Arial" charset="0"/>
              </a:rPr>
              <a:t>Wax moth caterpillars as a model for bacterial and fungal infections: </a:t>
            </a:r>
            <a:r>
              <a:rPr lang="en-US" sz="2200" dirty="0" smtClean="0">
                <a:cs typeface="Arial" charset="0"/>
              </a:rPr>
              <a:t>easy to inject and maintain; inexpensive; suitable for high throughput drug screens and </a:t>
            </a:r>
            <a:r>
              <a:rPr lang="en-US" sz="2200" dirty="0" err="1" smtClean="0">
                <a:cs typeface="Arial" charset="0"/>
              </a:rPr>
              <a:t>pathogenicity</a:t>
            </a:r>
            <a:r>
              <a:rPr lang="en-US" sz="2200" dirty="0" smtClean="0">
                <a:cs typeface="Arial" charset="0"/>
              </a:rPr>
              <a:t> testing</a:t>
            </a:r>
          </a:p>
          <a:p>
            <a:pPr eaLnBrk="1" hangingPunct="1">
              <a:spcBef>
                <a:spcPts val="1200"/>
              </a:spcBef>
              <a:buClr>
                <a:srgbClr val="9A1204"/>
              </a:buClr>
            </a:pPr>
            <a:r>
              <a:rPr lang="en-US" sz="2200" b="1" dirty="0" smtClean="0">
                <a:cs typeface="Arial" charset="0"/>
              </a:rPr>
              <a:t>Cell culture model of spinal cord injury                                                 for drug screening: </a:t>
            </a:r>
            <a:r>
              <a:rPr lang="en-US" sz="2200" dirty="0" smtClean="0">
                <a:cs typeface="Arial" charset="0"/>
              </a:rPr>
              <a:t>could replace large                                           numbers of animals and save time                                                        and cost</a:t>
            </a:r>
            <a:endParaRPr lang="en-GB" sz="2200" dirty="0" smtClean="0">
              <a:cs typeface="Arial" charset="0"/>
            </a:endParaRPr>
          </a:p>
          <a:p>
            <a:pPr eaLnBrk="1" hangingPunct="1"/>
            <a:endParaRPr lang="en-US" dirty="0" smtClean="0">
              <a:latin typeface="Arial" charset="0"/>
              <a:cs typeface="Arial" charset="0"/>
            </a:endParaRPr>
          </a:p>
        </p:txBody>
      </p:sp>
      <p:grpSp>
        <p:nvGrpSpPr>
          <p:cNvPr id="21508" name="Group 5"/>
          <p:cNvGrpSpPr>
            <a:grpSpLocks/>
          </p:cNvGrpSpPr>
          <p:nvPr/>
        </p:nvGrpSpPr>
        <p:grpSpPr bwMode="auto">
          <a:xfrm>
            <a:off x="5857884" y="4500570"/>
            <a:ext cx="3039564" cy="2221401"/>
            <a:chOff x="3203575" y="4797425"/>
            <a:chExt cx="2770693" cy="1825625"/>
          </a:xfrm>
        </p:grpSpPr>
        <p:pic>
          <p:nvPicPr>
            <p:cNvPr id="21510" name="Picture 6" descr="iStock_000012639150XSmall.jpg"/>
            <p:cNvPicPr>
              <a:picLocks noChangeAspect="1"/>
            </p:cNvPicPr>
            <p:nvPr/>
          </p:nvPicPr>
          <p:blipFill>
            <a:blip r:embed="rId3" cstate="print"/>
            <a:srcRect/>
            <a:stretch>
              <a:fillRect/>
            </a:stretch>
          </p:blipFill>
          <p:spPr bwMode="auto">
            <a:xfrm>
              <a:off x="3203575" y="4797425"/>
              <a:ext cx="2752725" cy="1825625"/>
            </a:xfrm>
            <a:prstGeom prst="rect">
              <a:avLst/>
            </a:prstGeom>
            <a:noFill/>
            <a:ln w="9525">
              <a:noFill/>
              <a:miter lim="800000"/>
              <a:headEnd/>
              <a:tailEnd/>
            </a:ln>
          </p:spPr>
        </p:pic>
        <p:sp>
          <p:nvSpPr>
            <p:cNvPr id="5" name="TextBox 4"/>
            <p:cNvSpPr txBox="1">
              <a:spLocks noChangeArrowheads="1"/>
            </p:cNvSpPr>
            <p:nvPr/>
          </p:nvSpPr>
          <p:spPr bwMode="auto">
            <a:xfrm>
              <a:off x="4245476" y="6382602"/>
              <a:ext cx="1728792" cy="162278"/>
            </a:xfrm>
            <a:prstGeom prst="rect">
              <a:avLst/>
            </a:prstGeom>
            <a:noFill/>
            <a:ln w="9525">
              <a:noFill/>
              <a:miter lim="800000"/>
              <a:headEnd/>
              <a:tailEnd/>
            </a:ln>
          </p:spPr>
          <p:txBody>
            <a:bodyPr>
              <a:spAutoFit/>
            </a:bodyPr>
            <a:lstStyle/>
            <a:p>
              <a:pPr>
                <a:defRPr/>
              </a:pPr>
              <a:r>
                <a:rPr lang="en-GB" sz="800" dirty="0">
                  <a:solidFill>
                    <a:srgbClr val="C00000"/>
                  </a:solidFill>
                  <a:latin typeface="+mn-lt"/>
                </a:rPr>
                <a:t>              iStockphoto.com/</a:t>
              </a:r>
              <a:r>
                <a:rPr lang="en-GB" sz="800" dirty="0" err="1">
                  <a:solidFill>
                    <a:srgbClr val="C00000"/>
                  </a:solidFill>
                  <a:latin typeface="+mn-lt"/>
                </a:rPr>
                <a:t>WojtekKryczka</a:t>
              </a:r>
              <a:endParaRPr lang="en-GB" sz="800" dirty="0">
                <a:solidFill>
                  <a:srgbClr val="C00000"/>
                </a:solidFill>
                <a:latin typeface="+mn-lt"/>
              </a:endParaRPr>
            </a:p>
          </p:txBody>
        </p:sp>
      </p:grpSp>
      <p:sp>
        <p:nvSpPr>
          <p:cNvPr id="9" name="Rectangle 2"/>
          <p:cNvSpPr txBox="1">
            <a:spLocks noChangeArrowheads="1"/>
          </p:cNvSpPr>
          <p:nvPr/>
        </p:nvSpPr>
        <p:spPr bwMode="auto">
          <a:xfrm>
            <a:off x="0" y="0"/>
            <a:ext cx="9144000" cy="765175"/>
          </a:xfrm>
          <a:prstGeom prst="rect">
            <a:avLst/>
          </a:prstGeom>
          <a:solidFill>
            <a:schemeClr val="accent2">
              <a:lumMod val="40000"/>
              <a:lumOff val="60000"/>
            </a:schemeClr>
          </a:solidFill>
          <a:ln w="9525">
            <a:noFill/>
            <a:miter lim="800000"/>
            <a:headEnd/>
            <a:tailEnd/>
          </a:ln>
        </p:spPr>
        <p:txBody>
          <a:bodyPr anchor="ctr"/>
          <a:lstStyle/>
          <a:p>
            <a:pPr algn="ctr">
              <a:defRPr/>
            </a:pPr>
            <a:r>
              <a:rPr lang="en-US" sz="3200">
                <a:latin typeface="+mj-lt"/>
                <a:ea typeface="+mj-ea"/>
                <a:cs typeface="+mj-cs"/>
              </a:rPr>
              <a:t>                                                           </a:t>
            </a:r>
            <a:r>
              <a:rPr lang="en-US" sz="2800">
                <a:latin typeface="+mj-lt"/>
                <a:ea typeface="+mj-ea"/>
                <a:cs typeface="+mj-cs"/>
              </a:rPr>
              <a:t>Why replace animals?</a:t>
            </a:r>
          </a:p>
        </p:txBody>
      </p:sp>
      <p:sp>
        <p:nvSpPr>
          <p:cNvPr id="8" name="Rectangle 7"/>
          <p:cNvSpPr/>
          <p:nvPr/>
        </p:nvSpPr>
        <p:spPr>
          <a:xfrm>
            <a:off x="611560" y="1556792"/>
            <a:ext cx="1380506" cy="461665"/>
          </a:xfrm>
          <a:prstGeom prst="rect">
            <a:avLst/>
          </a:prstGeom>
        </p:spPr>
        <p:txBody>
          <a:bodyPr wrap="none">
            <a:spAutoFit/>
          </a:bodyPr>
          <a:lstStyle/>
          <a:p>
            <a:r>
              <a:rPr lang="en-US" i="1" smtClean="0">
                <a:solidFill>
                  <a:schemeClr val="accent2">
                    <a:lumMod val="75000"/>
                  </a:schemeClr>
                </a:solidFill>
                <a:latin typeface="+mn-lt"/>
              </a:rPr>
              <a:t>Examples</a:t>
            </a:r>
            <a:endParaRPr lang="en-GB">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00063" y="764704"/>
            <a:ext cx="8218487" cy="1080120"/>
          </a:xfrm>
        </p:spPr>
        <p:txBody>
          <a:bodyPr/>
          <a:lstStyle/>
          <a:p>
            <a:pPr eaLnBrk="1" hangingPunct="1"/>
            <a:r>
              <a:rPr lang="en-US" sz="3600" b="1" dirty="0" smtClean="0">
                <a:solidFill>
                  <a:schemeClr val="accent2">
                    <a:lumMod val="75000"/>
                  </a:schemeClr>
                </a:solidFill>
              </a:rPr>
              <a:t>Policies of funders and journals</a:t>
            </a:r>
          </a:p>
        </p:txBody>
      </p:sp>
      <p:sp>
        <p:nvSpPr>
          <p:cNvPr id="20483" name="Rectangle 3"/>
          <p:cNvSpPr>
            <a:spLocks noGrp="1" noChangeArrowheads="1"/>
          </p:cNvSpPr>
          <p:nvPr>
            <p:ph idx="1"/>
          </p:nvPr>
        </p:nvSpPr>
        <p:spPr>
          <a:xfrm>
            <a:off x="238980" y="1785926"/>
            <a:ext cx="5904656" cy="4065587"/>
          </a:xfrm>
        </p:spPr>
        <p:txBody>
          <a:bodyPr>
            <a:normAutofit fontScale="92500" lnSpcReduction="20000"/>
          </a:bodyPr>
          <a:lstStyle/>
          <a:p>
            <a:pPr eaLnBrk="1" hangingPunct="1">
              <a:spcAft>
                <a:spcPts val="1200"/>
              </a:spcAft>
              <a:buClr>
                <a:srgbClr val="9A1204"/>
              </a:buClr>
            </a:pPr>
            <a:r>
              <a:rPr lang="en-US" sz="2600" dirty="0" smtClean="0"/>
              <a:t>Most  research funders (e.g. MRC, BBSRC, </a:t>
            </a:r>
            <a:r>
              <a:rPr lang="en-US" sz="2600" dirty="0" err="1" smtClean="0"/>
              <a:t>Wellcome</a:t>
            </a:r>
            <a:r>
              <a:rPr lang="en-US" sz="2600" dirty="0" smtClean="0"/>
              <a:t> Trust) now require the 3Rs to be applied</a:t>
            </a:r>
          </a:p>
          <a:p>
            <a:pPr eaLnBrk="1" hangingPunct="1">
              <a:spcAft>
                <a:spcPts val="1200"/>
              </a:spcAft>
              <a:buClr>
                <a:srgbClr val="9A1204"/>
              </a:buClr>
              <a:buNone/>
            </a:pPr>
            <a:r>
              <a:rPr lang="en-US" sz="2600" i="1" dirty="0" smtClean="0"/>
              <a:t>	“… All experimental work should seek where possible </a:t>
            </a:r>
            <a:r>
              <a:rPr lang="en-US" sz="2600" i="1" u="sng" dirty="0" smtClean="0"/>
              <a:t>to avoid the use of animals </a:t>
            </a:r>
            <a:r>
              <a:rPr lang="en-US" sz="2600" i="1" dirty="0" smtClean="0"/>
              <a:t>if the work has the potential to cause animals pain, suffering, distress or lasting harm….”  </a:t>
            </a:r>
          </a:p>
          <a:p>
            <a:pPr eaLnBrk="1" hangingPunct="1">
              <a:spcAft>
                <a:spcPts val="1200"/>
              </a:spcAft>
              <a:buClr>
                <a:srgbClr val="9A1204"/>
              </a:buClr>
            </a:pPr>
            <a:r>
              <a:rPr lang="en-US" sz="2600" dirty="0" smtClean="0">
                <a:cs typeface="Arial" charset="0"/>
              </a:rPr>
              <a:t>Some journals require authors to state:  e.g. “</a:t>
            </a:r>
            <a:r>
              <a:rPr lang="en-US" sz="2600" i="1" dirty="0" smtClean="0">
                <a:cs typeface="Arial" charset="0"/>
              </a:rPr>
              <a:t>all efforts were made to </a:t>
            </a:r>
            <a:r>
              <a:rPr lang="en-US" sz="2600" i="1" u="sng" dirty="0" err="1" smtClean="0">
                <a:cs typeface="Arial" charset="0"/>
              </a:rPr>
              <a:t>utilise</a:t>
            </a:r>
            <a:r>
              <a:rPr lang="en-US" sz="2600" i="1" u="sng" dirty="0" smtClean="0">
                <a:cs typeface="Arial" charset="0"/>
              </a:rPr>
              <a:t> alternatives</a:t>
            </a:r>
            <a:r>
              <a:rPr lang="en-US" sz="2600" i="1" dirty="0" smtClean="0">
                <a:cs typeface="Arial" charset="0"/>
              </a:rPr>
              <a:t>” </a:t>
            </a:r>
            <a:r>
              <a:rPr lang="en-US" sz="1400" i="1" dirty="0" smtClean="0">
                <a:cs typeface="Arial" charset="0"/>
              </a:rPr>
              <a:t>(</a:t>
            </a:r>
            <a:r>
              <a:rPr lang="en-US" sz="1400" i="1" dirty="0" err="1" smtClean="0">
                <a:cs typeface="Arial" charset="0"/>
              </a:rPr>
              <a:t>Psychoneuroendocrinology</a:t>
            </a:r>
            <a:r>
              <a:rPr lang="en-US" sz="1400" i="1" dirty="0" smtClean="0">
                <a:cs typeface="Arial" charset="0"/>
              </a:rPr>
              <a:t>)</a:t>
            </a:r>
          </a:p>
        </p:txBody>
      </p:sp>
      <p:sp>
        <p:nvSpPr>
          <p:cNvPr id="8" name="Rectangle 2"/>
          <p:cNvSpPr txBox="1">
            <a:spLocks noChangeArrowheads="1"/>
          </p:cNvSpPr>
          <p:nvPr/>
        </p:nvSpPr>
        <p:spPr bwMode="auto">
          <a:xfrm>
            <a:off x="0" y="0"/>
            <a:ext cx="9144000" cy="765175"/>
          </a:xfrm>
          <a:prstGeom prst="rect">
            <a:avLst/>
          </a:prstGeom>
          <a:solidFill>
            <a:schemeClr val="accent2">
              <a:lumMod val="40000"/>
              <a:lumOff val="60000"/>
            </a:schemeClr>
          </a:solidFill>
          <a:ln w="9525">
            <a:noFill/>
            <a:miter lim="800000"/>
            <a:headEnd/>
            <a:tailEnd/>
          </a:ln>
        </p:spPr>
        <p:txBody>
          <a:bodyPr anchor="ctr"/>
          <a:lstStyle/>
          <a:p>
            <a:pPr algn="ctr">
              <a:defRPr/>
            </a:pPr>
            <a:r>
              <a:rPr lang="en-US" sz="3200">
                <a:latin typeface="+mj-lt"/>
                <a:ea typeface="+mj-ea"/>
                <a:cs typeface="+mj-cs"/>
              </a:rPr>
              <a:t>                                                           </a:t>
            </a:r>
            <a:r>
              <a:rPr lang="en-US" sz="2800">
                <a:latin typeface="+mj-lt"/>
                <a:ea typeface="+mj-ea"/>
                <a:cs typeface="+mj-cs"/>
              </a:rPr>
              <a:t>Why replace animals?</a:t>
            </a:r>
          </a:p>
        </p:txBody>
      </p:sp>
      <p:pic>
        <p:nvPicPr>
          <p:cNvPr id="9" name="Content Placeholder 3" descr="Pages from Responsibility in the use of animals in bioscience research (2010).jpg"/>
          <p:cNvPicPr>
            <a:picLocks noChangeAspect="1"/>
          </p:cNvPicPr>
          <p:nvPr/>
        </p:nvPicPr>
        <p:blipFill>
          <a:blip r:embed="rId3" cstate="print"/>
          <a:srcRect/>
          <a:stretch>
            <a:fillRect/>
          </a:stretch>
        </p:blipFill>
        <p:spPr bwMode="auto">
          <a:xfrm>
            <a:off x="6143636" y="2285992"/>
            <a:ext cx="2892860" cy="4105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6858000"/>
          </a:xfrm>
          <a:solidFill>
            <a:schemeClr val="accent3">
              <a:lumMod val="75000"/>
            </a:schemeClr>
          </a:solidFill>
        </p:spPr>
        <p:txBody>
          <a:bodyPr/>
          <a:lstStyle/>
          <a:p>
            <a:pPr eaLnBrk="1" hangingPunct="1"/>
            <a:r>
              <a:rPr lang="en-US" b="1" dirty="0" smtClean="0">
                <a:solidFill>
                  <a:schemeClr val="bg1"/>
                </a:solidFill>
              </a:rPr>
              <a:t>Putting replacement into practice</a:t>
            </a:r>
            <a:endParaRPr lang="en-GB" b="1"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57188" y="764705"/>
            <a:ext cx="8229600" cy="1008111"/>
          </a:xfrm>
        </p:spPr>
        <p:txBody>
          <a:bodyPr>
            <a:normAutofit fontScale="90000"/>
          </a:bodyPr>
          <a:lstStyle/>
          <a:p>
            <a:pPr marL="342900" indent="-342900"/>
            <a:r>
              <a:rPr lang="en-US" sz="3200" smtClean="0"/>
              <a:t/>
            </a:r>
            <a:br>
              <a:rPr lang="en-US" sz="3200" smtClean="0"/>
            </a:br>
            <a:r>
              <a:rPr lang="en-US" sz="4000" smtClean="0">
                <a:solidFill>
                  <a:schemeClr val="accent3">
                    <a:lumMod val="75000"/>
                  </a:schemeClr>
                </a:solidFill>
              </a:rPr>
              <a:t>Finding alternatives with the internet</a:t>
            </a:r>
            <a:r>
              <a:rPr lang="en-US" sz="3200" smtClean="0"/>
              <a:t/>
            </a:r>
            <a:br>
              <a:rPr lang="en-US" sz="3200" smtClean="0"/>
            </a:br>
            <a:endParaRPr lang="en-US" sz="3200" smtClean="0"/>
          </a:p>
        </p:txBody>
      </p:sp>
      <p:sp>
        <p:nvSpPr>
          <p:cNvPr id="26627" name="Rectangle 3"/>
          <p:cNvSpPr>
            <a:spLocks noGrp="1" noChangeArrowheads="1"/>
          </p:cNvSpPr>
          <p:nvPr>
            <p:ph idx="1"/>
          </p:nvPr>
        </p:nvSpPr>
        <p:spPr>
          <a:xfrm>
            <a:off x="928662" y="2214554"/>
            <a:ext cx="6983413" cy="3960168"/>
          </a:xfrm>
        </p:spPr>
        <p:txBody>
          <a:bodyPr>
            <a:normAutofit/>
          </a:bodyPr>
          <a:lstStyle/>
          <a:p>
            <a:pPr>
              <a:buClr>
                <a:schemeClr val="accent3">
                  <a:lumMod val="75000"/>
                </a:schemeClr>
              </a:buClr>
            </a:pPr>
            <a:r>
              <a:rPr lang="en-US" sz="2800" dirty="0" smtClean="0"/>
              <a:t>Subject specific literature: </a:t>
            </a:r>
          </a:p>
          <a:p>
            <a:pPr>
              <a:buClr>
                <a:schemeClr val="accent3">
                  <a:lumMod val="75000"/>
                </a:schemeClr>
              </a:buClr>
              <a:buFont typeface="Arial" charset="0"/>
              <a:buNone/>
            </a:pPr>
            <a:r>
              <a:rPr lang="en-US" sz="2400" dirty="0" smtClean="0"/>
              <a:t>	</a:t>
            </a:r>
            <a:r>
              <a:rPr lang="en-US" sz="2000" dirty="0" smtClean="0"/>
              <a:t>e.g. </a:t>
            </a:r>
            <a:r>
              <a:rPr lang="en-US" sz="2000" dirty="0" err="1" smtClean="0"/>
              <a:t>Pubmed</a:t>
            </a:r>
            <a:r>
              <a:rPr lang="en-US" sz="2000" dirty="0" smtClean="0"/>
              <a:t>, </a:t>
            </a:r>
            <a:r>
              <a:rPr lang="en-US" sz="2000" dirty="0" err="1" smtClean="0"/>
              <a:t>Toxnet</a:t>
            </a:r>
            <a:r>
              <a:rPr lang="en-US" sz="2000" dirty="0" smtClean="0"/>
              <a:t>, Agricola</a:t>
            </a:r>
          </a:p>
          <a:p>
            <a:pPr>
              <a:buClr>
                <a:schemeClr val="accent3">
                  <a:lumMod val="75000"/>
                </a:schemeClr>
              </a:buClr>
              <a:buFont typeface="Arial" charset="0"/>
              <a:buNone/>
            </a:pPr>
            <a:endParaRPr lang="en-US" sz="2400" dirty="0" smtClean="0"/>
          </a:p>
          <a:p>
            <a:pPr>
              <a:buClr>
                <a:schemeClr val="accent3">
                  <a:lumMod val="75000"/>
                </a:schemeClr>
              </a:buClr>
            </a:pPr>
            <a:r>
              <a:rPr lang="en-US" sz="2800" dirty="0" smtClean="0"/>
              <a:t>Guidance on how to search:</a:t>
            </a:r>
          </a:p>
          <a:p>
            <a:pPr>
              <a:buClr>
                <a:schemeClr val="accent3">
                  <a:lumMod val="75000"/>
                </a:schemeClr>
              </a:buClr>
              <a:buFont typeface="Arial" charset="0"/>
              <a:buNone/>
            </a:pPr>
            <a:r>
              <a:rPr lang="en-US" sz="2400" dirty="0" smtClean="0"/>
              <a:t>	</a:t>
            </a:r>
            <a:r>
              <a:rPr lang="en-US" sz="2000" dirty="0" smtClean="0"/>
              <a:t>e.g. </a:t>
            </a:r>
            <a:r>
              <a:rPr lang="en-US" sz="2000" dirty="0" err="1" smtClean="0"/>
              <a:t>Altweb</a:t>
            </a:r>
            <a:r>
              <a:rPr lang="en-US" sz="2000" dirty="0" smtClean="0"/>
              <a:t>, CCAC, NC3Rs</a:t>
            </a:r>
          </a:p>
          <a:p>
            <a:pPr>
              <a:buClr>
                <a:schemeClr val="accent3">
                  <a:lumMod val="75000"/>
                </a:schemeClr>
              </a:buClr>
              <a:buFont typeface="Arial" charset="0"/>
              <a:buNone/>
            </a:pPr>
            <a:endParaRPr lang="en-US" sz="2400" dirty="0" smtClean="0"/>
          </a:p>
          <a:p>
            <a:pPr>
              <a:buClr>
                <a:schemeClr val="accent3">
                  <a:lumMod val="75000"/>
                </a:schemeClr>
              </a:buClr>
            </a:pPr>
            <a:r>
              <a:rPr lang="en-US" sz="2800" dirty="0" smtClean="0"/>
              <a:t>Dedicated alternatives databases:</a:t>
            </a:r>
          </a:p>
          <a:p>
            <a:pPr>
              <a:buFont typeface="Arial" charset="0"/>
              <a:buNone/>
            </a:pPr>
            <a:r>
              <a:rPr lang="en-US" sz="2400" dirty="0" smtClean="0"/>
              <a:t>	</a:t>
            </a:r>
            <a:r>
              <a:rPr lang="en-US" sz="2000" dirty="0" smtClean="0"/>
              <a:t>e.g. Go3R, </a:t>
            </a:r>
            <a:r>
              <a:rPr lang="en-US" sz="2000" dirty="0" err="1" smtClean="0"/>
              <a:t>AnimAlt</a:t>
            </a:r>
            <a:r>
              <a:rPr lang="en-US" sz="2000" dirty="0" smtClean="0"/>
              <a:t>-ZEBET, NORINA</a:t>
            </a:r>
            <a:endParaRPr lang="en-US" sz="2400" dirty="0" smtClean="0"/>
          </a:p>
          <a:p>
            <a:pPr lvl="3"/>
            <a:endParaRPr lang="en-US" dirty="0" smtClean="0"/>
          </a:p>
        </p:txBody>
      </p:sp>
      <p:pic>
        <p:nvPicPr>
          <p:cNvPr id="26628" name="Picture 4" descr="\\thakeham\GOLD_APPS\Microsoft\Office 2007 Std\Clipart\FILES\PFILES\MSOFFICE\MEDIA\CNTCD1\ClipArt1\j0198761.wmf"/>
          <p:cNvPicPr>
            <a:picLocks noChangeAspect="1" noChangeArrowheads="1"/>
          </p:cNvPicPr>
          <p:nvPr/>
        </p:nvPicPr>
        <p:blipFill>
          <a:blip r:embed="rId3" cstate="print"/>
          <a:srcRect/>
          <a:stretch>
            <a:fillRect/>
          </a:stretch>
        </p:blipFill>
        <p:spPr bwMode="auto">
          <a:xfrm>
            <a:off x="6215074" y="2000240"/>
            <a:ext cx="2697162" cy="2698750"/>
          </a:xfrm>
          <a:prstGeom prst="rect">
            <a:avLst/>
          </a:prstGeom>
          <a:noFill/>
          <a:ln w="9525">
            <a:noFill/>
            <a:miter lim="800000"/>
            <a:headEnd/>
            <a:tailEnd/>
          </a:ln>
        </p:spPr>
      </p:pic>
      <p:sp>
        <p:nvSpPr>
          <p:cNvPr id="8" name="Title 1"/>
          <p:cNvSpPr txBox="1">
            <a:spLocks/>
          </p:cNvSpPr>
          <p:nvPr/>
        </p:nvSpPr>
        <p:spPr bwMode="auto">
          <a:xfrm>
            <a:off x="0" y="0"/>
            <a:ext cx="9144000" cy="765175"/>
          </a:xfrm>
          <a:prstGeom prst="rect">
            <a:avLst/>
          </a:prstGeom>
          <a:solidFill>
            <a:schemeClr val="accent3">
              <a:lumMod val="40000"/>
              <a:lumOff val="60000"/>
            </a:schemeClr>
          </a:solidFill>
          <a:ln w="9525">
            <a:noFill/>
            <a:miter lim="800000"/>
            <a:headEnd/>
            <a:tailEnd/>
          </a:ln>
        </p:spPr>
        <p:txBody>
          <a:bodyPr anchor="ctr"/>
          <a:lstStyle/>
          <a:p>
            <a:pPr algn="ctr" eaLnBrk="1" hangingPunct="1">
              <a:defRPr/>
            </a:pPr>
            <a:r>
              <a:rPr lang="en-US" sz="3200">
                <a:latin typeface="+mj-lt"/>
                <a:ea typeface="+mj-ea"/>
                <a:cs typeface="+mj-cs"/>
              </a:rPr>
              <a:t>                              </a:t>
            </a:r>
            <a:r>
              <a:rPr lang="en-US" sz="3200" smtClean="0">
                <a:latin typeface="+mj-lt"/>
                <a:ea typeface="+mj-ea"/>
                <a:cs typeface="+mj-cs"/>
              </a:rPr>
              <a:t>             </a:t>
            </a:r>
            <a:r>
              <a:rPr lang="en-US" sz="2800" smtClean="0">
                <a:latin typeface="+mj-lt"/>
                <a:ea typeface="+mj-ea"/>
                <a:cs typeface="+mj-cs"/>
              </a:rPr>
              <a:t>Putting replacement into practice</a:t>
            </a:r>
            <a:endParaRPr lang="en-GB" sz="2800">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7"/>
          <p:cNvSpPr>
            <a:spLocks noGrp="1" noChangeArrowheads="1"/>
          </p:cNvSpPr>
          <p:nvPr>
            <p:ph idx="1"/>
          </p:nvPr>
        </p:nvSpPr>
        <p:spPr>
          <a:xfrm>
            <a:off x="285720" y="2000240"/>
            <a:ext cx="7450212" cy="3672408"/>
          </a:xfrm>
        </p:spPr>
        <p:txBody>
          <a:bodyPr>
            <a:normAutofit lnSpcReduction="10000"/>
          </a:bodyPr>
          <a:lstStyle/>
          <a:p>
            <a:pPr lvl="1" indent="-301625">
              <a:lnSpc>
                <a:spcPct val="150000"/>
              </a:lnSpc>
              <a:spcAft>
                <a:spcPts val="600"/>
              </a:spcAft>
              <a:buClr>
                <a:schemeClr val="accent3">
                  <a:lumMod val="75000"/>
                </a:schemeClr>
              </a:buClr>
              <a:buFont typeface="Arial" charset="0"/>
              <a:buChar char="•"/>
            </a:pPr>
            <a:r>
              <a:rPr lang="en-US" sz="2800" dirty="0" smtClean="0"/>
              <a:t>Specialist journals</a:t>
            </a:r>
          </a:p>
          <a:p>
            <a:pPr lvl="1" indent="-301625">
              <a:lnSpc>
                <a:spcPct val="150000"/>
              </a:lnSpc>
              <a:spcAft>
                <a:spcPts val="600"/>
              </a:spcAft>
              <a:buClr>
                <a:schemeClr val="accent3">
                  <a:lumMod val="75000"/>
                </a:schemeClr>
              </a:buClr>
              <a:buFont typeface="Arial" charset="0"/>
              <a:buChar char="•"/>
            </a:pPr>
            <a:r>
              <a:rPr lang="en-US" dirty="0" smtClean="0"/>
              <a:t>Collaboration with specialist                   </a:t>
            </a:r>
            <a:r>
              <a:rPr lang="en-US" dirty="0" err="1" smtClean="0"/>
              <a:t>centres</a:t>
            </a:r>
            <a:r>
              <a:rPr lang="en-US" dirty="0" smtClean="0"/>
              <a:t> / departments</a:t>
            </a:r>
          </a:p>
          <a:p>
            <a:pPr lvl="1" indent="-301625">
              <a:lnSpc>
                <a:spcPct val="150000"/>
              </a:lnSpc>
              <a:spcAft>
                <a:spcPts val="600"/>
              </a:spcAft>
              <a:buClr>
                <a:schemeClr val="accent3">
                  <a:lumMod val="75000"/>
                </a:schemeClr>
              </a:buClr>
              <a:buFont typeface="Arial" charset="0"/>
              <a:buChar char="•"/>
            </a:pPr>
            <a:r>
              <a:rPr lang="en-US" sz="2800" dirty="0" smtClean="0"/>
              <a:t>Conferences</a:t>
            </a:r>
          </a:p>
          <a:p>
            <a:pPr lvl="1" indent="-301625">
              <a:lnSpc>
                <a:spcPct val="150000"/>
              </a:lnSpc>
              <a:spcAft>
                <a:spcPts val="600"/>
              </a:spcAft>
              <a:buClr>
                <a:schemeClr val="accent3">
                  <a:lumMod val="75000"/>
                </a:schemeClr>
              </a:buClr>
              <a:buFont typeface="Arial" charset="0"/>
              <a:buChar char="•"/>
            </a:pPr>
            <a:r>
              <a:rPr lang="en-US" sz="2800" dirty="0" smtClean="0"/>
              <a:t>Training courses</a:t>
            </a:r>
          </a:p>
          <a:p>
            <a:endParaRPr lang="en-US" dirty="0" smtClean="0"/>
          </a:p>
        </p:txBody>
      </p:sp>
      <p:grpSp>
        <p:nvGrpSpPr>
          <p:cNvPr id="27652" name="Group 6"/>
          <p:cNvGrpSpPr>
            <a:grpSpLocks/>
          </p:cNvGrpSpPr>
          <p:nvPr/>
        </p:nvGrpSpPr>
        <p:grpSpPr bwMode="auto">
          <a:xfrm>
            <a:off x="5614067" y="3500438"/>
            <a:ext cx="3529933" cy="2721289"/>
            <a:chOff x="4716463" y="2852738"/>
            <a:chExt cx="3674376" cy="2791990"/>
          </a:xfrm>
        </p:grpSpPr>
        <p:pic>
          <p:nvPicPr>
            <p:cNvPr id="27656" name="Picture 6" descr="1073806.jpg"/>
            <p:cNvPicPr>
              <a:picLocks noChangeAspect="1"/>
            </p:cNvPicPr>
            <p:nvPr/>
          </p:nvPicPr>
          <p:blipFill>
            <a:blip r:embed="rId3" cstate="print"/>
            <a:srcRect/>
            <a:stretch>
              <a:fillRect/>
            </a:stretch>
          </p:blipFill>
          <p:spPr bwMode="auto">
            <a:xfrm>
              <a:off x="4716463" y="2852738"/>
              <a:ext cx="3495675" cy="2622550"/>
            </a:xfrm>
            <a:prstGeom prst="rect">
              <a:avLst/>
            </a:prstGeom>
            <a:noFill/>
            <a:ln w="9525">
              <a:noFill/>
              <a:miter lim="800000"/>
              <a:headEnd/>
              <a:tailEnd/>
            </a:ln>
          </p:spPr>
        </p:pic>
        <p:sp>
          <p:nvSpPr>
            <p:cNvPr id="6" name="TextBox 5"/>
            <p:cNvSpPr txBox="1"/>
            <p:nvPr/>
          </p:nvSpPr>
          <p:spPr>
            <a:xfrm>
              <a:off x="6645153" y="5423687"/>
              <a:ext cx="1745686" cy="221041"/>
            </a:xfrm>
            <a:prstGeom prst="rect">
              <a:avLst/>
            </a:prstGeom>
            <a:noFill/>
          </p:spPr>
          <p:txBody>
            <a:bodyPr wrap="none">
              <a:spAutoFit/>
            </a:bodyPr>
            <a:lstStyle/>
            <a:p>
              <a:pPr>
                <a:defRPr/>
              </a:pPr>
              <a:r>
                <a:rPr lang="en-GB" sz="800" dirty="0">
                  <a:solidFill>
                    <a:schemeClr val="accent3">
                      <a:lumMod val="50000"/>
                    </a:schemeClr>
                  </a:solidFill>
                  <a:latin typeface="+mn-lt"/>
                </a:rPr>
                <a:t>     </a:t>
              </a:r>
              <a:r>
                <a:rPr lang="en-GB" sz="800" dirty="0" smtClean="0">
                  <a:solidFill>
                    <a:schemeClr val="accent3">
                      <a:lumMod val="50000"/>
                    </a:schemeClr>
                  </a:solidFill>
                  <a:latin typeface="+mn-lt"/>
                </a:rPr>
                <a:t>RSPCA </a:t>
              </a:r>
              <a:r>
                <a:rPr lang="en-GB" sz="800" dirty="0" err="1">
                  <a:solidFill>
                    <a:schemeClr val="accent3">
                      <a:lumMod val="50000"/>
                    </a:schemeClr>
                  </a:solidFill>
                  <a:latin typeface="+mn-lt"/>
                </a:rPr>
                <a:t>Photolibrary</a:t>
              </a:r>
              <a:r>
                <a:rPr lang="en-GB" sz="800" dirty="0">
                  <a:solidFill>
                    <a:schemeClr val="accent3">
                      <a:lumMod val="50000"/>
                    </a:schemeClr>
                  </a:solidFill>
                  <a:latin typeface="+mn-lt"/>
                </a:rPr>
                <a:t>/</a:t>
              </a:r>
              <a:r>
                <a:rPr lang="en-GB" sz="800" dirty="0" err="1">
                  <a:solidFill>
                    <a:schemeClr val="accent3">
                      <a:lumMod val="50000"/>
                    </a:schemeClr>
                  </a:solidFill>
                  <a:latin typeface="+mn-lt"/>
                </a:rPr>
                <a:t>BarneyReed</a:t>
              </a:r>
              <a:endParaRPr lang="en-GB" sz="800" dirty="0">
                <a:solidFill>
                  <a:schemeClr val="accent3">
                    <a:lumMod val="50000"/>
                  </a:schemeClr>
                </a:solidFill>
                <a:latin typeface="+mn-lt"/>
              </a:endParaRPr>
            </a:p>
          </p:txBody>
        </p:sp>
      </p:grpSp>
      <p:pic>
        <p:nvPicPr>
          <p:cNvPr id="26633" name="Picture 9" descr="Cover">
            <a:hlinkClick r:id="rId4"/>
          </p:cNvPr>
          <p:cNvPicPr>
            <a:picLocks noChangeAspect="1" noChangeArrowheads="1"/>
          </p:cNvPicPr>
          <p:nvPr/>
        </p:nvPicPr>
        <p:blipFill>
          <a:blip r:embed="rId5" cstate="print"/>
          <a:srcRect/>
          <a:stretch>
            <a:fillRect/>
          </a:stretch>
        </p:blipFill>
        <p:spPr bwMode="auto">
          <a:xfrm>
            <a:off x="7286644" y="1714488"/>
            <a:ext cx="1585913" cy="2071687"/>
          </a:xfrm>
          <a:prstGeom prst="rect">
            <a:avLst/>
          </a:prstGeom>
          <a:noFill/>
          <a:ln w="3175">
            <a:solidFill>
              <a:schemeClr val="tx1">
                <a:lumMod val="85000"/>
                <a:lumOff val="15000"/>
              </a:schemeClr>
            </a:solidFill>
          </a:ln>
        </p:spPr>
      </p:pic>
      <p:pic>
        <p:nvPicPr>
          <p:cNvPr id="27654" name="Picture 10"/>
          <p:cNvPicPr>
            <a:picLocks noChangeAspect="1" noChangeArrowheads="1"/>
          </p:cNvPicPr>
          <p:nvPr/>
        </p:nvPicPr>
        <p:blipFill>
          <a:blip r:embed="rId6" cstate="print"/>
          <a:srcRect/>
          <a:stretch>
            <a:fillRect/>
          </a:stretch>
        </p:blipFill>
        <p:spPr bwMode="auto">
          <a:xfrm>
            <a:off x="4286248" y="5089350"/>
            <a:ext cx="2071702" cy="1611499"/>
          </a:xfrm>
          <a:prstGeom prst="rect">
            <a:avLst/>
          </a:prstGeom>
          <a:noFill/>
          <a:ln w="9525">
            <a:noFill/>
            <a:miter lim="800000"/>
            <a:headEnd/>
            <a:tailEnd/>
          </a:ln>
        </p:spPr>
      </p:pic>
      <p:sp>
        <p:nvSpPr>
          <p:cNvPr id="11" name="Title 1"/>
          <p:cNvSpPr txBox="1">
            <a:spLocks/>
          </p:cNvSpPr>
          <p:nvPr/>
        </p:nvSpPr>
        <p:spPr bwMode="auto">
          <a:xfrm>
            <a:off x="0" y="0"/>
            <a:ext cx="9144000" cy="765175"/>
          </a:xfrm>
          <a:prstGeom prst="rect">
            <a:avLst/>
          </a:prstGeom>
          <a:solidFill>
            <a:schemeClr val="accent3">
              <a:lumMod val="40000"/>
              <a:lumOff val="60000"/>
            </a:schemeClr>
          </a:solidFill>
          <a:ln w="9525">
            <a:noFill/>
            <a:miter lim="800000"/>
            <a:headEnd/>
            <a:tailEnd/>
          </a:ln>
        </p:spPr>
        <p:txBody>
          <a:bodyPr anchor="ctr"/>
          <a:lstStyle/>
          <a:p>
            <a:pPr algn="ctr" eaLnBrk="1" hangingPunct="1">
              <a:defRPr/>
            </a:pPr>
            <a:r>
              <a:rPr lang="en-US" sz="3200">
                <a:latin typeface="+mj-lt"/>
                <a:ea typeface="+mj-ea"/>
                <a:cs typeface="+mj-cs"/>
              </a:rPr>
              <a:t>                             </a:t>
            </a:r>
            <a:r>
              <a:rPr lang="en-US" sz="3200" smtClean="0">
                <a:latin typeface="+mj-lt"/>
                <a:ea typeface="+mj-ea"/>
                <a:cs typeface="+mj-cs"/>
              </a:rPr>
              <a:t>              </a:t>
            </a:r>
            <a:r>
              <a:rPr lang="en-US" sz="2800" smtClean="0">
                <a:latin typeface="+mj-lt"/>
                <a:ea typeface="+mj-ea"/>
                <a:cs typeface="+mj-cs"/>
              </a:rPr>
              <a:t>Putting replacement into practice</a:t>
            </a:r>
            <a:endParaRPr lang="en-GB" sz="2800">
              <a:latin typeface="+mj-lt"/>
              <a:ea typeface="+mj-ea"/>
              <a:cs typeface="+mj-cs"/>
            </a:endParaRPr>
          </a:p>
        </p:txBody>
      </p:sp>
      <p:sp>
        <p:nvSpPr>
          <p:cNvPr id="9" name="TextBox 8"/>
          <p:cNvSpPr txBox="1"/>
          <p:nvPr/>
        </p:nvSpPr>
        <p:spPr>
          <a:xfrm>
            <a:off x="395536" y="764704"/>
            <a:ext cx="8424936" cy="1008112"/>
          </a:xfrm>
          <a:prstGeom prst="rect">
            <a:avLst/>
          </a:prstGeom>
          <a:noFill/>
        </p:spPr>
        <p:txBody>
          <a:bodyPr wrap="square" rtlCol="0" anchor="ctr">
            <a:noAutofit/>
          </a:bodyPr>
          <a:lstStyle/>
          <a:p>
            <a:pPr algn="ctr">
              <a:buFont typeface="Arial" charset="0"/>
              <a:buNone/>
            </a:pPr>
            <a:r>
              <a:rPr lang="en-US" sz="3600" dirty="0" smtClean="0">
                <a:solidFill>
                  <a:schemeClr val="accent3">
                    <a:lumMod val="75000"/>
                  </a:schemeClr>
                </a:solidFill>
                <a:latin typeface="+mj-lt"/>
              </a:rPr>
              <a:t>Other information sources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8032" y="548681"/>
            <a:ext cx="7772400" cy="1080119"/>
          </a:xfrm>
          <a:solidFill>
            <a:schemeClr val="accent3">
              <a:lumMod val="40000"/>
              <a:lumOff val="60000"/>
            </a:schemeClr>
          </a:solidFill>
        </p:spPr>
        <p:txBody>
          <a:bodyPr/>
          <a:lstStyle/>
          <a:p>
            <a:pPr eaLnBrk="1" hangingPunct="1">
              <a:defRPr/>
            </a:pPr>
            <a:r>
              <a:rPr lang="en-US" sz="4000" b="1" smtClean="0"/>
              <a:t>Putting replacement into practice</a:t>
            </a:r>
            <a:endParaRPr lang="en-GB" sz="4000" b="1" smtClean="0"/>
          </a:p>
        </p:txBody>
      </p:sp>
      <p:sp>
        <p:nvSpPr>
          <p:cNvPr id="23555" name="Content Placeholder 2"/>
          <p:cNvSpPr>
            <a:spLocks noGrp="1"/>
          </p:cNvSpPr>
          <p:nvPr>
            <p:ph idx="1"/>
          </p:nvPr>
        </p:nvSpPr>
        <p:spPr>
          <a:xfrm>
            <a:off x="428596" y="2143116"/>
            <a:ext cx="7488832" cy="4114800"/>
          </a:xfrm>
        </p:spPr>
        <p:txBody>
          <a:bodyPr>
            <a:normAutofit/>
          </a:bodyPr>
          <a:lstStyle/>
          <a:p>
            <a:pPr algn="just" eaLnBrk="1" hangingPunct="1">
              <a:buFontTx/>
              <a:buNone/>
            </a:pPr>
            <a:r>
              <a:rPr lang="en-US" sz="2600" dirty="0" smtClean="0">
                <a:cs typeface="Arial" charset="0"/>
              </a:rPr>
              <a:t>	Possibilities for replacement should be considered at all stages of a project, for example when:</a:t>
            </a:r>
            <a:endParaRPr lang="en-US" sz="1600" dirty="0" smtClean="0">
              <a:cs typeface="Arial" charset="0"/>
            </a:endParaRPr>
          </a:p>
          <a:p>
            <a:pPr marL="901700" lvl="2" indent="-363538" algn="just" eaLnBrk="1" hangingPunct="1">
              <a:lnSpc>
                <a:spcPct val="150000"/>
              </a:lnSpc>
              <a:buClr>
                <a:srgbClr val="00B050"/>
              </a:buClr>
            </a:pPr>
            <a:r>
              <a:rPr lang="en-US" sz="2600" dirty="0" smtClean="0">
                <a:cs typeface="Arial" charset="0"/>
              </a:rPr>
              <a:t>designing the research </a:t>
            </a:r>
            <a:r>
              <a:rPr lang="en-US" sz="2600" dirty="0" err="1" smtClean="0">
                <a:cs typeface="Arial" charset="0"/>
              </a:rPr>
              <a:t>programme</a:t>
            </a:r>
            <a:r>
              <a:rPr lang="en-US" sz="2600" dirty="0" smtClean="0">
                <a:cs typeface="Arial" charset="0"/>
              </a:rPr>
              <a:t> - defining research objectives; choosing the test system</a:t>
            </a:r>
          </a:p>
          <a:p>
            <a:pPr marL="901700" lvl="2" indent="-363538" eaLnBrk="1" hangingPunct="1">
              <a:lnSpc>
                <a:spcPct val="150000"/>
              </a:lnSpc>
              <a:buClr>
                <a:srgbClr val="00B050"/>
              </a:buClr>
            </a:pPr>
            <a:r>
              <a:rPr lang="en-US" sz="2600" dirty="0" smtClean="0">
                <a:cs typeface="Arial" charset="0"/>
              </a:rPr>
              <a:t>carrying out interim/retrospective  review</a:t>
            </a:r>
          </a:p>
          <a:p>
            <a:pPr marL="901700" lvl="2" indent="-363538" algn="just" eaLnBrk="1" hangingPunct="1">
              <a:lnSpc>
                <a:spcPct val="150000"/>
              </a:lnSpc>
              <a:buClr>
                <a:srgbClr val="00B050"/>
              </a:buClr>
            </a:pPr>
            <a:r>
              <a:rPr lang="en-US" sz="2600" dirty="0" smtClean="0">
                <a:cs typeface="Arial" charset="0"/>
              </a:rPr>
              <a:t>thinking about the future</a:t>
            </a:r>
            <a:endParaRPr lang="en-GB" sz="2600" dirty="0" smtClean="0">
              <a:cs typeface="Arial" charset="0"/>
            </a:endParaRPr>
          </a:p>
          <a:p>
            <a:pPr eaLnBrk="1" hangingPunct="1"/>
            <a:endParaRPr lang="en-GB" dirty="0" smtClean="0"/>
          </a:p>
        </p:txBody>
      </p:sp>
      <p:grpSp>
        <p:nvGrpSpPr>
          <p:cNvPr id="23556" name="Group 9"/>
          <p:cNvGrpSpPr>
            <a:grpSpLocks/>
          </p:cNvGrpSpPr>
          <p:nvPr/>
        </p:nvGrpSpPr>
        <p:grpSpPr bwMode="auto">
          <a:xfrm>
            <a:off x="6501396" y="5072074"/>
            <a:ext cx="2642604" cy="1766924"/>
            <a:chOff x="6429388" y="5072074"/>
            <a:chExt cx="2714612" cy="1626710"/>
          </a:xfrm>
        </p:grpSpPr>
        <p:pic>
          <p:nvPicPr>
            <p:cNvPr id="23557" name="Picture 8" descr="Mouse on test tubes © iStockphoto.com/dra Schwartz"/>
            <p:cNvPicPr>
              <a:picLocks noChangeAspect="1" noChangeArrowheads="1"/>
            </p:cNvPicPr>
            <p:nvPr/>
          </p:nvPicPr>
          <p:blipFill>
            <a:blip r:embed="rId3" cstate="print"/>
            <a:srcRect/>
            <a:stretch>
              <a:fillRect/>
            </a:stretch>
          </p:blipFill>
          <p:spPr bwMode="auto">
            <a:xfrm>
              <a:off x="6429388" y="5072074"/>
              <a:ext cx="2568343" cy="1438273"/>
            </a:xfrm>
            <a:prstGeom prst="rect">
              <a:avLst/>
            </a:prstGeom>
            <a:noFill/>
            <a:ln w="9525">
              <a:noFill/>
              <a:miter lim="800000"/>
              <a:headEnd/>
              <a:tailEnd/>
            </a:ln>
          </p:spPr>
        </p:pic>
        <p:sp>
          <p:nvSpPr>
            <p:cNvPr id="9" name="TextBox 8"/>
            <p:cNvSpPr txBox="1">
              <a:spLocks noChangeArrowheads="1"/>
            </p:cNvSpPr>
            <p:nvPr/>
          </p:nvSpPr>
          <p:spPr bwMode="auto">
            <a:xfrm>
              <a:off x="7483483" y="6500437"/>
              <a:ext cx="1660517" cy="198347"/>
            </a:xfrm>
            <a:prstGeom prst="rect">
              <a:avLst/>
            </a:prstGeom>
            <a:noFill/>
            <a:ln w="9525">
              <a:noFill/>
              <a:miter lim="800000"/>
              <a:headEnd/>
              <a:tailEnd/>
            </a:ln>
          </p:spPr>
          <p:txBody>
            <a:bodyPr>
              <a:spAutoFit/>
            </a:bodyPr>
            <a:lstStyle/>
            <a:p>
              <a:pPr>
                <a:defRPr/>
              </a:pPr>
              <a:r>
                <a:rPr lang="en-GB" sz="800" dirty="0">
                  <a:solidFill>
                    <a:schemeClr val="accent3">
                      <a:lumMod val="50000"/>
                    </a:schemeClr>
                  </a:solidFill>
                  <a:latin typeface="+mn-lt"/>
                </a:rPr>
                <a:t>       iStockphoto.com/</a:t>
              </a:r>
              <a:r>
                <a:rPr lang="en-GB" sz="800" dirty="0" err="1">
                  <a:solidFill>
                    <a:schemeClr val="accent3">
                      <a:lumMod val="50000"/>
                    </a:schemeClr>
                  </a:solidFill>
                  <a:latin typeface="+mn-lt"/>
                </a:rPr>
                <a:t>Dra_schwarz</a:t>
              </a:r>
              <a:r>
                <a:rPr lang="en-GB" sz="800" dirty="0">
                  <a:solidFill>
                    <a:schemeClr val="accent3">
                      <a:lumMod val="50000"/>
                    </a:schemeClr>
                  </a:solidFill>
                  <a:latin typeface="+mn-lt"/>
                </a:rPr>
                <a:t> </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42910" y="2143116"/>
            <a:ext cx="7632849" cy="4573712"/>
          </a:xfrm>
        </p:spPr>
        <p:txBody>
          <a:bodyPr>
            <a:normAutofit/>
          </a:bodyPr>
          <a:lstStyle/>
          <a:p>
            <a:pPr algn="just" eaLnBrk="1" hangingPunct="1">
              <a:buClr>
                <a:schemeClr val="accent3">
                  <a:lumMod val="75000"/>
                </a:schemeClr>
              </a:buClr>
              <a:buFont typeface="Arial" charset="0"/>
              <a:buNone/>
            </a:pPr>
            <a:endParaRPr lang="en-US" sz="1000" b="1" dirty="0" smtClean="0">
              <a:cs typeface="Arial" charset="0"/>
            </a:endParaRPr>
          </a:p>
          <a:p>
            <a:pPr>
              <a:buClr>
                <a:schemeClr val="accent3">
                  <a:lumMod val="75000"/>
                </a:schemeClr>
              </a:buClr>
            </a:pPr>
            <a:r>
              <a:rPr lang="en-US" sz="2600" b="1" dirty="0" smtClean="0">
                <a:cs typeface="Arial" charset="0"/>
              </a:rPr>
              <a:t>Is use of animals the best, or only, way to approach the research problem?</a:t>
            </a:r>
          </a:p>
          <a:p>
            <a:pPr eaLnBrk="1" hangingPunct="1">
              <a:buClr>
                <a:schemeClr val="accent3">
                  <a:lumMod val="75000"/>
                </a:schemeClr>
              </a:buClr>
            </a:pPr>
            <a:r>
              <a:rPr lang="en-US" sz="2600" b="1" dirty="0" smtClean="0">
                <a:cs typeface="Arial" charset="0"/>
              </a:rPr>
              <a:t>Can the project be broken down into modules or stages, some of which could use non-animal methods?</a:t>
            </a:r>
          </a:p>
          <a:p>
            <a:pPr>
              <a:buClr>
                <a:schemeClr val="accent3">
                  <a:lumMod val="75000"/>
                </a:schemeClr>
              </a:buClr>
            </a:pPr>
            <a:r>
              <a:rPr lang="en-US" sz="2600" b="1" dirty="0" smtClean="0">
                <a:cs typeface="Arial" charset="0"/>
              </a:rPr>
              <a:t>Can the project be structured to make better use of information from alternative test methods? </a:t>
            </a:r>
            <a:endParaRPr lang="en-US" sz="800" dirty="0" smtClean="0">
              <a:cs typeface="Arial" charset="0"/>
            </a:endParaRPr>
          </a:p>
          <a:p>
            <a:pPr eaLnBrk="1" hangingPunct="1"/>
            <a:endParaRPr lang="en-US" sz="2400" dirty="0" smtClean="0">
              <a:cs typeface="Arial" charset="0"/>
            </a:endParaRPr>
          </a:p>
        </p:txBody>
      </p:sp>
      <p:sp>
        <p:nvSpPr>
          <p:cNvPr id="8" name="Title 1"/>
          <p:cNvSpPr txBox="1">
            <a:spLocks/>
          </p:cNvSpPr>
          <p:nvPr/>
        </p:nvSpPr>
        <p:spPr bwMode="auto">
          <a:xfrm>
            <a:off x="0" y="0"/>
            <a:ext cx="9144000" cy="765175"/>
          </a:xfrm>
          <a:prstGeom prst="rect">
            <a:avLst/>
          </a:prstGeom>
          <a:solidFill>
            <a:schemeClr val="accent3">
              <a:lumMod val="40000"/>
              <a:lumOff val="60000"/>
            </a:schemeClr>
          </a:solidFill>
          <a:ln w="9525">
            <a:noFill/>
            <a:miter lim="800000"/>
            <a:headEnd/>
            <a:tailEnd/>
          </a:ln>
        </p:spPr>
        <p:txBody>
          <a:bodyPr anchor="ctr"/>
          <a:lstStyle/>
          <a:p>
            <a:pPr eaLnBrk="1" hangingPunct="1">
              <a:defRPr/>
            </a:pPr>
            <a:r>
              <a:rPr lang="en-US" sz="2800">
                <a:latin typeface="+mj-lt"/>
                <a:ea typeface="+mj-ea"/>
                <a:cs typeface="+mj-cs"/>
              </a:rPr>
              <a:t>                                                  </a:t>
            </a:r>
            <a:r>
              <a:rPr lang="en-US" sz="2800" smtClean="0">
                <a:latin typeface="+mj-lt"/>
                <a:ea typeface="+mj-ea"/>
                <a:cs typeface="+mj-cs"/>
              </a:rPr>
              <a:t>Putting replacement into practice</a:t>
            </a:r>
            <a:endParaRPr lang="en-GB" sz="2800">
              <a:latin typeface="+mj-lt"/>
              <a:ea typeface="+mj-ea"/>
              <a:cs typeface="+mj-cs"/>
            </a:endParaRPr>
          </a:p>
        </p:txBody>
      </p:sp>
      <p:sp>
        <p:nvSpPr>
          <p:cNvPr id="5" name="Rectangle 2"/>
          <p:cNvSpPr txBox="1">
            <a:spLocks noChangeArrowheads="1"/>
          </p:cNvSpPr>
          <p:nvPr/>
        </p:nvSpPr>
        <p:spPr>
          <a:xfrm>
            <a:off x="214282" y="928670"/>
            <a:ext cx="8712968" cy="108012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3">
                    <a:lumMod val="75000"/>
                  </a:schemeClr>
                </a:solidFill>
                <a:effectLst/>
                <a:uLnTx/>
                <a:uFillTx/>
                <a:latin typeface="+mj-lt"/>
                <a:ea typeface="+mj-ea"/>
                <a:cs typeface="+mj-cs"/>
              </a:rPr>
              <a:t>Designing the research </a:t>
            </a:r>
            <a:r>
              <a:rPr kumimoji="0" lang="en-US" sz="4000" b="1" i="0" u="none" strike="noStrike" kern="1200" cap="none" spc="0" normalizeH="0" baseline="0" noProof="0" dirty="0" err="1" smtClean="0">
                <a:ln>
                  <a:noFill/>
                </a:ln>
                <a:solidFill>
                  <a:schemeClr val="accent3">
                    <a:lumMod val="75000"/>
                  </a:schemeClr>
                </a:solidFill>
                <a:effectLst/>
                <a:uLnTx/>
                <a:uFillTx/>
                <a:latin typeface="+mj-lt"/>
                <a:ea typeface="+mj-ea"/>
                <a:cs typeface="+mj-cs"/>
              </a:rPr>
              <a:t>programme</a:t>
            </a:r>
            <a:r>
              <a:rPr kumimoji="0" lang="en-US" sz="4000" b="1" i="0" u="none" strike="noStrike" kern="1200" cap="none" spc="0" normalizeH="0" baseline="0" noProof="0" dirty="0" smtClean="0">
                <a:ln>
                  <a:noFill/>
                </a:ln>
                <a:solidFill>
                  <a:schemeClr val="accent3">
                    <a:lumMod val="75000"/>
                  </a:schemeClr>
                </a:solidFill>
                <a:effectLst/>
                <a:uLnTx/>
                <a:uFillTx/>
                <a:latin typeface="+mj-lt"/>
                <a:ea typeface="+mj-ea"/>
                <a:cs typeface="+mj-cs"/>
              </a:rPr>
              <a:t/>
            </a:r>
            <a:br>
              <a:rPr kumimoji="0" lang="en-US" sz="4000" b="1" i="0" u="none" strike="noStrike" kern="1200" cap="none" spc="0" normalizeH="0" baseline="0" noProof="0" dirty="0" smtClean="0">
                <a:ln>
                  <a:noFill/>
                </a:ln>
                <a:solidFill>
                  <a:schemeClr val="accent3">
                    <a:lumMod val="75000"/>
                  </a:schemeClr>
                </a:solidFill>
                <a:effectLst/>
                <a:uLnTx/>
                <a:uFillTx/>
                <a:latin typeface="+mj-lt"/>
                <a:ea typeface="+mj-ea"/>
                <a:cs typeface="+mj-cs"/>
              </a:rPr>
            </a:br>
            <a:r>
              <a:rPr kumimoji="0" lang="en-US" sz="4000" i="0" u="none" strike="noStrike" kern="1200" cap="none" spc="0" normalizeH="0" baseline="0" noProof="0" dirty="0" smtClean="0">
                <a:ln>
                  <a:noFill/>
                </a:ln>
                <a:solidFill>
                  <a:schemeClr val="accent3">
                    <a:lumMod val="75000"/>
                  </a:schemeClr>
                </a:solidFill>
                <a:effectLst/>
                <a:uLnTx/>
                <a:uFillTx/>
                <a:latin typeface="+mj-lt"/>
                <a:ea typeface="+mj-ea"/>
                <a:cs typeface="+mj-cs"/>
              </a:rPr>
              <a:t>- key questions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42938" y="764704"/>
            <a:ext cx="7772400" cy="1080120"/>
          </a:xfrm>
        </p:spPr>
        <p:txBody>
          <a:bodyPr rtlCol="0">
            <a:normAutofit/>
          </a:bodyPr>
          <a:lstStyle/>
          <a:p>
            <a:pPr eaLnBrk="1" fontAlgn="auto" hangingPunct="1">
              <a:spcAft>
                <a:spcPts val="0"/>
              </a:spcAft>
              <a:defRPr/>
            </a:pPr>
            <a:r>
              <a:rPr lang="en-US" sz="1050" dirty="0" smtClean="0"/>
              <a:t/>
            </a:r>
            <a:br>
              <a:rPr lang="en-US" sz="1050" dirty="0" smtClean="0"/>
            </a:br>
            <a:r>
              <a:rPr lang="en-US" sz="1050" dirty="0" smtClean="0"/>
              <a:t>         </a:t>
            </a:r>
            <a:r>
              <a:rPr lang="en-US" sz="4000" b="1" dirty="0" smtClean="0">
                <a:solidFill>
                  <a:schemeClr val="accent3">
                    <a:lumMod val="75000"/>
                  </a:schemeClr>
                </a:solidFill>
              </a:rPr>
              <a:t>Innovative thinking…</a:t>
            </a:r>
          </a:p>
        </p:txBody>
      </p:sp>
      <p:sp>
        <p:nvSpPr>
          <p:cNvPr id="24579" name="Rectangle 3"/>
          <p:cNvSpPr>
            <a:spLocks noGrp="1" noChangeArrowheads="1"/>
          </p:cNvSpPr>
          <p:nvPr>
            <p:ph idx="1"/>
          </p:nvPr>
        </p:nvSpPr>
        <p:spPr>
          <a:xfrm>
            <a:off x="179512" y="1844824"/>
            <a:ext cx="8784976" cy="4824536"/>
          </a:xfrm>
          <a:solidFill>
            <a:schemeClr val="accent3">
              <a:lumMod val="40000"/>
              <a:lumOff val="60000"/>
            </a:schemeClr>
          </a:solidFill>
        </p:spPr>
        <p:txBody>
          <a:bodyPr/>
          <a:lstStyle/>
          <a:p>
            <a:pPr algn="ctr" eaLnBrk="1" hangingPunct="1">
              <a:buNone/>
            </a:pPr>
            <a:endParaRPr lang="en-US" sz="2400" b="1" dirty="0" smtClean="0">
              <a:solidFill>
                <a:srgbClr val="00B050"/>
              </a:solidFill>
            </a:endParaRPr>
          </a:p>
          <a:p>
            <a:pPr algn="ctr" eaLnBrk="1" hangingPunct="1">
              <a:buNone/>
            </a:pPr>
            <a:r>
              <a:rPr lang="en-US" sz="3600" b="1" dirty="0" smtClean="0">
                <a:solidFill>
                  <a:schemeClr val="accent3">
                    <a:lumMod val="75000"/>
                  </a:schemeClr>
                </a:solidFill>
              </a:rPr>
              <a:t>Discussion point</a:t>
            </a:r>
          </a:p>
          <a:p>
            <a:pPr algn="ctr" eaLnBrk="1" hangingPunct="1">
              <a:buNone/>
            </a:pPr>
            <a:r>
              <a:rPr lang="en-US" sz="3600" dirty="0" smtClean="0">
                <a:cs typeface="Arial" charset="0"/>
              </a:rPr>
              <a:t>What would we do if we could not use animals for all or part of the research </a:t>
            </a:r>
            <a:r>
              <a:rPr lang="en-US" sz="3600" dirty="0" err="1" smtClean="0">
                <a:cs typeface="Arial" charset="0"/>
              </a:rPr>
              <a:t>programme</a:t>
            </a:r>
            <a:r>
              <a:rPr lang="en-US" sz="3600" dirty="0" smtClean="0">
                <a:cs typeface="Arial" charset="0"/>
              </a:rPr>
              <a:t>?</a:t>
            </a:r>
          </a:p>
        </p:txBody>
      </p:sp>
      <p:sp>
        <p:nvSpPr>
          <p:cNvPr id="8" name="Title 1"/>
          <p:cNvSpPr txBox="1">
            <a:spLocks/>
          </p:cNvSpPr>
          <p:nvPr/>
        </p:nvSpPr>
        <p:spPr bwMode="auto">
          <a:xfrm>
            <a:off x="0" y="0"/>
            <a:ext cx="9144000" cy="765175"/>
          </a:xfrm>
          <a:prstGeom prst="rect">
            <a:avLst/>
          </a:prstGeom>
          <a:solidFill>
            <a:schemeClr val="accent3">
              <a:lumMod val="40000"/>
              <a:lumOff val="60000"/>
            </a:schemeClr>
          </a:solidFill>
          <a:ln w="9525">
            <a:noFill/>
            <a:miter lim="800000"/>
            <a:headEnd/>
            <a:tailEnd/>
          </a:ln>
        </p:spPr>
        <p:txBody>
          <a:bodyPr anchor="ctr"/>
          <a:lstStyle/>
          <a:p>
            <a:pPr eaLnBrk="1" hangingPunct="1">
              <a:defRPr/>
            </a:pPr>
            <a:r>
              <a:rPr lang="en-US" sz="3200">
                <a:latin typeface="+mj-lt"/>
                <a:ea typeface="+mj-ea"/>
                <a:cs typeface="+mj-cs"/>
              </a:rPr>
              <a:t>                                            </a:t>
            </a:r>
            <a:r>
              <a:rPr lang="en-US" sz="2800" smtClean="0">
                <a:latin typeface="+mj-lt"/>
                <a:ea typeface="+mj-ea"/>
                <a:cs typeface="+mj-cs"/>
              </a:rPr>
              <a:t>Putting replacement into practice</a:t>
            </a:r>
            <a:endParaRPr lang="en-GB" sz="2800">
              <a:latin typeface="+mj-lt"/>
              <a:ea typeface="+mj-ea"/>
              <a:cs typeface="+mj-cs"/>
            </a:endParaRPr>
          </a:p>
        </p:txBody>
      </p:sp>
      <p:pic>
        <p:nvPicPr>
          <p:cNvPr id="6" name="Picture 8" descr="\\thakeham\GOLD_APPS\Microsoft\Office 2007 Std\Clipart\FILES\PFILES\MSOFFICE\MEDIA\CNTCD1\ClipArt1\j0078745.wmf"/>
          <p:cNvPicPr>
            <a:picLocks noChangeAspect="1" noChangeArrowheads="1"/>
          </p:cNvPicPr>
          <p:nvPr/>
        </p:nvPicPr>
        <p:blipFill>
          <a:blip r:embed="rId3" cstate="print">
            <a:grayscl/>
          </a:blip>
          <a:srcRect/>
          <a:stretch>
            <a:fillRect/>
          </a:stretch>
        </p:blipFill>
        <p:spPr bwMode="auto">
          <a:xfrm>
            <a:off x="6429388" y="4429132"/>
            <a:ext cx="2433670" cy="22402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714348" y="2000240"/>
            <a:ext cx="7715304" cy="4431407"/>
          </a:xfrm>
        </p:spPr>
        <p:txBody>
          <a:bodyPr>
            <a:normAutofit/>
          </a:bodyPr>
          <a:lstStyle/>
          <a:p>
            <a:pPr>
              <a:buClr>
                <a:schemeClr val="accent3">
                  <a:lumMod val="75000"/>
                </a:schemeClr>
              </a:buClr>
            </a:pPr>
            <a:r>
              <a:rPr lang="en-US" dirty="0" smtClean="0"/>
              <a:t>Retrospective review</a:t>
            </a:r>
          </a:p>
          <a:p>
            <a:pPr lvl="1" algn="just">
              <a:buClr>
                <a:schemeClr val="accent3">
                  <a:lumMod val="75000"/>
                </a:schemeClr>
              </a:buClr>
              <a:buFontTx/>
              <a:buChar char="-"/>
            </a:pPr>
            <a:r>
              <a:rPr lang="en-US" sz="2400" dirty="0" smtClean="0"/>
              <a:t>Required by the Directive for some projects</a:t>
            </a:r>
          </a:p>
          <a:p>
            <a:pPr lvl="1" algn="just">
              <a:buClr>
                <a:schemeClr val="accent3">
                  <a:lumMod val="75000"/>
                </a:schemeClr>
              </a:buClr>
              <a:buFontTx/>
              <a:buChar char="-"/>
            </a:pPr>
            <a:r>
              <a:rPr lang="en-US" sz="2400" dirty="0" smtClean="0"/>
              <a:t>Member States must evaluate “</a:t>
            </a:r>
            <a:r>
              <a:rPr lang="en-US" sz="2400" i="1" dirty="0" smtClean="0"/>
              <a:t>any elements that may contribute to the further implementation of the requirement of replacement, reduction and refinement</a:t>
            </a:r>
            <a:r>
              <a:rPr lang="en-US" sz="2400" dirty="0" smtClean="0"/>
              <a:t>.”</a:t>
            </a:r>
          </a:p>
          <a:p>
            <a:pPr lvl="1" algn="just">
              <a:buClr>
                <a:schemeClr val="accent3">
                  <a:lumMod val="75000"/>
                </a:schemeClr>
              </a:buClr>
              <a:buFontTx/>
              <a:buChar char="-"/>
            </a:pPr>
            <a:r>
              <a:rPr lang="en-US" sz="2400" dirty="0" smtClean="0"/>
              <a:t>Good practice for </a:t>
            </a:r>
            <a:r>
              <a:rPr lang="en-US" sz="2400" i="1" dirty="0" smtClean="0"/>
              <a:t>all</a:t>
            </a:r>
            <a:r>
              <a:rPr lang="en-US" sz="2400" dirty="0" smtClean="0"/>
              <a:t> projects (see LASA guidelines)</a:t>
            </a:r>
          </a:p>
          <a:p>
            <a:pPr lvl="1" algn="just">
              <a:buClr>
                <a:schemeClr val="accent3">
                  <a:lumMod val="75000"/>
                </a:schemeClr>
              </a:buClr>
              <a:buFontTx/>
              <a:buChar char="-"/>
            </a:pPr>
            <a:endParaRPr lang="en-US" sz="1000" dirty="0" smtClean="0"/>
          </a:p>
          <a:p>
            <a:pPr algn="just">
              <a:buClr>
                <a:schemeClr val="accent3">
                  <a:lumMod val="75000"/>
                </a:schemeClr>
              </a:buClr>
              <a:buFont typeface="Arial" pitchFamily="34" charset="0"/>
              <a:buChar char="•"/>
            </a:pPr>
            <a:r>
              <a:rPr lang="en-US" dirty="0" smtClean="0"/>
              <a:t>Publish and disseminate information!</a:t>
            </a:r>
          </a:p>
          <a:p>
            <a:pPr lvl="1">
              <a:buClr>
                <a:schemeClr val="accent3">
                  <a:lumMod val="75000"/>
                </a:schemeClr>
              </a:buClr>
              <a:buFontTx/>
              <a:buChar char="-"/>
            </a:pPr>
            <a:endParaRPr lang="en-US" sz="1400" dirty="0" smtClean="0"/>
          </a:p>
        </p:txBody>
      </p:sp>
      <p:sp>
        <p:nvSpPr>
          <p:cNvPr id="4" name="Rectangle 2"/>
          <p:cNvSpPr txBox="1">
            <a:spLocks noChangeArrowheads="1"/>
          </p:cNvSpPr>
          <p:nvPr/>
        </p:nvSpPr>
        <p:spPr bwMode="auto">
          <a:xfrm>
            <a:off x="642910" y="785794"/>
            <a:ext cx="7772400" cy="1080120"/>
          </a:xfrm>
          <a:prstGeom prst="rect">
            <a:avLst/>
          </a:prstGeom>
          <a:noFill/>
          <a:ln w="9525">
            <a:noFill/>
            <a:miter lim="800000"/>
            <a:headEnd/>
            <a:tailEnd/>
          </a:ln>
        </p:spPr>
        <p:txBody>
          <a:bodyPr anchor="ctr"/>
          <a:lstStyle/>
          <a:p>
            <a:pPr algn="ctr">
              <a:defRPr/>
            </a:pPr>
            <a:r>
              <a:rPr lang="en-US" sz="3600" kern="0" dirty="0" smtClean="0">
                <a:solidFill>
                  <a:schemeClr val="accent3">
                    <a:lumMod val="75000"/>
                  </a:schemeClr>
                </a:solidFill>
                <a:latin typeface="+mj-lt"/>
                <a:ea typeface="+mj-ea"/>
                <a:cs typeface="+mj-cs"/>
              </a:rPr>
              <a:t>Monitoring and reporting progress</a:t>
            </a:r>
            <a:endParaRPr lang="en-US" sz="3600" kern="0" dirty="0">
              <a:solidFill>
                <a:schemeClr val="accent3">
                  <a:lumMod val="75000"/>
                </a:schemeClr>
              </a:solidFill>
              <a:latin typeface="+mj-lt"/>
              <a:ea typeface="+mj-ea"/>
              <a:cs typeface="+mj-cs"/>
            </a:endParaRPr>
          </a:p>
        </p:txBody>
      </p:sp>
      <p:sp>
        <p:nvSpPr>
          <p:cNvPr id="6" name="Title 1"/>
          <p:cNvSpPr txBox="1">
            <a:spLocks/>
          </p:cNvSpPr>
          <p:nvPr/>
        </p:nvSpPr>
        <p:spPr bwMode="auto">
          <a:xfrm>
            <a:off x="0" y="0"/>
            <a:ext cx="9144000" cy="765175"/>
          </a:xfrm>
          <a:prstGeom prst="rect">
            <a:avLst/>
          </a:prstGeom>
          <a:solidFill>
            <a:schemeClr val="accent3">
              <a:lumMod val="40000"/>
              <a:lumOff val="60000"/>
            </a:schemeClr>
          </a:solidFill>
          <a:ln w="9525">
            <a:noFill/>
            <a:miter lim="800000"/>
            <a:headEnd/>
            <a:tailEnd/>
          </a:ln>
        </p:spPr>
        <p:txBody>
          <a:bodyPr anchor="ctr"/>
          <a:lstStyle/>
          <a:p>
            <a:pPr algn="ctr" eaLnBrk="1" hangingPunct="1">
              <a:defRPr/>
            </a:pPr>
            <a:r>
              <a:rPr lang="en-US" sz="3200">
                <a:latin typeface="+mj-lt"/>
                <a:ea typeface="+mj-ea"/>
                <a:cs typeface="+mj-cs"/>
              </a:rPr>
              <a:t>                                    </a:t>
            </a:r>
            <a:r>
              <a:rPr lang="en-US" sz="3200" smtClean="0">
                <a:latin typeface="+mj-lt"/>
                <a:ea typeface="+mj-ea"/>
                <a:cs typeface="+mj-cs"/>
              </a:rPr>
              <a:t>       </a:t>
            </a:r>
            <a:r>
              <a:rPr lang="en-US" sz="2800" smtClean="0">
                <a:latin typeface="+mj-lt"/>
                <a:ea typeface="+mj-ea"/>
                <a:cs typeface="+mj-cs"/>
              </a:rPr>
              <a:t>Putting replacement into practice</a:t>
            </a:r>
            <a:endParaRPr lang="en-GB" sz="2800">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785786" y="1857364"/>
            <a:ext cx="7743775" cy="4320480"/>
          </a:xfrm>
        </p:spPr>
        <p:txBody>
          <a:bodyPr>
            <a:normAutofit fontScale="92500" lnSpcReduction="20000"/>
          </a:bodyPr>
          <a:lstStyle/>
          <a:p>
            <a:pPr>
              <a:spcAft>
                <a:spcPts val="600"/>
              </a:spcAft>
              <a:buClr>
                <a:schemeClr val="accent3">
                  <a:lumMod val="75000"/>
                </a:schemeClr>
              </a:buClr>
            </a:pPr>
            <a:r>
              <a:rPr lang="en-US" dirty="0" smtClean="0"/>
              <a:t>Identifying obstacles to replacement</a:t>
            </a:r>
          </a:p>
          <a:p>
            <a:pPr marL="1169988" lvl="5" indent="-268288">
              <a:spcAft>
                <a:spcPts val="600"/>
              </a:spcAft>
              <a:buClr>
                <a:schemeClr val="accent3">
                  <a:lumMod val="75000"/>
                </a:schemeClr>
              </a:buClr>
            </a:pPr>
            <a:r>
              <a:rPr lang="en-US" sz="2600" dirty="0" smtClean="0"/>
              <a:t>Scientific</a:t>
            </a:r>
          </a:p>
          <a:p>
            <a:pPr marL="1519238" lvl="6" indent="-349250">
              <a:spcAft>
                <a:spcPts val="600"/>
              </a:spcAft>
              <a:buClr>
                <a:schemeClr val="accent3">
                  <a:lumMod val="75000"/>
                </a:schemeClr>
              </a:buClr>
              <a:buFont typeface="Calibri" pitchFamily="34" charset="0"/>
              <a:buChar char="–"/>
            </a:pPr>
            <a:r>
              <a:rPr lang="en-US" sz="2400" dirty="0" smtClean="0"/>
              <a:t>Lack of existing validated methods</a:t>
            </a:r>
          </a:p>
          <a:p>
            <a:pPr marL="1519238" lvl="6" indent="-349250">
              <a:spcAft>
                <a:spcPts val="600"/>
              </a:spcAft>
              <a:buClr>
                <a:schemeClr val="accent3">
                  <a:lumMod val="75000"/>
                </a:schemeClr>
              </a:buClr>
              <a:buFont typeface="Calibri" pitchFamily="34" charset="0"/>
              <a:buChar char="–"/>
            </a:pPr>
            <a:r>
              <a:rPr lang="en-US" sz="2400" dirty="0" smtClean="0"/>
              <a:t>Difficulty of </a:t>
            </a:r>
            <a:r>
              <a:rPr lang="en-US" sz="2400" dirty="0" err="1" smtClean="0"/>
              <a:t>modelling</a:t>
            </a:r>
            <a:r>
              <a:rPr lang="en-US" sz="2400" dirty="0" smtClean="0"/>
              <a:t> complexity/</a:t>
            </a:r>
            <a:r>
              <a:rPr lang="en-US" sz="2400" i="1" dirty="0" smtClean="0"/>
              <a:t>in vivo </a:t>
            </a:r>
            <a:r>
              <a:rPr lang="en-US" sz="2400" dirty="0" smtClean="0"/>
              <a:t>interactions</a:t>
            </a:r>
          </a:p>
          <a:p>
            <a:pPr marL="1169988" lvl="5" indent="-268288">
              <a:spcAft>
                <a:spcPts val="600"/>
              </a:spcAft>
              <a:buClr>
                <a:schemeClr val="accent3">
                  <a:lumMod val="75000"/>
                </a:schemeClr>
              </a:buClr>
            </a:pPr>
            <a:r>
              <a:rPr lang="en-US" sz="2600" dirty="0" smtClean="0"/>
              <a:t>Legal</a:t>
            </a:r>
          </a:p>
          <a:p>
            <a:pPr marL="1519238" lvl="6" indent="-349250">
              <a:spcAft>
                <a:spcPts val="600"/>
              </a:spcAft>
              <a:buClr>
                <a:schemeClr val="accent3">
                  <a:lumMod val="75000"/>
                </a:schemeClr>
              </a:buClr>
              <a:buFont typeface="Calibri" pitchFamily="34" charset="0"/>
              <a:buChar char="–"/>
            </a:pPr>
            <a:r>
              <a:rPr lang="en-US" sz="2400" dirty="0" smtClean="0"/>
              <a:t>Regulatory requirements</a:t>
            </a:r>
          </a:p>
          <a:p>
            <a:pPr marL="1169988" lvl="6" indent="-268288">
              <a:spcAft>
                <a:spcPts val="600"/>
              </a:spcAft>
              <a:buClr>
                <a:schemeClr val="accent3">
                  <a:lumMod val="75000"/>
                </a:schemeClr>
              </a:buClr>
              <a:buFont typeface="Arial" charset="0"/>
              <a:buChar char="•"/>
            </a:pPr>
            <a:r>
              <a:rPr lang="en-US" sz="2600" dirty="0" smtClean="0"/>
              <a:t>Tradition</a:t>
            </a:r>
          </a:p>
          <a:p>
            <a:pPr marL="1169988" lvl="6" indent="-268288">
              <a:spcAft>
                <a:spcPts val="600"/>
              </a:spcAft>
              <a:buClr>
                <a:schemeClr val="accent3">
                  <a:lumMod val="75000"/>
                </a:schemeClr>
              </a:buClr>
              <a:buFont typeface="Arial" charset="0"/>
              <a:buChar char="•"/>
            </a:pPr>
            <a:r>
              <a:rPr lang="en-US" sz="2600" dirty="0" smtClean="0"/>
              <a:t>Practical </a:t>
            </a:r>
          </a:p>
          <a:p>
            <a:pPr marL="1519238" lvl="7" indent="-349250">
              <a:spcAft>
                <a:spcPts val="600"/>
              </a:spcAft>
              <a:buClr>
                <a:schemeClr val="accent3">
                  <a:lumMod val="75000"/>
                </a:schemeClr>
              </a:buClr>
              <a:buFont typeface="Calibri" pitchFamily="34" charset="0"/>
              <a:buChar char="–"/>
            </a:pPr>
            <a:r>
              <a:rPr lang="en-US" sz="2400" dirty="0" smtClean="0"/>
              <a:t>Lack of facilities, equipment or expertise for required techniques</a:t>
            </a:r>
          </a:p>
          <a:p>
            <a:pPr eaLnBrk="1" hangingPunct="1">
              <a:spcAft>
                <a:spcPts val="600"/>
              </a:spcAft>
              <a:buClr>
                <a:srgbClr val="00B050"/>
              </a:buClr>
              <a:buFontTx/>
              <a:buChar char="-"/>
            </a:pPr>
            <a:endParaRPr lang="en-US" dirty="0" smtClean="0"/>
          </a:p>
          <a:p>
            <a:pPr lvl="1" eaLnBrk="1" hangingPunct="1"/>
            <a:endParaRPr lang="en-US" dirty="0" smtClean="0"/>
          </a:p>
        </p:txBody>
      </p:sp>
      <p:sp>
        <p:nvSpPr>
          <p:cNvPr id="8" name="Rectangle 2"/>
          <p:cNvSpPr txBox="1">
            <a:spLocks noChangeArrowheads="1"/>
          </p:cNvSpPr>
          <p:nvPr/>
        </p:nvSpPr>
        <p:spPr bwMode="auto">
          <a:xfrm>
            <a:off x="357188" y="785812"/>
            <a:ext cx="7772400" cy="1059011"/>
          </a:xfrm>
          <a:prstGeom prst="rect">
            <a:avLst/>
          </a:prstGeom>
          <a:noFill/>
          <a:ln w="9525">
            <a:noFill/>
            <a:miter lim="800000"/>
            <a:headEnd/>
            <a:tailEnd/>
          </a:ln>
        </p:spPr>
        <p:txBody>
          <a:bodyPr anchor="ctr"/>
          <a:lstStyle/>
          <a:p>
            <a:pPr algn="ctr">
              <a:defRPr/>
            </a:pPr>
            <a:r>
              <a:rPr lang="en-US" sz="3600" kern="0">
                <a:solidFill>
                  <a:schemeClr val="accent3">
                    <a:lumMod val="75000"/>
                  </a:schemeClr>
                </a:solidFill>
                <a:latin typeface="+mj-lt"/>
                <a:ea typeface="+mj-ea"/>
                <a:cs typeface="+mj-cs"/>
              </a:rPr>
              <a:t>Thinking about the future</a:t>
            </a:r>
            <a:endParaRPr lang="en-US" sz="2800" kern="0">
              <a:solidFill>
                <a:schemeClr val="accent3">
                  <a:lumMod val="75000"/>
                </a:schemeClr>
              </a:solidFill>
              <a:latin typeface="+mj-lt"/>
              <a:ea typeface="+mj-ea"/>
              <a:cs typeface="+mj-cs"/>
            </a:endParaRPr>
          </a:p>
        </p:txBody>
      </p:sp>
      <p:sp>
        <p:nvSpPr>
          <p:cNvPr id="9" name="Title 1"/>
          <p:cNvSpPr txBox="1">
            <a:spLocks/>
          </p:cNvSpPr>
          <p:nvPr/>
        </p:nvSpPr>
        <p:spPr bwMode="auto">
          <a:xfrm>
            <a:off x="0" y="0"/>
            <a:ext cx="9144000" cy="765175"/>
          </a:xfrm>
          <a:prstGeom prst="rect">
            <a:avLst/>
          </a:prstGeom>
          <a:solidFill>
            <a:schemeClr val="accent3">
              <a:lumMod val="40000"/>
              <a:lumOff val="60000"/>
            </a:schemeClr>
          </a:solidFill>
          <a:ln w="9525">
            <a:noFill/>
            <a:miter lim="800000"/>
            <a:headEnd/>
            <a:tailEnd/>
          </a:ln>
        </p:spPr>
        <p:txBody>
          <a:bodyPr anchor="ctr"/>
          <a:lstStyle/>
          <a:p>
            <a:pPr algn="ctr" eaLnBrk="1" hangingPunct="1">
              <a:defRPr/>
            </a:pPr>
            <a:r>
              <a:rPr lang="en-US" sz="3200">
                <a:latin typeface="+mj-lt"/>
                <a:ea typeface="+mj-ea"/>
                <a:cs typeface="+mj-cs"/>
              </a:rPr>
              <a:t>                                           </a:t>
            </a:r>
            <a:r>
              <a:rPr lang="en-US" sz="2800" smtClean="0">
                <a:latin typeface="+mj-lt"/>
                <a:ea typeface="+mj-ea"/>
                <a:cs typeface="+mj-cs"/>
              </a:rPr>
              <a:t>Putting replacement into practice</a:t>
            </a:r>
            <a:endParaRPr lang="en-GB" sz="2800">
              <a:latin typeface="+mj-lt"/>
              <a:ea typeface="+mj-ea"/>
              <a:cs typeface="+mj-cs"/>
            </a:endParaRPr>
          </a:p>
        </p:txBody>
      </p:sp>
      <p:pic>
        <p:nvPicPr>
          <p:cNvPr id="10" name="Picture 7" descr="\\thakeham\GOLD_APPS\Microsoft\Office 2007 Std\Clipart\FILES\PFILES\MSOFFICE\MEDIA\CNTCD1\ClipArt1\j0195820.wmf"/>
          <p:cNvPicPr>
            <a:picLocks noChangeAspect="1" noChangeArrowheads="1"/>
          </p:cNvPicPr>
          <p:nvPr/>
        </p:nvPicPr>
        <p:blipFill>
          <a:blip r:embed="rId3" cstate="print"/>
          <a:srcRect/>
          <a:stretch>
            <a:fillRect/>
          </a:stretch>
        </p:blipFill>
        <p:spPr bwMode="auto">
          <a:xfrm>
            <a:off x="7020272" y="1052736"/>
            <a:ext cx="1887031" cy="17999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6858000"/>
          </a:xfrm>
          <a:solidFill>
            <a:schemeClr val="accent1">
              <a:lumMod val="75000"/>
            </a:schemeClr>
          </a:solidFill>
        </p:spPr>
        <p:txBody>
          <a:bodyPr/>
          <a:lstStyle/>
          <a:p>
            <a:pPr>
              <a:defRPr/>
            </a:pPr>
            <a:r>
              <a:rPr lang="en-US" sz="6000" b="1" dirty="0" smtClean="0">
                <a:solidFill>
                  <a:schemeClr val="bg1"/>
                </a:solidFill>
              </a:rPr>
              <a:t>  </a:t>
            </a:r>
            <a:r>
              <a:rPr lang="en-US" b="1" dirty="0" smtClean="0">
                <a:solidFill>
                  <a:schemeClr val="bg1"/>
                </a:solidFill>
              </a:rPr>
              <a:t>Definitions and examples of Replacement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642910" y="1928802"/>
            <a:ext cx="7992888" cy="4323457"/>
          </a:xfrm>
        </p:spPr>
        <p:txBody>
          <a:bodyPr>
            <a:normAutofit fontScale="92500" lnSpcReduction="10000"/>
          </a:bodyPr>
          <a:lstStyle/>
          <a:p>
            <a:pPr marL="0" lvl="2">
              <a:buClr>
                <a:schemeClr val="accent3">
                  <a:lumMod val="75000"/>
                </a:schemeClr>
              </a:buClr>
              <a:buFont typeface="Calibri" pitchFamily="34" charset="0"/>
              <a:buChar char="•"/>
            </a:pPr>
            <a:r>
              <a:rPr lang="en-US" sz="3800" dirty="0" smtClean="0"/>
              <a:t> </a:t>
            </a:r>
            <a:r>
              <a:rPr lang="en-US" sz="3500" dirty="0" smtClean="0"/>
              <a:t>Making the case for support for replacement</a:t>
            </a:r>
            <a:endParaRPr lang="en-US" sz="3800" dirty="0" smtClean="0"/>
          </a:p>
          <a:p>
            <a:pPr marL="363538" lvl="2" indent="0">
              <a:buFont typeface="Arial" charset="0"/>
              <a:buNone/>
            </a:pPr>
            <a:endParaRPr lang="en-US" dirty="0" smtClean="0"/>
          </a:p>
          <a:p>
            <a:pPr marL="363538" lvl="2" indent="0">
              <a:buFont typeface="Arial" charset="0"/>
              <a:buNone/>
            </a:pPr>
            <a:r>
              <a:rPr lang="en-US" dirty="0" smtClean="0"/>
              <a:t>Overcoming obstacles to replacement may require financial support for the necessary research, infrastructure, equipment or training. This could be sought from:</a:t>
            </a:r>
          </a:p>
          <a:p>
            <a:pPr lvl="1">
              <a:lnSpc>
                <a:spcPct val="150000"/>
              </a:lnSpc>
              <a:buClr>
                <a:schemeClr val="accent3">
                  <a:lumMod val="75000"/>
                </a:schemeClr>
              </a:buClr>
              <a:buFontTx/>
              <a:buChar char="-"/>
            </a:pPr>
            <a:r>
              <a:rPr lang="en-US" sz="2400" dirty="0" smtClean="0"/>
              <a:t>Research funders or host </a:t>
            </a:r>
            <a:r>
              <a:rPr lang="en-US" sz="2400" dirty="0" err="1" smtClean="0"/>
              <a:t>organisations</a:t>
            </a:r>
            <a:endParaRPr lang="en-US" sz="2400" dirty="0" smtClean="0"/>
          </a:p>
          <a:p>
            <a:pPr lvl="1">
              <a:lnSpc>
                <a:spcPct val="150000"/>
              </a:lnSpc>
              <a:buClr>
                <a:schemeClr val="accent3">
                  <a:lumMod val="75000"/>
                </a:schemeClr>
              </a:buClr>
              <a:buFontTx/>
              <a:buChar char="-"/>
            </a:pPr>
            <a:r>
              <a:rPr lang="en-US" sz="2400" dirty="0" smtClean="0"/>
              <a:t>Charities supporting alternatives research</a:t>
            </a:r>
          </a:p>
          <a:p>
            <a:pPr lvl="1">
              <a:lnSpc>
                <a:spcPct val="150000"/>
              </a:lnSpc>
              <a:buClr>
                <a:schemeClr val="accent3">
                  <a:lumMod val="75000"/>
                </a:schemeClr>
              </a:buClr>
              <a:buFontTx/>
              <a:buChar char="-"/>
            </a:pPr>
            <a:r>
              <a:rPr lang="en-US" sz="2400" dirty="0" smtClean="0"/>
              <a:t>Individual government or EU funds</a:t>
            </a:r>
          </a:p>
          <a:p>
            <a:pPr lvl="1">
              <a:lnSpc>
                <a:spcPct val="150000"/>
              </a:lnSpc>
              <a:buClr>
                <a:schemeClr val="accent3">
                  <a:lumMod val="75000"/>
                </a:schemeClr>
              </a:buClr>
              <a:buFontTx/>
              <a:buChar char="-"/>
            </a:pPr>
            <a:r>
              <a:rPr lang="en-US" sz="2400" dirty="0" smtClean="0"/>
              <a:t>Industry, e.g. cosmetics/pharmaceutical companies</a:t>
            </a:r>
          </a:p>
        </p:txBody>
      </p:sp>
      <p:pic>
        <p:nvPicPr>
          <p:cNvPr id="31748" name="Picture 5" descr="\\thakeham\GOLD_APPS\Microsoft\Office 2007 Std\Clipart\FILES\PFILES\MSOFFICE\MEDIA\CNTCD1\Photo1\j0177737.jpg"/>
          <p:cNvPicPr>
            <a:picLocks noChangeAspect="1" noChangeArrowheads="1"/>
          </p:cNvPicPr>
          <p:nvPr/>
        </p:nvPicPr>
        <p:blipFill>
          <a:blip r:embed="rId3" cstate="print"/>
          <a:srcRect/>
          <a:stretch>
            <a:fillRect/>
          </a:stretch>
        </p:blipFill>
        <p:spPr bwMode="auto">
          <a:xfrm>
            <a:off x="6786578" y="3786190"/>
            <a:ext cx="2236962" cy="1571636"/>
          </a:xfrm>
          <a:prstGeom prst="rect">
            <a:avLst/>
          </a:prstGeom>
          <a:noFill/>
          <a:ln w="9525">
            <a:noFill/>
            <a:miter lim="800000"/>
            <a:headEnd/>
            <a:tailEnd/>
          </a:ln>
        </p:spPr>
      </p:pic>
      <p:sp>
        <p:nvSpPr>
          <p:cNvPr id="6" name="Rectangle 2"/>
          <p:cNvSpPr txBox="1">
            <a:spLocks noChangeArrowheads="1"/>
          </p:cNvSpPr>
          <p:nvPr/>
        </p:nvSpPr>
        <p:spPr bwMode="auto">
          <a:xfrm>
            <a:off x="285750" y="764704"/>
            <a:ext cx="8534722" cy="1080120"/>
          </a:xfrm>
          <a:prstGeom prst="rect">
            <a:avLst/>
          </a:prstGeom>
          <a:noFill/>
          <a:ln w="9525">
            <a:noFill/>
            <a:miter lim="800000"/>
            <a:headEnd/>
            <a:tailEnd/>
          </a:ln>
        </p:spPr>
        <p:txBody>
          <a:bodyPr anchor="ctr"/>
          <a:lstStyle/>
          <a:p>
            <a:pPr algn="ctr">
              <a:defRPr/>
            </a:pPr>
            <a:r>
              <a:rPr lang="en-US" sz="3600" kern="0" dirty="0">
                <a:solidFill>
                  <a:schemeClr val="accent3">
                    <a:lumMod val="75000"/>
                  </a:schemeClr>
                </a:solidFill>
                <a:latin typeface="+mj-lt"/>
                <a:ea typeface="+mj-ea"/>
                <a:cs typeface="+mj-cs"/>
              </a:rPr>
              <a:t>Thinking about the future</a:t>
            </a:r>
            <a:endParaRPr lang="en-US" sz="2800" kern="0" dirty="0">
              <a:solidFill>
                <a:schemeClr val="accent3">
                  <a:lumMod val="75000"/>
                </a:schemeClr>
              </a:solidFill>
              <a:latin typeface="+mj-lt"/>
              <a:ea typeface="+mj-ea"/>
              <a:cs typeface="+mj-cs"/>
            </a:endParaRPr>
          </a:p>
        </p:txBody>
      </p:sp>
      <p:sp>
        <p:nvSpPr>
          <p:cNvPr id="8" name="Title 1"/>
          <p:cNvSpPr txBox="1">
            <a:spLocks/>
          </p:cNvSpPr>
          <p:nvPr/>
        </p:nvSpPr>
        <p:spPr bwMode="auto">
          <a:xfrm>
            <a:off x="0" y="0"/>
            <a:ext cx="9144000" cy="765175"/>
          </a:xfrm>
          <a:prstGeom prst="rect">
            <a:avLst/>
          </a:prstGeom>
          <a:solidFill>
            <a:schemeClr val="accent3">
              <a:lumMod val="40000"/>
              <a:lumOff val="60000"/>
            </a:schemeClr>
          </a:solidFill>
          <a:ln w="9525">
            <a:noFill/>
            <a:miter lim="800000"/>
            <a:headEnd/>
            <a:tailEnd/>
          </a:ln>
        </p:spPr>
        <p:txBody>
          <a:bodyPr anchor="ctr"/>
          <a:lstStyle/>
          <a:p>
            <a:pPr algn="ctr" eaLnBrk="1" hangingPunct="1">
              <a:defRPr/>
            </a:pPr>
            <a:r>
              <a:rPr lang="en-US" sz="3200">
                <a:latin typeface="+mj-lt"/>
                <a:ea typeface="+mj-ea"/>
                <a:cs typeface="+mj-cs"/>
              </a:rPr>
              <a:t>                                      </a:t>
            </a:r>
            <a:r>
              <a:rPr lang="en-US" sz="3200" smtClean="0">
                <a:latin typeface="+mj-lt"/>
                <a:ea typeface="+mj-ea"/>
                <a:cs typeface="+mj-cs"/>
              </a:rPr>
              <a:t>     </a:t>
            </a:r>
            <a:r>
              <a:rPr lang="en-US" sz="2800" smtClean="0">
                <a:latin typeface="+mj-lt"/>
                <a:ea typeface="+mj-ea"/>
                <a:cs typeface="+mj-cs"/>
              </a:rPr>
              <a:t>Putting replacement into practice</a:t>
            </a:r>
            <a:endParaRPr lang="en-GB" sz="2800">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500034" y="642918"/>
            <a:ext cx="8215312" cy="6000750"/>
          </a:xfrm>
        </p:spPr>
        <p:txBody>
          <a:bodyPr>
            <a:normAutofit/>
          </a:bodyPr>
          <a:lstStyle/>
          <a:p>
            <a:pPr>
              <a:buClr>
                <a:srgbClr val="FFC000"/>
              </a:buClr>
            </a:pPr>
            <a:endParaRPr lang="en-US" sz="2400" dirty="0" smtClean="0"/>
          </a:p>
          <a:p>
            <a:pPr>
              <a:buClr>
                <a:srgbClr val="FFC000"/>
              </a:buClr>
            </a:pPr>
            <a:r>
              <a:rPr lang="en-US" sz="2400" dirty="0" smtClean="0"/>
              <a:t>There are many good reasons (ethical, legal, scientific) to replace animals in research.</a:t>
            </a:r>
          </a:p>
          <a:p>
            <a:pPr>
              <a:buClr>
                <a:srgbClr val="FFC000"/>
              </a:buClr>
            </a:pPr>
            <a:r>
              <a:rPr lang="en-US" sz="2400" dirty="0" smtClean="0"/>
              <a:t>Many replacement methods exist, and some new technologies have great replacement potential.</a:t>
            </a:r>
          </a:p>
          <a:p>
            <a:pPr>
              <a:buClr>
                <a:srgbClr val="FFC000"/>
              </a:buClr>
            </a:pPr>
            <a:r>
              <a:rPr lang="en-US" sz="2400" dirty="0" smtClean="0"/>
              <a:t>Replacement is not all-or-nothing, but can be applied to parts or stages of a project.</a:t>
            </a:r>
          </a:p>
          <a:p>
            <a:pPr>
              <a:buClr>
                <a:srgbClr val="FFC000"/>
              </a:buClr>
            </a:pPr>
            <a:r>
              <a:rPr lang="en-US" sz="2400" dirty="0" smtClean="0"/>
              <a:t>Overcoming obstacles to replacement may be a challenge, but can be met with: </a:t>
            </a:r>
          </a:p>
          <a:p>
            <a:pPr lvl="1">
              <a:buClr>
                <a:srgbClr val="FFC000"/>
              </a:buClr>
            </a:pPr>
            <a:r>
              <a:rPr lang="en-US" sz="2000" dirty="0" smtClean="0"/>
              <a:t>innovative thinking</a:t>
            </a:r>
          </a:p>
          <a:p>
            <a:pPr lvl="1">
              <a:buClr>
                <a:srgbClr val="FFC000"/>
              </a:buClr>
            </a:pPr>
            <a:r>
              <a:rPr lang="en-US" sz="2000" dirty="0" smtClean="0"/>
              <a:t>willingness to challenge the status quo </a:t>
            </a:r>
          </a:p>
          <a:p>
            <a:pPr lvl="1">
              <a:buClr>
                <a:srgbClr val="FFC000"/>
              </a:buClr>
            </a:pPr>
            <a:r>
              <a:rPr lang="en-US" sz="2000" dirty="0" smtClean="0"/>
              <a:t>careful design of research </a:t>
            </a:r>
          </a:p>
          <a:p>
            <a:pPr lvl="1">
              <a:buClr>
                <a:srgbClr val="FFC000"/>
              </a:buClr>
            </a:pPr>
            <a:r>
              <a:rPr lang="en-US" sz="2000" dirty="0" smtClean="0"/>
              <a:t>knowledge of developments in methodology</a:t>
            </a:r>
          </a:p>
          <a:p>
            <a:pPr lvl="1">
              <a:buClr>
                <a:srgbClr val="FFC000"/>
              </a:buClr>
            </a:pPr>
            <a:r>
              <a:rPr lang="en-US" sz="2000" dirty="0" smtClean="0"/>
              <a:t>dedicated resources</a:t>
            </a:r>
          </a:p>
          <a:p>
            <a:pPr lvl="1">
              <a:buClr>
                <a:srgbClr val="FFC000"/>
              </a:buClr>
            </a:pPr>
            <a:r>
              <a:rPr lang="en-US" sz="2000" dirty="0" smtClean="0"/>
              <a:t>better collaboration and dissemination of 3Rs information</a:t>
            </a:r>
          </a:p>
        </p:txBody>
      </p:sp>
      <p:sp>
        <p:nvSpPr>
          <p:cNvPr id="11" name="Flowchart: Process 10"/>
          <p:cNvSpPr/>
          <p:nvPr/>
        </p:nvSpPr>
        <p:spPr>
          <a:xfrm>
            <a:off x="142875" y="142875"/>
            <a:ext cx="8858250" cy="6572250"/>
          </a:xfrm>
          <a:prstGeom prst="flowChartProcess">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TextBox 3"/>
          <p:cNvSpPr txBox="1"/>
          <p:nvPr/>
        </p:nvSpPr>
        <p:spPr>
          <a:xfrm>
            <a:off x="2714612" y="285728"/>
            <a:ext cx="3665491" cy="707886"/>
          </a:xfrm>
          <a:prstGeom prst="rect">
            <a:avLst/>
          </a:prstGeom>
          <a:noFill/>
        </p:spPr>
        <p:txBody>
          <a:bodyPr wrap="square" rtlCol="0">
            <a:spAutoFit/>
          </a:bodyPr>
          <a:lstStyle/>
          <a:p>
            <a:r>
              <a:rPr lang="en-US" sz="4000" b="1" dirty="0" smtClean="0">
                <a:solidFill>
                  <a:srgbClr val="FFC000"/>
                </a:solidFill>
                <a:latin typeface="+mj-lt"/>
              </a:rPr>
              <a:t>Summary points</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28" name="Content Placeholder 2"/>
          <p:cNvSpPr>
            <a:spLocks noGrp="1"/>
          </p:cNvSpPr>
          <p:nvPr>
            <p:ph idx="1"/>
          </p:nvPr>
        </p:nvSpPr>
        <p:spPr>
          <a:xfrm>
            <a:off x="539552" y="3501008"/>
            <a:ext cx="8229600" cy="997273"/>
          </a:xfrm>
        </p:spPr>
        <p:txBody>
          <a:bodyPr>
            <a:noAutofit/>
          </a:bodyPr>
          <a:lstStyle/>
          <a:p>
            <a:pPr algn="ctr">
              <a:buFont typeface="Arial" charset="0"/>
              <a:buNone/>
            </a:pPr>
            <a:r>
              <a:rPr lang="en-GB" sz="2800" dirty="0" smtClean="0"/>
              <a:t>This resource was created by the </a:t>
            </a:r>
          </a:p>
          <a:p>
            <a:pPr algn="ctr">
              <a:buFont typeface="Arial" charset="0"/>
              <a:buNone/>
            </a:pPr>
            <a:r>
              <a:rPr lang="en-GB" sz="2800" b="1" dirty="0" smtClean="0"/>
              <a:t>Research Animals Department </a:t>
            </a:r>
            <a:r>
              <a:rPr lang="en-GB" sz="2800" dirty="0" smtClean="0"/>
              <a:t>of the </a:t>
            </a:r>
            <a:r>
              <a:rPr lang="en-GB" sz="2800" b="1" dirty="0" smtClean="0"/>
              <a:t>RSPCA</a:t>
            </a:r>
          </a:p>
          <a:p>
            <a:pPr algn="ctr">
              <a:buFont typeface="Arial" charset="0"/>
              <a:buNone/>
            </a:pPr>
            <a:endParaRPr lang="en-GB" sz="2400" dirty="0" smtClean="0"/>
          </a:p>
        </p:txBody>
      </p:sp>
      <p:graphicFrame>
        <p:nvGraphicFramePr>
          <p:cNvPr id="1026" name="Object 2"/>
          <p:cNvGraphicFramePr>
            <a:graphicFrameLocks noChangeAspect="1"/>
          </p:cNvGraphicFramePr>
          <p:nvPr/>
        </p:nvGraphicFramePr>
        <p:xfrm>
          <a:off x="2987824" y="1196752"/>
          <a:ext cx="3260725" cy="1757363"/>
        </p:xfrm>
        <a:graphic>
          <a:graphicData uri="http://schemas.openxmlformats.org/presentationml/2006/ole">
            <p:oleObj spid="_x0000_s1026" name="Photo Editor Photo" r:id="rId4" imgW="13171429" imgH="7095238" progId="">
              <p:embed/>
            </p:oleObj>
          </a:graphicData>
        </a:graphic>
      </p:graphicFrame>
      <p:sp>
        <p:nvSpPr>
          <p:cNvPr id="8" name="TextBox 7"/>
          <p:cNvSpPr txBox="1"/>
          <p:nvPr/>
        </p:nvSpPr>
        <p:spPr>
          <a:xfrm>
            <a:off x="571472" y="4869160"/>
            <a:ext cx="8286808" cy="1938992"/>
          </a:xfrm>
          <a:prstGeom prst="rect">
            <a:avLst/>
          </a:prstGeom>
          <a:noFill/>
        </p:spPr>
        <p:txBody>
          <a:bodyPr wrap="square">
            <a:spAutoFit/>
          </a:bodyPr>
          <a:lstStyle/>
          <a:p>
            <a:pPr algn="ctr">
              <a:defRPr/>
            </a:pPr>
            <a:r>
              <a:rPr lang="en-GB" dirty="0">
                <a:latin typeface="+mn-lt"/>
              </a:rPr>
              <a:t>For more resources </a:t>
            </a:r>
            <a:r>
              <a:rPr lang="en-GB" dirty="0" smtClean="0">
                <a:latin typeface="+mn-lt"/>
              </a:rPr>
              <a:t>see our website: </a:t>
            </a:r>
            <a:r>
              <a:rPr lang="en-GB" b="1" dirty="0">
                <a:solidFill>
                  <a:srgbClr val="0070C0"/>
                </a:solidFill>
                <a:latin typeface="+mn-lt"/>
              </a:rPr>
              <a:t>www.rspca.org.uk/researchanimals</a:t>
            </a:r>
            <a:endParaRPr lang="en-GB" sz="2800" b="1" dirty="0">
              <a:solidFill>
                <a:srgbClr val="0070C0"/>
              </a:solidFill>
              <a:latin typeface="+mn-lt"/>
            </a:endParaRPr>
          </a:p>
          <a:p>
            <a:pPr>
              <a:defRPr/>
            </a:pPr>
            <a:endParaRPr lang="en-GB" dirty="0" smtClean="0"/>
          </a:p>
          <a:p>
            <a:pPr>
              <a:defRPr/>
            </a:pPr>
            <a:endParaRPr lang="en-GB" dirty="0" smtClean="0"/>
          </a:p>
          <a:p>
            <a:pPr>
              <a:defRPr/>
            </a:pPr>
            <a:r>
              <a:rPr lang="en-GB" dirty="0" smtClean="0"/>
              <a:t>							       </a:t>
            </a:r>
            <a:r>
              <a:rPr lang="en-GB" b="1" dirty="0" smtClean="0">
                <a:solidFill>
                  <a:schemeClr val="accent1">
                    <a:lumMod val="50000"/>
                  </a:schemeClr>
                </a:solidFill>
                <a:latin typeface="+mj-lt"/>
              </a:rPr>
              <a:t>        </a:t>
            </a:r>
            <a:r>
              <a:rPr lang="en-GB" b="1" dirty="0" smtClean="0">
                <a:solidFill>
                  <a:schemeClr val="tx2">
                    <a:lumMod val="75000"/>
                  </a:schemeClr>
                </a:solidFill>
                <a:latin typeface="+mn-lt"/>
              </a:rPr>
              <a:t>2014</a:t>
            </a:r>
            <a:endParaRPr lang="en-GB" b="1" dirty="0">
              <a:solidFill>
                <a:schemeClr val="tx2">
                  <a:lumMod val="75000"/>
                </a:schemeClr>
              </a:solidFill>
              <a:latin typeface="+mn-lt"/>
            </a:endParaRPr>
          </a:p>
        </p:txBody>
      </p:sp>
      <p:sp>
        <p:nvSpPr>
          <p:cNvPr id="6" name="Content Placeholder 2"/>
          <p:cNvSpPr txBox="1">
            <a:spLocks/>
          </p:cNvSpPr>
          <p:nvPr/>
        </p:nvSpPr>
        <p:spPr>
          <a:xfrm>
            <a:off x="-1928858" y="6572272"/>
            <a:ext cx="8229600" cy="42862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GB" sz="1200" b="0" i="0" u="none" strike="noStrike" kern="1200" cap="none" spc="0" normalizeH="0" baseline="0" noProof="0" dirty="0" smtClean="0">
                <a:ln>
                  <a:noFill/>
                </a:ln>
                <a:solidFill>
                  <a:schemeClr val="tx1"/>
                </a:solidFill>
                <a:effectLst/>
                <a:uLnTx/>
                <a:uFillTx/>
                <a:latin typeface="+mn-lt"/>
                <a:ea typeface="+mn-ea"/>
                <a:cs typeface="+mn-cs"/>
              </a:rPr>
              <a:t>All internet hyperlinks  were checked and correct on</a:t>
            </a:r>
            <a:r>
              <a:rPr kumimoji="0" lang="en-GB" sz="1200" b="0" i="0" u="none" strike="noStrike" kern="1200" cap="none" spc="0" normalizeH="0" noProof="0" dirty="0" smtClean="0">
                <a:ln>
                  <a:noFill/>
                </a:ln>
                <a:solidFill>
                  <a:schemeClr val="tx1"/>
                </a:solidFill>
                <a:effectLst/>
                <a:uLnTx/>
                <a:uFillTx/>
                <a:latin typeface="+mn-lt"/>
                <a:ea typeface="+mn-ea"/>
                <a:cs typeface="+mn-cs"/>
              </a:rPr>
              <a:t> 7/11/2013</a:t>
            </a:r>
            <a:endParaRPr kumimoji="0" lang="en-GB" sz="1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GB" sz="11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80120"/>
          </a:xfrm>
        </p:spPr>
        <p:txBody>
          <a:bodyPr>
            <a:normAutofit/>
          </a:bodyPr>
          <a:lstStyle/>
          <a:p>
            <a:r>
              <a:rPr lang="en-GB" sz="3600" smtClean="0">
                <a:solidFill>
                  <a:schemeClr val="accent1">
                    <a:lumMod val="75000"/>
                  </a:schemeClr>
                </a:solidFill>
              </a:rPr>
              <a:t>Replacement and the 3Rs</a:t>
            </a:r>
            <a:endParaRPr lang="en-GB" sz="3200">
              <a:solidFill>
                <a:schemeClr val="accent1">
                  <a:lumMod val="75000"/>
                </a:schemeClr>
              </a:solidFill>
            </a:endParaRPr>
          </a:p>
        </p:txBody>
      </p:sp>
      <p:sp useBgFill="1">
        <p:nvSpPr>
          <p:cNvPr id="3" name="Content Placeholder 2"/>
          <p:cNvSpPr>
            <a:spLocks noGrp="1"/>
          </p:cNvSpPr>
          <p:nvPr>
            <p:ph idx="1"/>
          </p:nvPr>
        </p:nvSpPr>
        <p:spPr>
          <a:xfrm>
            <a:off x="785786" y="1928802"/>
            <a:ext cx="7931224" cy="4525963"/>
          </a:xfrm>
        </p:spPr>
        <p:txBody>
          <a:bodyPr>
            <a:normAutofit/>
          </a:bodyPr>
          <a:lstStyle/>
          <a:p>
            <a:pPr>
              <a:buClr>
                <a:srgbClr val="0070C0"/>
              </a:buClr>
            </a:pPr>
            <a:r>
              <a:rPr lang="en-GB" sz="2400" dirty="0" smtClean="0"/>
              <a:t>Reduction: reducing the number of animals </a:t>
            </a:r>
          </a:p>
          <a:p>
            <a:pPr>
              <a:buClr>
                <a:srgbClr val="0070C0"/>
              </a:buClr>
            </a:pPr>
            <a:r>
              <a:rPr lang="en-GB" sz="2400" dirty="0" smtClean="0"/>
              <a:t>Refinement: reducing suffering and improving animal welfare in experiments and throughout the lifetime experience of the animal</a:t>
            </a:r>
          </a:p>
          <a:p>
            <a:pPr>
              <a:buClr>
                <a:srgbClr val="0070C0"/>
              </a:buClr>
              <a:buNone/>
            </a:pPr>
            <a:endParaRPr lang="en-GB" sz="2400" dirty="0" smtClean="0"/>
          </a:p>
          <a:p>
            <a:pPr lvl="1"/>
            <a:endParaRPr lang="en-GB" dirty="0"/>
          </a:p>
        </p:txBody>
      </p:sp>
      <p:grpSp>
        <p:nvGrpSpPr>
          <p:cNvPr id="4" name="Group 4"/>
          <p:cNvGrpSpPr>
            <a:grpSpLocks noChangeAspect="1"/>
          </p:cNvGrpSpPr>
          <p:nvPr/>
        </p:nvGrpSpPr>
        <p:grpSpPr bwMode="auto">
          <a:xfrm>
            <a:off x="6231240" y="4429132"/>
            <a:ext cx="2912760" cy="2164920"/>
            <a:chOff x="6807523" y="4917674"/>
            <a:chExt cx="2508163" cy="1823285"/>
          </a:xfrm>
        </p:grpSpPr>
        <p:pic>
          <p:nvPicPr>
            <p:cNvPr id="5" name="Picture 3" descr="iStock_000008246476Small.jpg"/>
            <p:cNvPicPr>
              <a:picLocks noChangeAspect="1"/>
            </p:cNvPicPr>
            <p:nvPr/>
          </p:nvPicPr>
          <p:blipFill>
            <a:blip r:embed="rId3" cstate="print"/>
            <a:srcRect/>
            <a:stretch>
              <a:fillRect/>
            </a:stretch>
          </p:blipFill>
          <p:spPr bwMode="auto">
            <a:xfrm>
              <a:off x="6807523" y="4917674"/>
              <a:ext cx="2296593" cy="1723275"/>
            </a:xfrm>
            <a:prstGeom prst="rect">
              <a:avLst/>
            </a:prstGeom>
            <a:noFill/>
            <a:ln w="9525">
              <a:noFill/>
              <a:miter lim="800000"/>
              <a:headEnd/>
              <a:tailEnd/>
            </a:ln>
          </p:spPr>
        </p:pic>
        <p:sp>
          <p:nvSpPr>
            <p:cNvPr id="6" name="TextBox 5"/>
            <p:cNvSpPr txBox="1">
              <a:spLocks noChangeArrowheads="1"/>
            </p:cNvSpPr>
            <p:nvPr/>
          </p:nvSpPr>
          <p:spPr bwMode="auto">
            <a:xfrm>
              <a:off x="7936875" y="6590741"/>
              <a:ext cx="1378811" cy="150218"/>
            </a:xfrm>
            <a:prstGeom prst="rect">
              <a:avLst/>
            </a:prstGeom>
            <a:noFill/>
            <a:ln w="9525">
              <a:noFill/>
              <a:miter lim="800000"/>
              <a:headEnd/>
              <a:tailEnd/>
            </a:ln>
          </p:spPr>
          <p:txBody>
            <a:bodyPr wrap="square">
              <a:spAutoFit/>
            </a:bodyPr>
            <a:lstStyle/>
            <a:p>
              <a:pPr>
                <a:defRPr/>
              </a:pPr>
              <a:r>
                <a:rPr lang="en-GB" sz="800">
                  <a:solidFill>
                    <a:srgbClr val="0070C0"/>
                  </a:solidFill>
                  <a:latin typeface="+mn-lt"/>
                </a:rPr>
                <a:t>            iStockphoto.com/</a:t>
              </a:r>
              <a:r>
                <a:rPr lang="en-GB" sz="800" err="1">
                  <a:solidFill>
                    <a:srgbClr val="0070C0"/>
                  </a:solidFill>
                  <a:latin typeface="+mn-lt"/>
                </a:rPr>
                <a:t>AndreasReh</a:t>
              </a:r>
              <a:endParaRPr lang="en-GB" sz="800">
                <a:solidFill>
                  <a:srgbClr val="0070C0"/>
                </a:solidFill>
                <a:latin typeface="+mn-lt"/>
              </a:endParaRPr>
            </a:p>
          </p:txBody>
        </p:sp>
      </p:grpSp>
      <p:sp>
        <p:nvSpPr>
          <p:cNvPr id="7" name="Rectangle 2"/>
          <p:cNvSpPr txBox="1">
            <a:spLocks noChangeArrowheads="1"/>
          </p:cNvSpPr>
          <p:nvPr/>
        </p:nvSpPr>
        <p:spPr bwMode="auto">
          <a:xfrm>
            <a:off x="0" y="-27384"/>
            <a:ext cx="9144000" cy="765175"/>
          </a:xfrm>
          <a:prstGeom prst="rect">
            <a:avLst/>
          </a:prstGeom>
          <a:solidFill>
            <a:schemeClr val="accent1">
              <a:lumMod val="40000"/>
              <a:lumOff val="60000"/>
            </a:schemeClr>
          </a:solidFill>
          <a:ln w="9525">
            <a:noFill/>
            <a:miter lim="800000"/>
            <a:headEnd/>
            <a:tailEnd/>
          </a:ln>
        </p:spPr>
        <p:txBody>
          <a:bodyPr anchor="ctr"/>
          <a:lstStyle/>
          <a:p>
            <a:pPr algn="ctr">
              <a:defRPr/>
            </a:pPr>
            <a:r>
              <a:rPr lang="en-US" sz="3200" dirty="0">
                <a:latin typeface="+mj-lt"/>
                <a:ea typeface="+mj-ea"/>
                <a:cs typeface="+mj-cs"/>
              </a:rPr>
              <a:t>                                                        </a:t>
            </a:r>
            <a:r>
              <a:rPr lang="en-US" sz="2800" dirty="0" smtClean="0">
                <a:latin typeface="+mj-lt"/>
                <a:ea typeface="+mj-ea"/>
                <a:cs typeface="+mj-cs"/>
              </a:rPr>
              <a:t>Definitions and examples</a:t>
            </a:r>
            <a:endParaRPr lang="en-US" sz="2800" dirty="0">
              <a:latin typeface="+mj-lt"/>
              <a:ea typeface="+mj-ea"/>
              <a:cs typeface="+mj-cs"/>
            </a:endParaRPr>
          </a:p>
        </p:txBody>
      </p:sp>
      <p:sp>
        <p:nvSpPr>
          <p:cNvPr id="8" name="TextBox 7"/>
          <p:cNvSpPr txBox="1"/>
          <p:nvPr/>
        </p:nvSpPr>
        <p:spPr>
          <a:xfrm>
            <a:off x="714348" y="3714752"/>
            <a:ext cx="5184576" cy="2308324"/>
          </a:xfrm>
          <a:prstGeom prst="rect">
            <a:avLst/>
          </a:prstGeom>
          <a:noFill/>
        </p:spPr>
        <p:txBody>
          <a:bodyPr wrap="square" rtlCol="0">
            <a:spAutoFit/>
          </a:bodyPr>
          <a:lstStyle/>
          <a:p>
            <a:pPr marL="342000" indent="-360000">
              <a:buClr>
                <a:srgbClr val="0070C0"/>
              </a:buClr>
              <a:buFont typeface="Arial" pitchFamily="34" charset="0"/>
              <a:buChar char="•"/>
            </a:pPr>
            <a:r>
              <a:rPr lang="en-GB" b="1" dirty="0" smtClean="0">
                <a:solidFill>
                  <a:schemeClr val="accent1">
                    <a:lumMod val="75000"/>
                  </a:schemeClr>
                </a:solidFill>
                <a:latin typeface="+mn-lt"/>
              </a:rPr>
              <a:t>Replacement</a:t>
            </a:r>
            <a:r>
              <a:rPr lang="en-GB" dirty="0" smtClean="0">
                <a:solidFill>
                  <a:schemeClr val="accent1">
                    <a:lumMod val="75000"/>
                  </a:schemeClr>
                </a:solidFill>
                <a:latin typeface="+mn-lt"/>
              </a:rPr>
              <a:t>: </a:t>
            </a:r>
            <a:r>
              <a:rPr lang="en-GB" i="1" dirty="0" smtClean="0">
                <a:solidFill>
                  <a:schemeClr val="accent1">
                    <a:lumMod val="75000"/>
                  </a:schemeClr>
                </a:solidFill>
                <a:latin typeface="+mn-lt"/>
              </a:rPr>
              <a:t>Replacing</a:t>
            </a:r>
            <a:r>
              <a:rPr lang="en-GB" dirty="0" smtClean="0">
                <a:solidFill>
                  <a:schemeClr val="accent1">
                    <a:lumMod val="75000"/>
                  </a:schemeClr>
                </a:solidFill>
                <a:latin typeface="+mn-lt"/>
              </a:rPr>
              <a:t> animals with methods that do not involve animal use </a:t>
            </a:r>
          </a:p>
          <a:p>
            <a:pPr marL="342000" indent="-360000">
              <a:buClr>
                <a:srgbClr val="0070C0"/>
              </a:buClr>
            </a:pPr>
            <a:r>
              <a:rPr lang="en-GB" dirty="0" smtClean="0">
                <a:solidFill>
                  <a:schemeClr val="accent1">
                    <a:lumMod val="75000"/>
                  </a:schemeClr>
                </a:solidFill>
                <a:latin typeface="+mn-lt"/>
              </a:rPr>
              <a:t>	</a:t>
            </a:r>
            <a:r>
              <a:rPr lang="en-GB" u="sng" dirty="0" smtClean="0">
                <a:solidFill>
                  <a:schemeClr val="accent1">
                    <a:lumMod val="75000"/>
                  </a:schemeClr>
                </a:solidFill>
                <a:latin typeface="+mn-lt"/>
              </a:rPr>
              <a:t>plus</a:t>
            </a:r>
            <a:r>
              <a:rPr lang="en-GB" dirty="0" smtClean="0">
                <a:solidFill>
                  <a:schemeClr val="accent1">
                    <a:lumMod val="75000"/>
                  </a:schemeClr>
                </a:solidFill>
                <a:latin typeface="+mn-lt"/>
              </a:rPr>
              <a:t>  </a:t>
            </a:r>
            <a:r>
              <a:rPr lang="en-GB" i="1" dirty="0" smtClean="0">
                <a:solidFill>
                  <a:schemeClr val="accent1">
                    <a:lumMod val="75000"/>
                  </a:schemeClr>
                </a:solidFill>
                <a:latin typeface="+mn-lt"/>
              </a:rPr>
              <a:t>avoiding </a:t>
            </a:r>
            <a:r>
              <a:rPr lang="en-GB" dirty="0" smtClean="0">
                <a:solidFill>
                  <a:schemeClr val="accent1">
                    <a:lumMod val="75000"/>
                  </a:schemeClr>
                </a:solidFill>
                <a:latin typeface="+mn-lt"/>
              </a:rPr>
              <a:t>experiments using animals e.g. by a change in research strategy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323528" y="764704"/>
            <a:ext cx="8229600" cy="1080120"/>
          </a:xfrm>
        </p:spPr>
        <p:txBody>
          <a:bodyPr>
            <a:normAutofit fontScale="90000"/>
          </a:bodyPr>
          <a:lstStyle/>
          <a:p>
            <a:r>
              <a:rPr lang="en-US" sz="3600" dirty="0" smtClean="0">
                <a:solidFill>
                  <a:schemeClr val="accent5">
                    <a:lumMod val="75000"/>
                  </a:schemeClr>
                </a:solidFill>
              </a:rPr>
              <a:t/>
            </a:r>
            <a:br>
              <a:rPr lang="en-US" sz="3600" dirty="0" smtClean="0">
                <a:solidFill>
                  <a:schemeClr val="accent5">
                    <a:lumMod val="75000"/>
                  </a:schemeClr>
                </a:solidFill>
              </a:rPr>
            </a:br>
            <a:r>
              <a:rPr lang="en-US" sz="4000" dirty="0" smtClean="0">
                <a:solidFill>
                  <a:schemeClr val="accent1">
                    <a:lumMod val="75000"/>
                  </a:schemeClr>
                </a:solidFill>
              </a:rPr>
              <a:t>Is Replacement ‘all or nothing’?</a:t>
            </a:r>
            <a:r>
              <a:rPr lang="en-US" sz="3600" dirty="0" smtClean="0">
                <a:solidFill>
                  <a:schemeClr val="accent1">
                    <a:lumMod val="75000"/>
                  </a:schemeClr>
                </a:solidFill>
              </a:rPr>
              <a:t/>
            </a:r>
            <a:br>
              <a:rPr lang="en-US" sz="3600" dirty="0" smtClean="0">
                <a:solidFill>
                  <a:schemeClr val="accent1">
                    <a:lumMod val="75000"/>
                  </a:schemeClr>
                </a:solidFill>
              </a:rPr>
            </a:br>
            <a:endParaRPr lang="en-US" dirty="0" smtClean="0">
              <a:solidFill>
                <a:schemeClr val="accent1">
                  <a:lumMod val="75000"/>
                </a:schemeClr>
              </a:solidFill>
            </a:endParaRPr>
          </a:p>
        </p:txBody>
      </p:sp>
      <p:sp>
        <p:nvSpPr>
          <p:cNvPr id="7171" name="Rectangle 1027"/>
          <p:cNvSpPr>
            <a:spLocks noGrp="1" noChangeArrowheads="1"/>
          </p:cNvSpPr>
          <p:nvPr>
            <p:ph idx="1"/>
          </p:nvPr>
        </p:nvSpPr>
        <p:spPr>
          <a:xfrm>
            <a:off x="857224" y="1714488"/>
            <a:ext cx="6912768" cy="3816424"/>
          </a:xfrm>
        </p:spPr>
        <p:txBody>
          <a:bodyPr>
            <a:normAutofit fontScale="85000" lnSpcReduction="20000"/>
          </a:bodyPr>
          <a:lstStyle/>
          <a:p>
            <a:pPr>
              <a:buClr>
                <a:srgbClr val="0070C0"/>
              </a:buClr>
            </a:pPr>
            <a:r>
              <a:rPr lang="en-US" sz="3400" dirty="0" smtClean="0"/>
              <a:t>NO!  </a:t>
            </a:r>
          </a:p>
          <a:p>
            <a:pPr>
              <a:buClr>
                <a:srgbClr val="0070C0"/>
              </a:buClr>
              <a:buNone/>
            </a:pPr>
            <a:r>
              <a:rPr lang="en-US" sz="3400" dirty="0" smtClean="0"/>
              <a:t>	</a:t>
            </a:r>
            <a:r>
              <a:rPr lang="en-US" sz="2600" dirty="0" smtClean="0"/>
              <a:t>Alternative methods may be used to replace animals in:</a:t>
            </a:r>
          </a:p>
          <a:p>
            <a:pPr>
              <a:buClr>
                <a:srgbClr val="0070C0"/>
              </a:buClr>
            </a:pPr>
            <a:endParaRPr lang="en-US" sz="1200" dirty="0" smtClean="0"/>
          </a:p>
          <a:p>
            <a:pPr lvl="2">
              <a:spcBef>
                <a:spcPts val="1200"/>
              </a:spcBef>
              <a:buClr>
                <a:srgbClr val="0070C0"/>
              </a:buClr>
            </a:pPr>
            <a:r>
              <a:rPr lang="en-US" sz="2600" dirty="0" smtClean="0"/>
              <a:t>a whole research </a:t>
            </a:r>
            <a:r>
              <a:rPr lang="en-US" sz="2600" dirty="0" err="1" smtClean="0"/>
              <a:t>programme</a:t>
            </a:r>
            <a:r>
              <a:rPr lang="en-US" sz="2600" dirty="0" smtClean="0"/>
              <a:t> </a:t>
            </a:r>
          </a:p>
          <a:p>
            <a:pPr lvl="2">
              <a:spcBef>
                <a:spcPts val="1200"/>
              </a:spcBef>
              <a:buClr>
                <a:srgbClr val="0070C0"/>
              </a:buClr>
            </a:pPr>
            <a:r>
              <a:rPr lang="en-US" sz="2600" dirty="0" smtClean="0"/>
              <a:t>a project within a </a:t>
            </a:r>
            <a:r>
              <a:rPr lang="en-US" sz="2600" dirty="0" err="1" smtClean="0"/>
              <a:t>programme</a:t>
            </a:r>
            <a:endParaRPr lang="en-US" sz="2600" dirty="0" smtClean="0"/>
          </a:p>
          <a:p>
            <a:pPr lvl="2">
              <a:spcBef>
                <a:spcPts val="1200"/>
              </a:spcBef>
              <a:buClr>
                <a:srgbClr val="0070C0"/>
              </a:buClr>
            </a:pPr>
            <a:r>
              <a:rPr lang="en-US" sz="2600" dirty="0" smtClean="0"/>
              <a:t>an individual experiment</a:t>
            </a:r>
          </a:p>
          <a:p>
            <a:pPr lvl="2">
              <a:spcBef>
                <a:spcPts val="1200"/>
              </a:spcBef>
              <a:buClr>
                <a:srgbClr val="0070C0"/>
              </a:buClr>
            </a:pPr>
            <a:r>
              <a:rPr lang="en-US" sz="2600" dirty="0" smtClean="0"/>
              <a:t>one type of procedure</a:t>
            </a:r>
          </a:p>
          <a:p>
            <a:pPr lvl="2">
              <a:buClr>
                <a:srgbClr val="0070C0"/>
              </a:buClr>
            </a:pPr>
            <a:endParaRPr lang="en-US" sz="1500" dirty="0" smtClean="0"/>
          </a:p>
          <a:p>
            <a:pPr>
              <a:buClr>
                <a:srgbClr val="0070C0"/>
              </a:buClr>
            </a:pPr>
            <a:r>
              <a:rPr lang="en-US" sz="2600" dirty="0" smtClean="0"/>
              <a:t>Alternatives can be used as part of a structured approach e.g. </a:t>
            </a:r>
            <a:r>
              <a:rPr lang="en-US" sz="2600" i="1" dirty="0" smtClean="0"/>
              <a:t>in vitro </a:t>
            </a:r>
            <a:r>
              <a:rPr lang="en-US" sz="2600" dirty="0" smtClean="0"/>
              <a:t>screening to select candidate drugs with the desired properties. </a:t>
            </a:r>
          </a:p>
          <a:p>
            <a:endParaRPr lang="en-US" dirty="0" smtClean="0"/>
          </a:p>
        </p:txBody>
      </p:sp>
      <p:grpSp>
        <p:nvGrpSpPr>
          <p:cNvPr id="7172" name="Group 18"/>
          <p:cNvGrpSpPr>
            <a:grpSpLocks/>
          </p:cNvGrpSpPr>
          <p:nvPr/>
        </p:nvGrpSpPr>
        <p:grpSpPr bwMode="auto">
          <a:xfrm>
            <a:off x="1071563" y="5643563"/>
            <a:ext cx="7040562" cy="1144587"/>
            <a:chOff x="1071563" y="5643563"/>
            <a:chExt cx="7040948" cy="1144153"/>
          </a:xfrm>
        </p:grpSpPr>
        <p:grpSp>
          <p:nvGrpSpPr>
            <p:cNvPr id="7174" name="Group 19"/>
            <p:cNvGrpSpPr>
              <a:grpSpLocks/>
            </p:cNvGrpSpPr>
            <p:nvPr/>
          </p:nvGrpSpPr>
          <p:grpSpPr bwMode="auto">
            <a:xfrm>
              <a:off x="1071563" y="5643563"/>
              <a:ext cx="6910387" cy="1082675"/>
              <a:chOff x="1042988" y="5084763"/>
              <a:chExt cx="7196688" cy="1226066"/>
            </a:xfrm>
          </p:grpSpPr>
          <p:grpSp>
            <p:nvGrpSpPr>
              <p:cNvPr id="7176" name="Group 18"/>
              <p:cNvGrpSpPr>
                <a:grpSpLocks/>
              </p:cNvGrpSpPr>
              <p:nvPr/>
            </p:nvGrpSpPr>
            <p:grpSpPr bwMode="auto">
              <a:xfrm>
                <a:off x="1042988" y="5084763"/>
                <a:ext cx="7196688" cy="1226066"/>
                <a:chOff x="1042988" y="5084763"/>
                <a:chExt cx="7196688" cy="1226066"/>
              </a:xfrm>
            </p:grpSpPr>
            <p:sp>
              <p:nvSpPr>
                <p:cNvPr id="27" name="Right Arrow 26"/>
                <p:cNvSpPr/>
                <p:nvPr/>
              </p:nvSpPr>
              <p:spPr bwMode="auto">
                <a:xfrm>
                  <a:off x="2398745" y="5444177"/>
                  <a:ext cx="577023" cy="4330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179" name="Picture 27" descr="Mice.jpg"/>
                <p:cNvPicPr>
                  <a:picLocks noChangeAspect="1"/>
                </p:cNvPicPr>
                <p:nvPr/>
              </p:nvPicPr>
              <p:blipFill>
                <a:blip r:embed="rId3" cstate="print"/>
                <a:srcRect/>
                <a:stretch>
                  <a:fillRect/>
                </a:stretch>
              </p:blipFill>
              <p:spPr bwMode="auto">
                <a:xfrm>
                  <a:off x="6864745" y="5084763"/>
                  <a:ext cx="1374931" cy="1061263"/>
                </a:xfrm>
                <a:prstGeom prst="rect">
                  <a:avLst/>
                </a:prstGeom>
                <a:noFill/>
                <a:ln w="9525">
                  <a:noFill/>
                  <a:miter lim="800000"/>
                  <a:headEnd/>
                  <a:tailEnd/>
                </a:ln>
              </p:spPr>
            </p:pic>
            <p:pic>
              <p:nvPicPr>
                <p:cNvPr id="7180" name="Picture 11" descr="\\thakeham\GOLD_APPS\Microsoft\Office 2007 Std\Clipart\FILES\PFILES\MSOFFICE\MEDIA\CNTCD1\ClipArt5\j0285758.wmf"/>
                <p:cNvPicPr>
                  <a:picLocks noChangeAspect="1" noChangeArrowheads="1"/>
                </p:cNvPicPr>
                <p:nvPr/>
              </p:nvPicPr>
              <p:blipFill>
                <a:blip r:embed="rId4" cstate="print"/>
                <a:srcRect/>
                <a:stretch>
                  <a:fillRect/>
                </a:stretch>
              </p:blipFill>
              <p:spPr bwMode="auto">
                <a:xfrm>
                  <a:off x="3047534" y="5084763"/>
                  <a:ext cx="1205446" cy="1124921"/>
                </a:xfrm>
                <a:prstGeom prst="rect">
                  <a:avLst/>
                </a:prstGeom>
                <a:noFill/>
                <a:ln w="9525">
                  <a:noFill/>
                  <a:miter lim="800000"/>
                  <a:headEnd/>
                  <a:tailEnd/>
                </a:ln>
              </p:spPr>
            </p:pic>
            <p:pic>
              <p:nvPicPr>
                <p:cNvPr id="7181" name="Picture 12" descr="\\thakeham\GOLD_APPS\Microsoft\Office 2007 Std\Clipart\FILES\PFILES\MSOFFICE\MEDIA\CNTCD1\ClipArt3\j0237411.wmf"/>
                <p:cNvPicPr>
                  <a:picLocks noChangeAspect="1" noChangeArrowheads="1"/>
                </p:cNvPicPr>
                <p:nvPr/>
              </p:nvPicPr>
              <p:blipFill>
                <a:blip r:embed="rId5" cstate="print"/>
                <a:srcRect/>
                <a:stretch>
                  <a:fillRect/>
                </a:stretch>
              </p:blipFill>
              <p:spPr bwMode="auto">
                <a:xfrm>
                  <a:off x="1042988" y="5156809"/>
                  <a:ext cx="1284318" cy="1154020"/>
                </a:xfrm>
                <a:prstGeom prst="rect">
                  <a:avLst/>
                </a:prstGeom>
                <a:noFill/>
                <a:ln w="9525">
                  <a:noFill/>
                  <a:miter lim="800000"/>
                  <a:headEnd/>
                  <a:tailEnd/>
                </a:ln>
              </p:spPr>
            </p:pic>
            <p:pic>
              <p:nvPicPr>
                <p:cNvPr id="7182" name="Picture 30" descr="iStock_000002234829XSmall.jpg"/>
                <p:cNvPicPr>
                  <a:picLocks noChangeAspect="1"/>
                </p:cNvPicPr>
                <p:nvPr/>
              </p:nvPicPr>
              <p:blipFill>
                <a:blip r:embed="rId6" cstate="print">
                  <a:lum bright="-4000" contrast="-2000"/>
                </a:blip>
                <a:srcRect/>
                <a:stretch>
                  <a:fillRect/>
                </a:stretch>
              </p:blipFill>
              <p:spPr bwMode="auto">
                <a:xfrm>
                  <a:off x="4911362" y="5246527"/>
                  <a:ext cx="1150844" cy="763865"/>
                </a:xfrm>
                <a:prstGeom prst="rect">
                  <a:avLst/>
                </a:prstGeom>
                <a:noFill/>
                <a:ln w="9525">
                  <a:noFill/>
                  <a:miter lim="800000"/>
                  <a:headEnd/>
                  <a:tailEnd/>
                </a:ln>
              </p:spPr>
            </p:pic>
            <p:sp>
              <p:nvSpPr>
                <p:cNvPr id="32" name="Right Arrow 31"/>
                <p:cNvSpPr/>
                <p:nvPr/>
              </p:nvSpPr>
              <p:spPr bwMode="auto">
                <a:xfrm>
                  <a:off x="4272003" y="5516059"/>
                  <a:ext cx="577024" cy="289327"/>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Right Arrow 33"/>
                <p:cNvSpPr/>
                <p:nvPr/>
              </p:nvSpPr>
              <p:spPr bwMode="auto">
                <a:xfrm>
                  <a:off x="6143608" y="5614898"/>
                  <a:ext cx="577024" cy="11681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5" name="TextBox 14"/>
              <p:cNvSpPr txBox="1">
                <a:spLocks noChangeArrowheads="1"/>
              </p:cNvSpPr>
              <p:nvPr/>
            </p:nvSpPr>
            <p:spPr bwMode="auto">
              <a:xfrm>
                <a:off x="4763052" y="5974311"/>
                <a:ext cx="1729416" cy="215648"/>
              </a:xfrm>
              <a:prstGeom prst="rect">
                <a:avLst/>
              </a:prstGeom>
              <a:noFill/>
              <a:ln w="9525">
                <a:noFill/>
                <a:miter lim="800000"/>
                <a:headEnd/>
                <a:tailEnd/>
              </a:ln>
            </p:spPr>
            <p:txBody>
              <a:bodyPr>
                <a:spAutoFit/>
              </a:bodyPr>
              <a:lstStyle/>
              <a:p>
                <a:pPr>
                  <a:defRPr/>
                </a:pPr>
                <a:r>
                  <a:rPr lang="en-GB" sz="800">
                    <a:solidFill>
                      <a:srgbClr val="0070C0"/>
                    </a:solidFill>
                    <a:latin typeface="+mn-lt"/>
                  </a:rPr>
                  <a:t>iStockphoto.com/</a:t>
                </a:r>
                <a:r>
                  <a:rPr lang="en-GB" sz="800" err="1">
                    <a:solidFill>
                      <a:srgbClr val="0070C0"/>
                    </a:solidFill>
                    <a:latin typeface="+mn-lt"/>
                  </a:rPr>
                  <a:t>Dra_schwarz</a:t>
                </a:r>
                <a:endParaRPr lang="en-GB" sz="800">
                  <a:solidFill>
                    <a:srgbClr val="0070C0"/>
                  </a:solidFill>
                  <a:latin typeface="+mn-lt"/>
                </a:endParaRPr>
              </a:p>
            </p:txBody>
          </p:sp>
        </p:grpSp>
        <p:sp>
          <p:nvSpPr>
            <p:cNvPr id="17" name="TextBox 16"/>
            <p:cNvSpPr txBox="1"/>
            <p:nvPr/>
          </p:nvSpPr>
          <p:spPr>
            <a:xfrm>
              <a:off x="7286966" y="6571898"/>
              <a:ext cx="825545" cy="215818"/>
            </a:xfrm>
            <a:prstGeom prst="rect">
              <a:avLst/>
            </a:prstGeom>
            <a:noFill/>
          </p:spPr>
          <p:txBody>
            <a:bodyPr>
              <a:spAutoFit/>
            </a:bodyPr>
            <a:lstStyle/>
            <a:p>
              <a:pPr>
                <a:defRPr/>
              </a:pPr>
              <a:r>
                <a:rPr lang="en-GB" sz="800">
                  <a:solidFill>
                    <a:srgbClr val="0070C0"/>
                  </a:solidFill>
                  <a:latin typeface="+mn-lt"/>
                </a:rPr>
                <a:t>John Nicholson</a:t>
              </a:r>
            </a:p>
          </p:txBody>
        </p:sp>
      </p:grpSp>
      <p:sp>
        <p:nvSpPr>
          <p:cNvPr id="20" name="Rectangle 2"/>
          <p:cNvSpPr txBox="1">
            <a:spLocks noChangeArrowheads="1"/>
          </p:cNvSpPr>
          <p:nvPr/>
        </p:nvSpPr>
        <p:spPr bwMode="auto">
          <a:xfrm>
            <a:off x="0" y="0"/>
            <a:ext cx="9144000" cy="765175"/>
          </a:xfrm>
          <a:prstGeom prst="rect">
            <a:avLst/>
          </a:prstGeom>
          <a:solidFill>
            <a:schemeClr val="accent1">
              <a:lumMod val="40000"/>
              <a:lumOff val="60000"/>
            </a:schemeClr>
          </a:solidFill>
          <a:ln w="9525">
            <a:noFill/>
            <a:miter lim="800000"/>
            <a:headEnd/>
            <a:tailEnd/>
          </a:ln>
        </p:spPr>
        <p:txBody>
          <a:bodyPr anchor="ctr"/>
          <a:lstStyle/>
          <a:p>
            <a:pPr algn="ctr">
              <a:defRPr/>
            </a:pPr>
            <a:r>
              <a:rPr lang="en-US" sz="3200">
                <a:latin typeface="+mj-lt"/>
                <a:ea typeface="+mj-ea"/>
                <a:cs typeface="+mj-cs"/>
              </a:rPr>
              <a:t>                                                        </a:t>
            </a:r>
            <a:r>
              <a:rPr lang="en-US" sz="2800" smtClean="0">
                <a:latin typeface="+mj-lt"/>
                <a:ea typeface="+mj-ea"/>
                <a:cs typeface="+mj-cs"/>
              </a:rPr>
              <a:t>Definitions and examples</a:t>
            </a:r>
            <a:endParaRPr lang="en-US" sz="2800">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64704"/>
            <a:ext cx="9144000" cy="1052513"/>
          </a:xfrm>
        </p:spPr>
        <p:txBody>
          <a:bodyPr/>
          <a:lstStyle/>
          <a:p>
            <a:r>
              <a:rPr lang="en-US" sz="3600" dirty="0" smtClean="0">
                <a:solidFill>
                  <a:schemeClr val="accent1">
                    <a:lumMod val="75000"/>
                  </a:schemeClr>
                </a:solidFill>
              </a:rPr>
              <a:t>Alternative test systems (1)</a:t>
            </a:r>
          </a:p>
        </p:txBody>
      </p:sp>
      <p:sp>
        <p:nvSpPr>
          <p:cNvPr id="8195" name="Rectangle 3"/>
          <p:cNvSpPr>
            <a:spLocks noGrp="1" noChangeArrowheads="1"/>
          </p:cNvSpPr>
          <p:nvPr>
            <p:ph idx="1"/>
          </p:nvPr>
        </p:nvSpPr>
        <p:spPr>
          <a:xfrm>
            <a:off x="642910" y="1857364"/>
            <a:ext cx="7710115" cy="4214812"/>
          </a:xfrm>
        </p:spPr>
        <p:txBody>
          <a:bodyPr>
            <a:normAutofit/>
          </a:bodyPr>
          <a:lstStyle/>
          <a:p>
            <a:pPr lvl="1">
              <a:spcBef>
                <a:spcPts val="1200"/>
              </a:spcBef>
              <a:buFont typeface="Arial" charset="0"/>
              <a:buChar char="•"/>
            </a:pPr>
            <a:endParaRPr lang="en-US" sz="800" dirty="0" smtClean="0"/>
          </a:p>
          <a:p>
            <a:pPr lvl="1">
              <a:spcBef>
                <a:spcPts val="1200"/>
              </a:spcBef>
              <a:buClr>
                <a:srgbClr val="0070C0"/>
              </a:buClr>
              <a:buFont typeface="Arial" charset="0"/>
              <a:buChar char="•"/>
            </a:pPr>
            <a:r>
              <a:rPr lang="en-US" dirty="0" smtClean="0"/>
              <a:t>Invertebrates and micro-organisms</a:t>
            </a:r>
          </a:p>
          <a:p>
            <a:pPr lvl="1">
              <a:spcBef>
                <a:spcPts val="1200"/>
              </a:spcBef>
              <a:buClr>
                <a:srgbClr val="0070C0"/>
              </a:buClr>
              <a:buFont typeface="Arial" charset="0"/>
              <a:buChar char="•"/>
            </a:pPr>
            <a:endParaRPr lang="en-US" sz="800" dirty="0" smtClean="0"/>
          </a:p>
          <a:p>
            <a:pPr lvl="1">
              <a:spcBef>
                <a:spcPts val="1200"/>
              </a:spcBef>
              <a:buClr>
                <a:srgbClr val="0070C0"/>
              </a:buClr>
              <a:buFont typeface="Arial" charset="0"/>
              <a:buChar char="•"/>
            </a:pPr>
            <a:r>
              <a:rPr lang="en-US" dirty="0" smtClean="0"/>
              <a:t>Early developmental stage of vertebrates</a:t>
            </a:r>
          </a:p>
          <a:p>
            <a:pPr lvl="1">
              <a:spcBef>
                <a:spcPts val="1200"/>
              </a:spcBef>
              <a:buClr>
                <a:srgbClr val="0070C0"/>
              </a:buClr>
              <a:buFont typeface="Arial" charset="0"/>
              <a:buChar char="•"/>
            </a:pPr>
            <a:endParaRPr lang="en-US" sz="800" dirty="0" smtClean="0"/>
          </a:p>
          <a:p>
            <a:pPr lvl="1">
              <a:spcBef>
                <a:spcPts val="1200"/>
              </a:spcBef>
              <a:buClr>
                <a:srgbClr val="0070C0"/>
              </a:buClr>
              <a:buFont typeface="Arial" charset="0"/>
              <a:buChar char="•"/>
            </a:pPr>
            <a:r>
              <a:rPr lang="en-US" dirty="0" smtClean="0"/>
              <a:t>Animal cells, tissues, organs</a:t>
            </a:r>
          </a:p>
          <a:p>
            <a:pPr lvl="1">
              <a:spcBef>
                <a:spcPts val="1200"/>
              </a:spcBef>
              <a:buClr>
                <a:srgbClr val="0070C0"/>
              </a:buClr>
              <a:buFont typeface="Arial" charset="0"/>
              <a:buChar char="•"/>
            </a:pPr>
            <a:endParaRPr lang="en-US" sz="800" dirty="0" smtClean="0"/>
          </a:p>
          <a:p>
            <a:pPr lvl="1">
              <a:spcBef>
                <a:spcPts val="1200"/>
              </a:spcBef>
              <a:spcAft>
                <a:spcPts val="0"/>
              </a:spcAft>
              <a:buClr>
                <a:srgbClr val="0070C0"/>
              </a:buClr>
              <a:buFont typeface="Arial" charset="0"/>
              <a:buChar char="•"/>
            </a:pPr>
            <a:r>
              <a:rPr lang="en-US" dirty="0" smtClean="0"/>
              <a:t>Human volunteers and donated </a:t>
            </a:r>
          </a:p>
          <a:p>
            <a:pPr lvl="1">
              <a:spcBef>
                <a:spcPts val="1200"/>
              </a:spcBef>
              <a:spcAft>
                <a:spcPts val="0"/>
              </a:spcAft>
              <a:buNone/>
            </a:pPr>
            <a:r>
              <a:rPr lang="en-US" dirty="0" smtClean="0"/>
              <a:t>	human tissues. </a:t>
            </a:r>
          </a:p>
          <a:p>
            <a:pPr lvl="1">
              <a:spcBef>
                <a:spcPts val="1200"/>
              </a:spcBef>
              <a:spcAft>
                <a:spcPts val="0"/>
              </a:spcAft>
              <a:buNone/>
            </a:pPr>
            <a:endParaRPr lang="en-US" dirty="0" smtClean="0"/>
          </a:p>
          <a:p>
            <a:pPr lvl="1">
              <a:spcBef>
                <a:spcPts val="1200"/>
              </a:spcBef>
              <a:buFont typeface="Arial" charset="0"/>
              <a:buChar char="•"/>
            </a:pPr>
            <a:endParaRPr lang="en-US" dirty="0" smtClean="0"/>
          </a:p>
          <a:p>
            <a:pPr>
              <a:lnSpc>
                <a:spcPct val="150000"/>
              </a:lnSpc>
            </a:pPr>
            <a:endParaRPr lang="en-US" sz="3600" dirty="0" smtClean="0"/>
          </a:p>
        </p:txBody>
      </p:sp>
      <p:sp>
        <p:nvSpPr>
          <p:cNvPr id="10" name="Rectangle 2"/>
          <p:cNvSpPr txBox="1">
            <a:spLocks noChangeArrowheads="1"/>
          </p:cNvSpPr>
          <p:nvPr/>
        </p:nvSpPr>
        <p:spPr bwMode="auto">
          <a:xfrm>
            <a:off x="0" y="0"/>
            <a:ext cx="9144000" cy="765175"/>
          </a:xfrm>
          <a:prstGeom prst="rect">
            <a:avLst/>
          </a:prstGeom>
          <a:solidFill>
            <a:schemeClr val="accent1">
              <a:lumMod val="40000"/>
              <a:lumOff val="60000"/>
            </a:schemeClr>
          </a:solidFill>
          <a:ln w="9525">
            <a:noFill/>
            <a:miter lim="800000"/>
            <a:headEnd/>
            <a:tailEnd/>
          </a:ln>
        </p:spPr>
        <p:txBody>
          <a:bodyPr anchor="ctr"/>
          <a:lstStyle/>
          <a:p>
            <a:pPr algn="ctr">
              <a:defRPr/>
            </a:pPr>
            <a:r>
              <a:rPr lang="en-US" sz="3200" dirty="0">
                <a:latin typeface="+mj-lt"/>
                <a:ea typeface="+mj-ea"/>
                <a:cs typeface="+mj-cs"/>
              </a:rPr>
              <a:t>                                                        </a:t>
            </a:r>
            <a:r>
              <a:rPr lang="en-US" sz="2800" dirty="0" smtClean="0">
                <a:latin typeface="+mj-lt"/>
                <a:ea typeface="+mj-ea"/>
                <a:cs typeface="+mj-cs"/>
              </a:rPr>
              <a:t>Definitions and examples</a:t>
            </a:r>
            <a:endParaRPr lang="en-US" sz="2800" dirty="0">
              <a:latin typeface="+mj-lt"/>
              <a:ea typeface="+mj-ea"/>
              <a:cs typeface="+mj-cs"/>
            </a:endParaRPr>
          </a:p>
        </p:txBody>
      </p:sp>
      <p:grpSp>
        <p:nvGrpSpPr>
          <p:cNvPr id="6" name="Group 11"/>
          <p:cNvGrpSpPr>
            <a:grpSpLocks noChangeAspect="1"/>
          </p:cNvGrpSpPr>
          <p:nvPr/>
        </p:nvGrpSpPr>
        <p:grpSpPr bwMode="auto">
          <a:xfrm>
            <a:off x="6084168" y="4005064"/>
            <a:ext cx="2792640" cy="2029973"/>
            <a:chOff x="6516216" y="2348880"/>
            <a:chExt cx="2112988" cy="1536062"/>
          </a:xfrm>
        </p:grpSpPr>
        <p:pic>
          <p:nvPicPr>
            <p:cNvPr id="7" name="Picture 6" descr="iStock_000004678910XSmall.jpg"/>
            <p:cNvPicPr>
              <a:picLocks noChangeAspect="1"/>
            </p:cNvPicPr>
            <p:nvPr/>
          </p:nvPicPr>
          <p:blipFill>
            <a:blip r:embed="rId3" cstate="print"/>
            <a:srcRect/>
            <a:stretch>
              <a:fillRect/>
            </a:stretch>
          </p:blipFill>
          <p:spPr bwMode="auto">
            <a:xfrm>
              <a:off x="6516216" y="2348880"/>
              <a:ext cx="2036061" cy="1517288"/>
            </a:xfrm>
            <a:prstGeom prst="rect">
              <a:avLst/>
            </a:prstGeom>
            <a:noFill/>
            <a:ln w="9525">
              <a:noFill/>
              <a:miter lim="800000"/>
              <a:headEnd/>
              <a:tailEnd/>
            </a:ln>
          </p:spPr>
        </p:pic>
        <p:sp>
          <p:nvSpPr>
            <p:cNvPr id="8" name="TextBox 7"/>
            <p:cNvSpPr txBox="1">
              <a:spLocks noChangeArrowheads="1"/>
            </p:cNvSpPr>
            <p:nvPr/>
          </p:nvSpPr>
          <p:spPr bwMode="auto">
            <a:xfrm>
              <a:off x="7667856" y="3740357"/>
              <a:ext cx="961348" cy="144585"/>
            </a:xfrm>
            <a:prstGeom prst="rect">
              <a:avLst/>
            </a:prstGeom>
            <a:noFill/>
            <a:ln w="9525">
              <a:noFill/>
              <a:miter lim="800000"/>
              <a:headEnd/>
              <a:tailEnd/>
            </a:ln>
          </p:spPr>
          <p:txBody>
            <a:bodyPr>
              <a:spAutoFit/>
            </a:bodyPr>
            <a:lstStyle/>
            <a:p>
              <a:pPr>
                <a:defRPr/>
              </a:pPr>
              <a:r>
                <a:rPr lang="en-GB" sz="800">
                  <a:solidFill>
                    <a:srgbClr val="0070C0"/>
                  </a:solidFill>
                  <a:latin typeface="+mn-lt"/>
                </a:rPr>
                <a:t>iStockphoto.com/Arlinda71</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64704"/>
            <a:ext cx="9144000" cy="1052513"/>
          </a:xfrm>
        </p:spPr>
        <p:txBody>
          <a:bodyPr/>
          <a:lstStyle/>
          <a:p>
            <a:r>
              <a:rPr lang="en-US" sz="3600" dirty="0" smtClean="0">
                <a:solidFill>
                  <a:schemeClr val="accent1">
                    <a:lumMod val="75000"/>
                  </a:schemeClr>
                </a:solidFill>
              </a:rPr>
              <a:t>Alternative test systems (2)</a:t>
            </a:r>
          </a:p>
        </p:txBody>
      </p:sp>
      <p:sp>
        <p:nvSpPr>
          <p:cNvPr id="8195" name="Rectangle 3"/>
          <p:cNvSpPr>
            <a:spLocks noGrp="1" noChangeArrowheads="1"/>
          </p:cNvSpPr>
          <p:nvPr>
            <p:ph idx="1"/>
          </p:nvPr>
        </p:nvSpPr>
        <p:spPr>
          <a:xfrm>
            <a:off x="642910" y="1857364"/>
            <a:ext cx="7710115" cy="4214812"/>
          </a:xfrm>
        </p:spPr>
        <p:txBody>
          <a:bodyPr>
            <a:normAutofit/>
          </a:bodyPr>
          <a:lstStyle/>
          <a:p>
            <a:pPr lvl="1">
              <a:spcBef>
                <a:spcPts val="1200"/>
              </a:spcBef>
              <a:buFont typeface="Arial" charset="0"/>
              <a:buChar char="•"/>
            </a:pPr>
            <a:endParaRPr lang="en-US" sz="800" dirty="0" smtClean="0"/>
          </a:p>
          <a:p>
            <a:pPr lvl="1">
              <a:spcBef>
                <a:spcPts val="1200"/>
              </a:spcBef>
              <a:buClr>
                <a:srgbClr val="0070C0"/>
              </a:buClr>
              <a:buFont typeface="Arial" charset="0"/>
              <a:buChar char="•"/>
            </a:pPr>
            <a:r>
              <a:rPr lang="en-US" dirty="0" smtClean="0"/>
              <a:t>Human  ‘organ on a chip’</a:t>
            </a:r>
          </a:p>
          <a:p>
            <a:pPr lvl="1">
              <a:spcBef>
                <a:spcPts val="1200"/>
              </a:spcBef>
              <a:buClr>
                <a:srgbClr val="0070C0"/>
              </a:buClr>
              <a:buFont typeface="Arial" charset="0"/>
              <a:buChar char="•"/>
            </a:pPr>
            <a:endParaRPr lang="en-US" sz="800" dirty="0" smtClean="0"/>
          </a:p>
          <a:p>
            <a:pPr lvl="1">
              <a:spcBef>
                <a:spcPts val="1200"/>
              </a:spcBef>
              <a:spcAft>
                <a:spcPts val="1200"/>
              </a:spcAft>
              <a:buClr>
                <a:srgbClr val="0070C0"/>
              </a:buClr>
              <a:buFont typeface="Arial" charset="0"/>
              <a:buChar char="•"/>
            </a:pPr>
            <a:r>
              <a:rPr lang="en-US" dirty="0" smtClean="0"/>
              <a:t>Computer models</a:t>
            </a:r>
          </a:p>
          <a:p>
            <a:pPr lvl="1">
              <a:spcBef>
                <a:spcPts val="1200"/>
              </a:spcBef>
              <a:buFont typeface="Arial" charset="0"/>
              <a:buChar char="•"/>
            </a:pPr>
            <a:endParaRPr lang="en-US" dirty="0" smtClean="0"/>
          </a:p>
          <a:p>
            <a:pPr>
              <a:lnSpc>
                <a:spcPct val="150000"/>
              </a:lnSpc>
            </a:pPr>
            <a:endParaRPr lang="en-US" sz="3600" dirty="0" smtClean="0"/>
          </a:p>
        </p:txBody>
      </p:sp>
      <p:sp>
        <p:nvSpPr>
          <p:cNvPr id="10" name="Rectangle 2"/>
          <p:cNvSpPr txBox="1">
            <a:spLocks noChangeArrowheads="1"/>
          </p:cNvSpPr>
          <p:nvPr/>
        </p:nvSpPr>
        <p:spPr bwMode="auto">
          <a:xfrm>
            <a:off x="0" y="0"/>
            <a:ext cx="9144000" cy="765175"/>
          </a:xfrm>
          <a:prstGeom prst="rect">
            <a:avLst/>
          </a:prstGeom>
          <a:solidFill>
            <a:schemeClr val="accent1">
              <a:lumMod val="40000"/>
              <a:lumOff val="60000"/>
            </a:schemeClr>
          </a:solidFill>
          <a:ln w="9525">
            <a:noFill/>
            <a:miter lim="800000"/>
            <a:headEnd/>
            <a:tailEnd/>
          </a:ln>
        </p:spPr>
        <p:txBody>
          <a:bodyPr anchor="ctr"/>
          <a:lstStyle/>
          <a:p>
            <a:pPr algn="ctr">
              <a:defRPr/>
            </a:pPr>
            <a:r>
              <a:rPr lang="en-US" sz="3200" dirty="0">
                <a:latin typeface="+mj-lt"/>
                <a:ea typeface="+mj-ea"/>
                <a:cs typeface="+mj-cs"/>
              </a:rPr>
              <a:t>                                                        </a:t>
            </a:r>
            <a:r>
              <a:rPr lang="en-US" sz="2800" dirty="0" smtClean="0">
                <a:latin typeface="+mj-lt"/>
                <a:ea typeface="+mj-ea"/>
                <a:cs typeface="+mj-cs"/>
              </a:rPr>
              <a:t>Definitions and examples</a:t>
            </a:r>
            <a:endParaRPr lang="en-US" sz="2800" dirty="0">
              <a:latin typeface="+mj-lt"/>
              <a:ea typeface="+mj-ea"/>
              <a:cs typeface="+mj-cs"/>
            </a:endParaRPr>
          </a:p>
        </p:txBody>
      </p:sp>
      <p:pic>
        <p:nvPicPr>
          <p:cNvPr id="54274" name="Picture 2" descr="http://t0.gstatic.com/images?q=tbn:ANd9GcTx6XLLk7FyUdslRkkbP7Dps_la0u-rOXE1Y6BUAfs7F_B3GlRBxp2jX5Ue"/>
          <p:cNvPicPr>
            <a:picLocks noChangeAspect="1" noChangeArrowheads="1"/>
          </p:cNvPicPr>
          <p:nvPr/>
        </p:nvPicPr>
        <p:blipFill>
          <a:blip r:embed="rId3" cstate="print"/>
          <a:srcRect/>
          <a:stretch>
            <a:fillRect/>
          </a:stretch>
        </p:blipFill>
        <p:spPr bwMode="auto">
          <a:xfrm>
            <a:off x="642910" y="4052903"/>
            <a:ext cx="3534150" cy="1947865"/>
          </a:xfrm>
          <a:prstGeom prst="rect">
            <a:avLst/>
          </a:prstGeom>
          <a:noFill/>
        </p:spPr>
      </p:pic>
      <p:grpSp>
        <p:nvGrpSpPr>
          <p:cNvPr id="11" name="Group 10"/>
          <p:cNvGrpSpPr/>
          <p:nvPr/>
        </p:nvGrpSpPr>
        <p:grpSpPr>
          <a:xfrm>
            <a:off x="5214942" y="4071942"/>
            <a:ext cx="3514724" cy="1928826"/>
            <a:chOff x="5214942" y="4071942"/>
            <a:chExt cx="3514724" cy="1928826"/>
          </a:xfrm>
        </p:grpSpPr>
        <p:pic>
          <p:nvPicPr>
            <p:cNvPr id="78851" name="Picture 3" descr="\\thakeham\GOLD_APPS\Microsoft\Office 2007 Std\Clipart\FILES\PFILES\MSOFFICE\MEDIA\CNTCD1\Photo1\j0289553.jpg"/>
            <p:cNvPicPr>
              <a:picLocks noChangeAspect="1" noChangeArrowheads="1"/>
            </p:cNvPicPr>
            <p:nvPr/>
          </p:nvPicPr>
          <p:blipFill>
            <a:blip r:embed="rId4" cstate="print"/>
            <a:srcRect/>
            <a:stretch>
              <a:fillRect/>
            </a:stretch>
          </p:blipFill>
          <p:spPr bwMode="auto">
            <a:xfrm>
              <a:off x="5214942" y="4071942"/>
              <a:ext cx="3514724" cy="1928826"/>
            </a:xfrm>
            <a:prstGeom prst="rect">
              <a:avLst/>
            </a:prstGeom>
            <a:noFill/>
          </p:spPr>
        </p:pic>
        <p:pic>
          <p:nvPicPr>
            <p:cNvPr id="78853" name="Picture 5" descr="\\thakeham\GOLD_APPS\Microsoft\Office 2007 Std\Clipart\FILES\PFILES\MSOFFICE\MEDIA\CNTCD1\ClipArt6\j0297827.wmf"/>
            <p:cNvPicPr>
              <a:picLocks noChangeAspect="1" noChangeArrowheads="1"/>
            </p:cNvPicPr>
            <p:nvPr/>
          </p:nvPicPr>
          <p:blipFill>
            <a:blip r:embed="rId5" cstate="print"/>
            <a:srcRect/>
            <a:stretch>
              <a:fillRect/>
            </a:stretch>
          </p:blipFill>
          <p:spPr bwMode="auto">
            <a:xfrm>
              <a:off x="6072198" y="4286256"/>
              <a:ext cx="1815084" cy="1422806"/>
            </a:xfrm>
            <a:prstGeom prst="rect">
              <a:avLst/>
            </a:prstGeom>
            <a:noFill/>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539552" y="764704"/>
            <a:ext cx="8229600" cy="1080120"/>
          </a:xfrm>
        </p:spPr>
        <p:txBody>
          <a:bodyPr>
            <a:normAutofit/>
          </a:bodyPr>
          <a:lstStyle/>
          <a:p>
            <a:r>
              <a:rPr lang="en-US" sz="3600" smtClean="0">
                <a:solidFill>
                  <a:schemeClr val="accent1">
                    <a:lumMod val="75000"/>
                  </a:schemeClr>
                </a:solidFill>
              </a:rPr>
              <a:t>Example: use of human volunteers</a:t>
            </a:r>
            <a:endParaRPr lang="en-US" sz="2800" smtClean="0">
              <a:solidFill>
                <a:schemeClr val="accent1">
                  <a:lumMod val="75000"/>
                </a:schemeClr>
              </a:solidFill>
            </a:endParaRPr>
          </a:p>
        </p:txBody>
      </p:sp>
      <p:sp>
        <p:nvSpPr>
          <p:cNvPr id="9219" name="Rectangle 1027"/>
          <p:cNvSpPr>
            <a:spLocks noGrp="1" noChangeArrowheads="1"/>
          </p:cNvSpPr>
          <p:nvPr>
            <p:ph idx="1"/>
          </p:nvPr>
        </p:nvSpPr>
        <p:spPr>
          <a:xfrm>
            <a:off x="0" y="2000240"/>
            <a:ext cx="8569076" cy="4525963"/>
          </a:xfrm>
        </p:spPr>
        <p:txBody>
          <a:bodyPr>
            <a:normAutofit lnSpcReduction="10000"/>
          </a:bodyPr>
          <a:lstStyle/>
          <a:p>
            <a:pPr lvl="1" indent="0">
              <a:buFont typeface="Arial" charset="0"/>
              <a:buNone/>
            </a:pPr>
            <a:r>
              <a:rPr lang="en-US" sz="2400" dirty="0" smtClean="0"/>
              <a:t>Humans are </a:t>
            </a:r>
            <a:r>
              <a:rPr lang="en-US" sz="2400" dirty="0" smtClean="0"/>
              <a:t>generally the best </a:t>
            </a:r>
            <a:r>
              <a:rPr lang="en-US" sz="2400" dirty="0" smtClean="0"/>
              <a:t>models of </a:t>
            </a:r>
            <a:r>
              <a:rPr lang="en-US" sz="2400" dirty="0" smtClean="0"/>
              <a:t>other humans. Many </a:t>
            </a:r>
            <a:r>
              <a:rPr lang="en-US" sz="2400" dirty="0" smtClean="0"/>
              <a:t>types of experiment can be done on human volunteers or human tissue as long as all the ethical considerations are addressed</a:t>
            </a:r>
          </a:p>
          <a:p>
            <a:pPr lvl="1" indent="0">
              <a:buFont typeface="Arial" charset="0"/>
              <a:buNone/>
            </a:pPr>
            <a:endParaRPr lang="en-US" sz="900" i="1" dirty="0" smtClean="0">
              <a:solidFill>
                <a:schemeClr val="accent1">
                  <a:lumMod val="75000"/>
                </a:schemeClr>
              </a:solidFill>
            </a:endParaRPr>
          </a:p>
          <a:p>
            <a:pPr lvl="1" indent="0">
              <a:buFont typeface="Arial" charset="0"/>
              <a:buNone/>
            </a:pPr>
            <a:r>
              <a:rPr lang="en-US" sz="2400" i="1" dirty="0" smtClean="0">
                <a:solidFill>
                  <a:schemeClr val="accent1">
                    <a:lumMod val="75000"/>
                  </a:schemeClr>
                </a:solidFill>
              </a:rPr>
              <a:t>For example</a:t>
            </a:r>
            <a:r>
              <a:rPr lang="en-US" sz="2400" dirty="0" smtClean="0"/>
              <a:t>:</a:t>
            </a:r>
          </a:p>
          <a:p>
            <a:pPr lvl="1" indent="0">
              <a:buFont typeface="Arial" charset="0"/>
              <a:buNone/>
            </a:pPr>
            <a:endParaRPr lang="en-US" sz="1200" dirty="0" smtClean="0"/>
          </a:p>
          <a:p>
            <a:pPr lvl="2">
              <a:buClr>
                <a:srgbClr val="0070C0"/>
              </a:buClr>
            </a:pPr>
            <a:r>
              <a:rPr lang="en-US" dirty="0" err="1" smtClean="0"/>
              <a:t>Microdosing</a:t>
            </a:r>
            <a:endParaRPr lang="en-US" dirty="0" smtClean="0"/>
          </a:p>
          <a:p>
            <a:pPr lvl="2">
              <a:buClr>
                <a:srgbClr val="0070C0"/>
              </a:buClr>
            </a:pPr>
            <a:r>
              <a:rPr lang="en-US" dirty="0" smtClean="0"/>
              <a:t>Non-invasive imaging</a:t>
            </a:r>
          </a:p>
          <a:p>
            <a:pPr lvl="2">
              <a:buClr>
                <a:srgbClr val="0070C0"/>
              </a:buClr>
            </a:pPr>
            <a:r>
              <a:rPr lang="en-US" dirty="0" smtClean="0"/>
              <a:t>Dietary studies</a:t>
            </a:r>
          </a:p>
          <a:p>
            <a:pPr lvl="2">
              <a:buClr>
                <a:srgbClr val="0070C0"/>
              </a:buClr>
            </a:pPr>
            <a:r>
              <a:rPr lang="en-US" dirty="0" smtClean="0"/>
              <a:t>Pain research </a:t>
            </a:r>
          </a:p>
          <a:p>
            <a:pPr lvl="2">
              <a:buClr>
                <a:srgbClr val="0070C0"/>
              </a:buClr>
            </a:pPr>
            <a:r>
              <a:rPr lang="en-US" dirty="0" smtClean="0"/>
              <a:t>Human cell or tissue culture</a:t>
            </a:r>
          </a:p>
          <a:p>
            <a:endParaRPr lang="en-US" dirty="0" smtClean="0"/>
          </a:p>
        </p:txBody>
      </p:sp>
      <p:grpSp>
        <p:nvGrpSpPr>
          <p:cNvPr id="2" name="Group 6"/>
          <p:cNvGrpSpPr>
            <a:grpSpLocks/>
          </p:cNvGrpSpPr>
          <p:nvPr/>
        </p:nvGrpSpPr>
        <p:grpSpPr bwMode="auto">
          <a:xfrm>
            <a:off x="5429250" y="3929063"/>
            <a:ext cx="3857625" cy="2787650"/>
            <a:chOff x="5940425" y="4365625"/>
            <a:chExt cx="2808288" cy="1839951"/>
          </a:xfrm>
        </p:grpSpPr>
        <p:pic>
          <p:nvPicPr>
            <p:cNvPr id="9222" name="Picture 3" descr="iStock_000010039958XSmall.jpg"/>
            <p:cNvPicPr>
              <a:picLocks noChangeAspect="1"/>
            </p:cNvPicPr>
            <p:nvPr/>
          </p:nvPicPr>
          <p:blipFill>
            <a:blip r:embed="rId3" cstate="print"/>
            <a:srcRect/>
            <a:stretch>
              <a:fillRect/>
            </a:stretch>
          </p:blipFill>
          <p:spPr bwMode="auto">
            <a:xfrm>
              <a:off x="5940425" y="4365625"/>
              <a:ext cx="2550297" cy="1691349"/>
            </a:xfrm>
            <a:prstGeom prst="rect">
              <a:avLst/>
            </a:prstGeom>
            <a:noFill/>
            <a:ln w="9525">
              <a:noFill/>
              <a:miter lim="800000"/>
              <a:headEnd/>
              <a:tailEnd/>
            </a:ln>
          </p:spPr>
        </p:pic>
        <p:sp>
          <p:nvSpPr>
            <p:cNvPr id="5" name="TextBox 4"/>
            <p:cNvSpPr txBox="1">
              <a:spLocks noChangeArrowheads="1"/>
            </p:cNvSpPr>
            <p:nvPr/>
          </p:nvSpPr>
          <p:spPr bwMode="auto">
            <a:xfrm>
              <a:off x="7019825" y="6063074"/>
              <a:ext cx="1728888" cy="142502"/>
            </a:xfrm>
            <a:prstGeom prst="rect">
              <a:avLst/>
            </a:prstGeom>
            <a:noFill/>
            <a:ln w="9525">
              <a:noFill/>
              <a:miter lim="800000"/>
              <a:headEnd/>
              <a:tailEnd/>
            </a:ln>
          </p:spPr>
          <p:txBody>
            <a:bodyPr>
              <a:spAutoFit/>
            </a:bodyPr>
            <a:lstStyle/>
            <a:p>
              <a:pPr>
                <a:defRPr/>
              </a:pPr>
              <a:r>
                <a:rPr lang="en-GB" sz="800">
                  <a:solidFill>
                    <a:srgbClr val="0070C0"/>
                  </a:solidFill>
                  <a:latin typeface="+mn-lt"/>
                </a:rPr>
                <a:t>                         iStockphoto.com/</a:t>
              </a:r>
              <a:r>
                <a:rPr lang="en-GB" sz="800" err="1">
                  <a:solidFill>
                    <a:srgbClr val="0070C0"/>
                  </a:solidFill>
                  <a:latin typeface="+mn-lt"/>
                </a:rPr>
                <a:t>CatherineYeulet</a:t>
              </a:r>
              <a:endParaRPr lang="en-GB" sz="800">
                <a:solidFill>
                  <a:srgbClr val="0070C0"/>
                </a:solidFill>
                <a:latin typeface="+mn-lt"/>
              </a:endParaRPr>
            </a:p>
          </p:txBody>
        </p:sp>
      </p:grpSp>
      <p:sp>
        <p:nvSpPr>
          <p:cNvPr id="8" name="Rectangle 2"/>
          <p:cNvSpPr txBox="1">
            <a:spLocks noChangeArrowheads="1"/>
          </p:cNvSpPr>
          <p:nvPr/>
        </p:nvSpPr>
        <p:spPr bwMode="auto">
          <a:xfrm>
            <a:off x="0" y="0"/>
            <a:ext cx="9144000" cy="765175"/>
          </a:xfrm>
          <a:prstGeom prst="rect">
            <a:avLst/>
          </a:prstGeom>
          <a:solidFill>
            <a:schemeClr val="accent1">
              <a:lumMod val="40000"/>
              <a:lumOff val="60000"/>
            </a:schemeClr>
          </a:solidFill>
          <a:ln w="9525">
            <a:noFill/>
            <a:miter lim="800000"/>
            <a:headEnd/>
            <a:tailEnd/>
          </a:ln>
        </p:spPr>
        <p:txBody>
          <a:bodyPr anchor="ctr"/>
          <a:lstStyle/>
          <a:p>
            <a:pPr algn="ctr">
              <a:defRPr/>
            </a:pPr>
            <a:r>
              <a:rPr lang="en-US" sz="3200" dirty="0">
                <a:latin typeface="+mj-lt"/>
                <a:ea typeface="+mj-ea"/>
                <a:cs typeface="+mj-cs"/>
              </a:rPr>
              <a:t>                                                        </a:t>
            </a:r>
            <a:r>
              <a:rPr lang="en-US" sz="2800" dirty="0" smtClean="0">
                <a:latin typeface="+mj-lt"/>
                <a:ea typeface="+mj-ea"/>
                <a:cs typeface="+mj-cs"/>
              </a:rPr>
              <a:t>Definitions and examples</a:t>
            </a:r>
            <a:endParaRPr lang="en-US" sz="2800" dirty="0">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836712"/>
            <a:ext cx="8229600" cy="987425"/>
          </a:xfrm>
        </p:spPr>
        <p:txBody>
          <a:bodyPr>
            <a:normAutofit/>
          </a:bodyPr>
          <a:lstStyle/>
          <a:p>
            <a:r>
              <a:rPr lang="en-US" sz="3600" smtClean="0">
                <a:solidFill>
                  <a:schemeClr val="accent1">
                    <a:lumMod val="75000"/>
                  </a:schemeClr>
                </a:solidFill>
              </a:rPr>
              <a:t>Example: use of invertebrates</a:t>
            </a:r>
          </a:p>
        </p:txBody>
      </p:sp>
      <p:sp>
        <p:nvSpPr>
          <p:cNvPr id="10243" name="Rectangle 3"/>
          <p:cNvSpPr>
            <a:spLocks noGrp="1" noChangeArrowheads="1"/>
          </p:cNvSpPr>
          <p:nvPr>
            <p:ph idx="1"/>
          </p:nvPr>
        </p:nvSpPr>
        <p:spPr>
          <a:xfrm>
            <a:off x="642910" y="2928934"/>
            <a:ext cx="6961187" cy="3598862"/>
          </a:xfrm>
        </p:spPr>
        <p:txBody>
          <a:bodyPr>
            <a:normAutofit/>
          </a:bodyPr>
          <a:lstStyle/>
          <a:p>
            <a:pPr marL="538163" lvl="1" indent="-269875">
              <a:buFont typeface="Arial" charset="0"/>
              <a:buNone/>
            </a:pPr>
            <a:r>
              <a:rPr lang="en-US" sz="2400" i="1" dirty="0" smtClean="0">
                <a:solidFill>
                  <a:schemeClr val="accent1">
                    <a:lumMod val="75000"/>
                  </a:schemeClr>
                </a:solidFill>
              </a:rPr>
              <a:t>For example:</a:t>
            </a:r>
          </a:p>
          <a:p>
            <a:pPr marL="538163" lvl="1" indent="-269875">
              <a:buFont typeface="Arial" charset="0"/>
              <a:buNone/>
            </a:pPr>
            <a:endParaRPr lang="en-US" sz="1400" i="1" dirty="0" smtClean="0">
              <a:solidFill>
                <a:schemeClr val="accent1">
                  <a:lumMod val="75000"/>
                </a:schemeClr>
              </a:solidFill>
            </a:endParaRPr>
          </a:p>
          <a:p>
            <a:pPr marL="444500" lvl="1" indent="-176213">
              <a:buClr>
                <a:srgbClr val="0070C0"/>
              </a:buClr>
              <a:buFont typeface="Arial" charset="0"/>
              <a:buChar char="•"/>
            </a:pPr>
            <a:r>
              <a:rPr lang="en-US" sz="2400" i="1" dirty="0" smtClean="0"/>
              <a:t>Drosophila</a:t>
            </a:r>
            <a:r>
              <a:rPr lang="en-US" sz="2400" dirty="0" smtClean="0"/>
              <a:t> (fruit fly), </a:t>
            </a:r>
            <a:r>
              <a:rPr lang="en-US" sz="2400" i="1" dirty="0" err="1" smtClean="0"/>
              <a:t>Dictyostelium</a:t>
            </a:r>
            <a:r>
              <a:rPr lang="en-US" sz="2400" dirty="0" smtClean="0"/>
              <a:t> (slime mold) and nematode worms are used in research on neurobiology - Alzheimer’s, epilepsy and </a:t>
            </a:r>
            <a:r>
              <a:rPr lang="en-US" sz="2400" dirty="0" err="1" smtClean="0"/>
              <a:t>neurodegeneration</a:t>
            </a:r>
            <a:r>
              <a:rPr lang="en-US" sz="2400" dirty="0" smtClean="0"/>
              <a:t> respectively</a:t>
            </a:r>
          </a:p>
          <a:p>
            <a:pPr lvl="1">
              <a:buFont typeface="Arial" charset="0"/>
              <a:buChar char="•"/>
            </a:pPr>
            <a:endParaRPr lang="en-US" dirty="0" smtClean="0"/>
          </a:p>
        </p:txBody>
      </p:sp>
      <p:sp>
        <p:nvSpPr>
          <p:cNvPr id="5" name="Rectangle 3"/>
          <p:cNvSpPr txBox="1">
            <a:spLocks noChangeArrowheads="1"/>
          </p:cNvSpPr>
          <p:nvPr/>
        </p:nvSpPr>
        <p:spPr>
          <a:xfrm>
            <a:off x="571472" y="1857364"/>
            <a:ext cx="8069907" cy="857250"/>
          </a:xfrm>
          <a:prstGeom prst="rect">
            <a:avLst/>
          </a:prstGeom>
        </p:spPr>
        <p:txBody>
          <a:bodyPr>
            <a:normAutofit/>
          </a:bodyPr>
          <a:lstStyle/>
          <a:p>
            <a:pPr marL="342900" eaLnBrk="1" fontAlgn="auto" hangingPunct="1">
              <a:spcBef>
                <a:spcPct val="20000"/>
              </a:spcBef>
              <a:spcAft>
                <a:spcPts val="0"/>
              </a:spcAft>
              <a:defRPr/>
            </a:pPr>
            <a:r>
              <a:rPr lang="en-US" dirty="0">
                <a:latin typeface="+mn-lt"/>
              </a:rPr>
              <a:t>To study basic biological functions or effects, a vertebrate model may not be necessary:</a:t>
            </a:r>
          </a:p>
        </p:txBody>
      </p:sp>
      <p:grpSp>
        <p:nvGrpSpPr>
          <p:cNvPr id="2" name="Group 8"/>
          <p:cNvGrpSpPr>
            <a:grpSpLocks/>
          </p:cNvGrpSpPr>
          <p:nvPr/>
        </p:nvGrpSpPr>
        <p:grpSpPr bwMode="auto">
          <a:xfrm>
            <a:off x="6572264" y="5213350"/>
            <a:ext cx="2714625" cy="1644650"/>
            <a:chOff x="6033675" y="1555115"/>
            <a:chExt cx="2714789" cy="1644451"/>
          </a:xfrm>
        </p:grpSpPr>
        <p:pic>
          <p:nvPicPr>
            <p:cNvPr id="10247" name="Picture 3" descr="iStock_000012853053XSmall.jpg"/>
            <p:cNvPicPr>
              <a:picLocks noChangeAspect="1"/>
            </p:cNvPicPr>
            <p:nvPr/>
          </p:nvPicPr>
          <p:blipFill>
            <a:blip r:embed="rId3" cstate="print"/>
            <a:srcRect l="4446" t="6702" b="9383"/>
            <a:stretch>
              <a:fillRect/>
            </a:stretch>
          </p:blipFill>
          <p:spPr bwMode="auto">
            <a:xfrm>
              <a:off x="6033675" y="1555115"/>
              <a:ext cx="2515030" cy="1464075"/>
            </a:xfrm>
            <a:prstGeom prst="rect">
              <a:avLst/>
            </a:prstGeom>
            <a:noFill/>
            <a:ln w="9525">
              <a:noFill/>
              <a:miter lim="800000"/>
              <a:headEnd/>
              <a:tailEnd/>
            </a:ln>
          </p:spPr>
        </p:pic>
        <p:sp>
          <p:nvSpPr>
            <p:cNvPr id="6" name="TextBox 5"/>
            <p:cNvSpPr txBox="1">
              <a:spLocks noChangeArrowheads="1"/>
            </p:cNvSpPr>
            <p:nvPr/>
          </p:nvSpPr>
          <p:spPr bwMode="auto">
            <a:xfrm>
              <a:off x="6890977" y="2983692"/>
              <a:ext cx="1857487" cy="215874"/>
            </a:xfrm>
            <a:prstGeom prst="rect">
              <a:avLst/>
            </a:prstGeom>
            <a:noFill/>
            <a:ln w="9525">
              <a:noFill/>
              <a:miter lim="800000"/>
              <a:headEnd/>
              <a:tailEnd/>
            </a:ln>
          </p:spPr>
          <p:txBody>
            <a:bodyPr>
              <a:spAutoFit/>
            </a:bodyPr>
            <a:lstStyle/>
            <a:p>
              <a:pPr>
                <a:defRPr/>
              </a:pPr>
              <a:r>
                <a:rPr lang="en-GB" sz="800">
                  <a:solidFill>
                    <a:srgbClr val="0070C0"/>
                  </a:solidFill>
                  <a:latin typeface="+mn-lt"/>
                </a:rPr>
                <a:t>           iStockphoto.com/</a:t>
              </a:r>
              <a:r>
                <a:rPr lang="en-GB" sz="800" err="1">
                  <a:solidFill>
                    <a:srgbClr val="0070C0"/>
                  </a:solidFill>
                  <a:latin typeface="+mn-lt"/>
                </a:rPr>
                <a:t>NancyNehring</a:t>
              </a:r>
              <a:endParaRPr lang="en-GB" sz="800">
                <a:solidFill>
                  <a:srgbClr val="0070C0"/>
                </a:solidFill>
                <a:latin typeface="+mn-lt"/>
              </a:endParaRPr>
            </a:p>
          </p:txBody>
        </p:sp>
      </p:grpSp>
      <p:sp>
        <p:nvSpPr>
          <p:cNvPr id="9" name="Rectangle 2"/>
          <p:cNvSpPr txBox="1">
            <a:spLocks noChangeArrowheads="1"/>
          </p:cNvSpPr>
          <p:nvPr/>
        </p:nvSpPr>
        <p:spPr bwMode="auto">
          <a:xfrm>
            <a:off x="0" y="0"/>
            <a:ext cx="9144000" cy="765175"/>
          </a:xfrm>
          <a:prstGeom prst="rect">
            <a:avLst/>
          </a:prstGeom>
          <a:solidFill>
            <a:schemeClr val="accent1">
              <a:lumMod val="40000"/>
              <a:lumOff val="60000"/>
            </a:schemeClr>
          </a:solidFill>
          <a:ln w="9525">
            <a:noFill/>
            <a:miter lim="800000"/>
            <a:headEnd/>
            <a:tailEnd/>
          </a:ln>
        </p:spPr>
        <p:txBody>
          <a:bodyPr anchor="ctr"/>
          <a:lstStyle/>
          <a:p>
            <a:pPr algn="ctr">
              <a:defRPr/>
            </a:pPr>
            <a:r>
              <a:rPr lang="en-US" sz="3200" dirty="0">
                <a:latin typeface="+mj-lt"/>
                <a:ea typeface="+mj-ea"/>
                <a:cs typeface="+mj-cs"/>
              </a:rPr>
              <a:t>                                                        </a:t>
            </a:r>
            <a:r>
              <a:rPr lang="en-US" sz="2800" dirty="0" smtClean="0">
                <a:latin typeface="+mj-lt"/>
                <a:ea typeface="+mj-ea"/>
                <a:cs typeface="+mj-cs"/>
              </a:rPr>
              <a:t>Definitions and examples</a:t>
            </a:r>
            <a:endParaRPr lang="en-US" sz="2800" dirty="0">
              <a:latin typeface="+mj-lt"/>
              <a:ea typeface="+mj-ea"/>
              <a:cs typeface="+mj-cs"/>
            </a:endParaRPr>
          </a:p>
        </p:txBody>
      </p:sp>
      <p:sp>
        <p:nvSpPr>
          <p:cNvPr id="11" name="TextBox 10"/>
          <p:cNvSpPr txBox="1"/>
          <p:nvPr/>
        </p:nvSpPr>
        <p:spPr>
          <a:xfrm>
            <a:off x="642910" y="5357826"/>
            <a:ext cx="5328592" cy="1200329"/>
          </a:xfrm>
          <a:prstGeom prst="rect">
            <a:avLst/>
          </a:prstGeom>
          <a:noFill/>
        </p:spPr>
        <p:txBody>
          <a:bodyPr wrap="square" rtlCol="0">
            <a:spAutoFit/>
          </a:bodyPr>
          <a:lstStyle/>
          <a:p>
            <a:pPr marL="444500" lvl="1" indent="-176213">
              <a:buClr>
                <a:srgbClr val="0070C0"/>
              </a:buClr>
              <a:buFont typeface="Arial" charset="0"/>
              <a:buChar char="•"/>
              <a:tabLst>
                <a:tab pos="4935538" algn="r"/>
              </a:tabLst>
            </a:pPr>
            <a:r>
              <a:rPr lang="en-US" dirty="0" smtClean="0">
                <a:latin typeface="Calibri" pitchFamily="34" charset="0"/>
              </a:rPr>
              <a:t>Bacteria, yeast, and </a:t>
            </a:r>
            <a:r>
              <a:rPr lang="en-US" i="1" dirty="0" smtClean="0">
                <a:latin typeface="Calibri" pitchFamily="34" charset="0"/>
              </a:rPr>
              <a:t>Drosophila</a:t>
            </a:r>
            <a:r>
              <a:rPr lang="en-US" dirty="0" smtClean="0">
                <a:latin typeface="Calibri" pitchFamily="34" charset="0"/>
              </a:rPr>
              <a:t> are used to study genetics and the genetic toxicity of chemicals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10619</TotalTime>
  <Words>6896</Words>
  <Application>Microsoft Office PowerPoint</Application>
  <PresentationFormat>On-screen Show (4:3)</PresentationFormat>
  <Paragraphs>480</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Photo Editor Photo</vt:lpstr>
      <vt:lpstr> The ‘R’ of Replacement</vt:lpstr>
      <vt:lpstr>Presentation overview</vt:lpstr>
      <vt:lpstr>  Definitions and examples of Replacement</vt:lpstr>
      <vt:lpstr>Replacement and the 3Rs</vt:lpstr>
      <vt:lpstr> Is Replacement ‘all or nothing’? </vt:lpstr>
      <vt:lpstr>Alternative test systems (1)</vt:lpstr>
      <vt:lpstr>Alternative test systems (2)</vt:lpstr>
      <vt:lpstr>Example: use of human volunteers</vt:lpstr>
      <vt:lpstr>Example: use of invertebrates</vt:lpstr>
      <vt:lpstr>Why replace animals?</vt:lpstr>
      <vt:lpstr>Why replace animals?</vt:lpstr>
      <vt:lpstr>Ethical and societal concerns</vt:lpstr>
      <vt:lpstr>Legal requirements</vt:lpstr>
      <vt:lpstr>Scientific advantages</vt:lpstr>
      <vt:lpstr>Slide 15</vt:lpstr>
      <vt:lpstr>Slide 16</vt:lpstr>
      <vt:lpstr>Slide 17</vt:lpstr>
      <vt:lpstr>Slide 18</vt:lpstr>
      <vt:lpstr>Practical advantages</vt:lpstr>
      <vt:lpstr>Practical advantages </vt:lpstr>
      <vt:lpstr>Policies of funders and journals</vt:lpstr>
      <vt:lpstr>Putting replacement into practice</vt:lpstr>
      <vt:lpstr> Finding alternatives with the internet </vt:lpstr>
      <vt:lpstr>Slide 24</vt:lpstr>
      <vt:lpstr>Putting replacement into practice</vt:lpstr>
      <vt:lpstr>Slide 26</vt:lpstr>
      <vt:lpstr>          Innovative thinking…</vt:lpstr>
      <vt:lpstr>Slide 28</vt:lpstr>
      <vt:lpstr>Slide 29</vt:lpstr>
      <vt:lpstr>Slide 30</vt:lpstr>
      <vt:lpstr>Slide 31</vt:lpstr>
      <vt:lpstr>Slide 32</vt:lpstr>
    </vt:vector>
  </TitlesOfParts>
  <Company>RSPCA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of replacement</dc:title>
  <dc:creator>卒䍐A</dc:creator>
  <cp:lastModifiedBy>ELilley</cp:lastModifiedBy>
  <cp:revision>888</cp:revision>
  <dcterms:created xsi:type="dcterms:W3CDTF">2009-09-14T16:11:14Z</dcterms:created>
  <dcterms:modified xsi:type="dcterms:W3CDTF">2013-11-07T12:29:54Z</dcterms:modified>
</cp:coreProperties>
</file>