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80" r:id="rId3"/>
    <p:sldId id="279" r:id="rId4"/>
    <p:sldId id="302" r:id="rId5"/>
    <p:sldId id="307" r:id="rId6"/>
    <p:sldId id="305" r:id="rId7"/>
    <p:sldId id="266" r:id="rId8"/>
    <p:sldId id="276" r:id="rId9"/>
    <p:sldId id="292" r:id="rId10"/>
    <p:sldId id="277" r:id="rId11"/>
    <p:sldId id="288" r:id="rId12"/>
    <p:sldId id="261" r:id="rId13"/>
    <p:sldId id="263" r:id="rId14"/>
    <p:sldId id="283" r:id="rId15"/>
    <p:sldId id="262" r:id="rId16"/>
    <p:sldId id="291" r:id="rId17"/>
    <p:sldId id="284" r:id="rId18"/>
    <p:sldId id="271" r:id="rId19"/>
    <p:sldId id="303" r:id="rId20"/>
    <p:sldId id="269" r:id="rId21"/>
    <p:sldId id="304" r:id="rId22"/>
    <p:sldId id="273" r:id="rId23"/>
    <p:sldId id="272" r:id="rId24"/>
    <p:sldId id="275" r:id="rId25"/>
    <p:sldId id="300" r:id="rId26"/>
    <p:sldId id="306" r:id="rId27"/>
    <p:sldId id="299" r:id="rId28"/>
    <p:sldId id="293" r:id="rId29"/>
    <p:sldId id="296" r:id="rId30"/>
    <p:sldId id="295" r:id="rId31"/>
    <p:sldId id="294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31"/>
    <a:srgbClr val="060742"/>
    <a:srgbClr val="130D3E"/>
    <a:srgbClr val="1A3587"/>
    <a:srgbClr val="080C4A"/>
    <a:srgbClr val="0A0E4B"/>
    <a:srgbClr val="FBFFD9"/>
    <a:srgbClr val="FFFF8F"/>
    <a:srgbClr val="07114D"/>
    <a:srgbClr val="102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4FD34-BCA5-AE43-84B1-AA67C6B1F99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0BE23-E9FB-9B4C-8AF8-FF7976F4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Regression of</a:t>
            </a:r>
            <a:r>
              <a:rPr lang="en-US" baseline="0" dirty="0" smtClean="0"/>
              <a:t> ECFV against BSA has negative intercept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BE23-E9FB-9B4C-8AF8-FF7976F45C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EE5A6-70A5-6F4D-890A-791E728CA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4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7B37-8A56-3F4F-BAAA-7740E66C0520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E23E-2C13-BF40-9165-C388A121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1367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Commemoration of </a:t>
            </a:r>
            <a:r>
              <a:rPr lang="en-GB" b="1" dirty="0">
                <a:solidFill>
                  <a:srgbClr val="FFFF00"/>
                </a:solidFill>
              </a:rPr>
              <a:t>the work of Professor </a:t>
            </a:r>
            <a:r>
              <a:rPr lang="en-GB" b="1" dirty="0" smtClean="0">
                <a:solidFill>
                  <a:srgbClr val="FFFF00"/>
                </a:solidFill>
              </a:rPr>
              <a:t>Bob </a:t>
            </a:r>
            <a:r>
              <a:rPr lang="en-GB" b="1" dirty="0" err="1" smtClean="0">
                <a:solidFill>
                  <a:srgbClr val="FFFF00"/>
                </a:solidFill>
              </a:rPr>
              <a:t>Michell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br>
              <a:rPr lang="en-GB" b="1" dirty="0" smtClean="0">
                <a:solidFill>
                  <a:srgbClr val="FFFF00"/>
                </a:solidFill>
              </a:rPr>
            </a:br>
            <a:endParaRPr lang="en-US" sz="31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1607820"/>
            <a:ext cx="3779874" cy="486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345" y="1181100"/>
            <a:ext cx="44893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Measurement of </a:t>
            </a:r>
            <a:r>
              <a:rPr lang="en-GB" sz="3200" b="1" dirty="0" smtClean="0">
                <a:solidFill>
                  <a:srgbClr val="FFFF00"/>
                </a:solidFill>
              </a:rPr>
              <a:t>Glomerular filtration rate</a:t>
            </a:r>
          </a:p>
          <a:p>
            <a:endParaRPr lang="en-GB" sz="1600" b="1" dirty="0">
              <a:solidFill>
                <a:srgbClr val="FFFF00"/>
              </a:solidFill>
            </a:endParaRPr>
          </a:p>
          <a:p>
            <a:r>
              <a:rPr lang="en-GB" sz="2400" b="1" dirty="0" smtClean="0">
                <a:solidFill>
                  <a:srgbClr val="FFFF00"/>
                </a:solidFill>
              </a:rPr>
              <a:t>Professor Michael Peters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• Professor of Applied Physiology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Brighton and Sussex Medical School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• Nuclear Medicine Physician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Royal Sussex County Hospital, Brighton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• Friend and Colleague of Bob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0122" y="3947467"/>
            <a:ext cx="103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Merlin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34122" y="4409132"/>
            <a:ext cx="0" cy="67399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17856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045" y="4602855"/>
            <a:ext cx="3072055" cy="20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GB" sz="3300" b="1" dirty="0"/>
              <a:t>MEASUREMENT </a:t>
            </a:r>
            <a:r>
              <a:rPr lang="en-GB" sz="3300" b="1" dirty="0" smtClean="0"/>
              <a:t>of GFR from BOLUS INJECTION and </a:t>
            </a:r>
            <a:r>
              <a:rPr lang="en-GB" sz="3300" b="1" dirty="0"/>
              <a:t>PLASMA </a:t>
            </a:r>
            <a:r>
              <a:rPr lang="en-GB" sz="3300" b="1" dirty="0" smtClean="0"/>
              <a:t>CLEARANCE: </a:t>
            </a:r>
            <a:r>
              <a:rPr lang="en-GB" sz="3300" b="1" dirty="0" err="1" smtClean="0"/>
              <a:t>multisample</a:t>
            </a:r>
            <a:r>
              <a:rPr lang="en-GB" sz="3300" b="1" dirty="0" smtClean="0"/>
              <a:t> technique</a:t>
            </a:r>
            <a:endParaRPr lang="en-GB" sz="3300" b="1" dirty="0"/>
          </a:p>
        </p:txBody>
      </p:sp>
      <p:pic>
        <p:nvPicPr>
          <p:cNvPr id="337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409700"/>
            <a:ext cx="4648200" cy="16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2160" y="3820160"/>
            <a:ext cx="3002280" cy="122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Plasma clearance =  </a:t>
            </a:r>
          </a:p>
          <a:p>
            <a:r>
              <a:rPr lang="en-US" sz="2600" b="1" u="sng" dirty="0" smtClean="0"/>
              <a:t>injected activity</a:t>
            </a:r>
          </a:p>
          <a:p>
            <a:pPr>
              <a:lnSpc>
                <a:spcPts val="2460"/>
              </a:lnSpc>
            </a:pPr>
            <a:r>
              <a:rPr lang="en-US" sz="2600" b="1" dirty="0" smtClean="0"/>
              <a:t>area under curve</a:t>
            </a:r>
            <a:endParaRPr lang="en-US" sz="2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978229" y="5300622"/>
            <a:ext cx="2914254" cy="707886"/>
            <a:chOff x="5917269" y="5300622"/>
            <a:chExt cx="2914254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5917269" y="5300622"/>
              <a:ext cx="29142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ml/min  =           </a:t>
              </a:r>
              <a:r>
                <a:rPr lang="en-US" sz="2000" b="1" dirty="0" err="1" smtClean="0"/>
                <a:t>MBq</a:t>
              </a:r>
              <a:endParaRPr lang="en-US" sz="2000" b="1" dirty="0" smtClean="0"/>
            </a:p>
            <a:p>
              <a:r>
                <a:rPr lang="en-US" sz="2000" b="1" dirty="0"/>
                <a:t>	</a:t>
              </a:r>
              <a:r>
                <a:rPr lang="en-US" sz="2000" b="1" dirty="0" smtClean="0"/>
                <a:t>	  (</a:t>
              </a:r>
              <a:r>
                <a:rPr lang="en-US" sz="2000" b="1" dirty="0" err="1" smtClean="0"/>
                <a:t>MBq</a:t>
              </a:r>
              <a:r>
                <a:rPr lang="en-US" sz="2000" b="1" dirty="0" smtClean="0"/>
                <a:t>/ml) x min</a:t>
              </a:r>
              <a:endParaRPr lang="en-US" sz="20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099300" y="5676900"/>
              <a:ext cx="1557020" cy="140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68300" y="3017341"/>
            <a:ext cx="5548969" cy="3733800"/>
            <a:chOff x="368300" y="3017341"/>
            <a:chExt cx="5548969" cy="3733800"/>
          </a:xfrm>
        </p:grpSpPr>
        <p:grpSp>
          <p:nvGrpSpPr>
            <p:cNvPr id="9" name="Group 8"/>
            <p:cNvGrpSpPr/>
            <p:nvPr/>
          </p:nvGrpSpPr>
          <p:grpSpPr>
            <a:xfrm>
              <a:off x="368300" y="3017341"/>
              <a:ext cx="5548969" cy="3733800"/>
              <a:chOff x="368300" y="3017341"/>
              <a:chExt cx="5548969" cy="3733800"/>
            </a:xfrm>
          </p:grpSpPr>
          <p:pic>
            <p:nvPicPr>
              <p:cNvPr id="33796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00" y="3017341"/>
                <a:ext cx="4978400" cy="373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379133" y="3486081"/>
                <a:ext cx="35381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b="1" dirty="0" smtClean="0">
                    <a:latin typeface="Calibri"/>
                    <a:cs typeface="Calibri"/>
                  </a:rPr>
                  <a:t> y</a:t>
                </a:r>
                <a:r>
                  <a:rPr lang="en-US" b="1" dirty="0">
                    <a:latin typeface="Calibri"/>
                    <a:cs typeface="Calibri"/>
                  </a:rPr>
                  <a:t>(t) </a:t>
                </a:r>
                <a:r>
                  <a:rPr lang="en-US" b="1" dirty="0" smtClean="0">
                    <a:latin typeface="Calibri"/>
                    <a:cs typeface="Calibri"/>
                  </a:rPr>
                  <a:t>= Ae</a:t>
                </a:r>
                <a:r>
                  <a:rPr lang="en-US" b="1" baseline="30000" dirty="0" smtClean="0">
                    <a:latin typeface="Calibri"/>
                    <a:cs typeface="Calibri"/>
                  </a:rPr>
                  <a:t>-</a:t>
                </a:r>
                <a:r>
                  <a:rPr lang="en-US" b="1" baseline="30000" dirty="0" smtClean="0">
                    <a:latin typeface="Symbol" charset="2"/>
                    <a:cs typeface="Symbol" charset="2"/>
                  </a:rPr>
                  <a:t>a</a:t>
                </a:r>
                <a:r>
                  <a:rPr lang="en-US" b="1" baseline="30000" dirty="0" smtClean="0">
                    <a:latin typeface="Calibri"/>
                    <a:cs typeface="Calibri"/>
                  </a:rPr>
                  <a:t>1t</a:t>
                </a:r>
                <a:r>
                  <a:rPr lang="en-US" b="1" dirty="0" smtClean="0">
                    <a:latin typeface="Calibri"/>
                    <a:cs typeface="Calibri"/>
                  </a:rPr>
                  <a:t> </a:t>
                </a:r>
                <a:r>
                  <a:rPr lang="en-US" b="1" dirty="0">
                    <a:latin typeface="Calibri"/>
                    <a:cs typeface="Calibri"/>
                  </a:rPr>
                  <a:t>+ Be</a:t>
                </a:r>
                <a:r>
                  <a:rPr lang="en-US" b="1" baseline="30000" dirty="0">
                    <a:latin typeface="Calibri"/>
                    <a:cs typeface="Calibri"/>
                  </a:rPr>
                  <a:t>-</a:t>
                </a:r>
                <a:r>
                  <a:rPr lang="en-US" b="1" baseline="30000" dirty="0">
                    <a:latin typeface="Symbol" charset="2"/>
                    <a:cs typeface="Symbol" charset="2"/>
                  </a:rPr>
                  <a:t>a</a:t>
                </a:r>
                <a:r>
                  <a:rPr lang="en-US" b="1" baseline="30000" dirty="0">
                    <a:latin typeface="Calibri"/>
                    <a:cs typeface="Calibri"/>
                  </a:rPr>
                  <a:t>2t</a:t>
                </a:r>
                <a:endParaRPr lang="en-US" dirty="0">
                  <a:latin typeface="Calibri"/>
                  <a:cs typeface="Calibri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003300" y="3708400"/>
                <a:ext cx="1003300" cy="2362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4809065" y="5343315"/>
                <a:ext cx="481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Symbol" charset="2"/>
                    <a:cs typeface="Symbol" charset="2"/>
                  </a:rPr>
                  <a:t>a</a:t>
                </a:r>
                <a:r>
                  <a:rPr lang="en-US" sz="2400" b="1" baseline="-25000" dirty="0" smtClean="0">
                    <a:latin typeface="Symbol" charset="2"/>
                    <a:cs typeface="Symbol" charset="2"/>
                  </a:rPr>
                  <a:t>2</a:t>
                </a:r>
                <a:endParaRPr lang="en-US" sz="2400" b="1" baseline="-25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22311" y="54277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Symbol" charset="2"/>
                    <a:cs typeface="Symbol" charset="2"/>
                  </a:rPr>
                  <a:t>a</a:t>
                </a:r>
                <a:r>
                  <a:rPr lang="en-US" sz="2400" b="1" baseline="-25000" dirty="0">
                    <a:latin typeface="Calibri"/>
                    <a:cs typeface="Calibri"/>
                  </a:rPr>
                  <a:t>1</a:t>
                </a:r>
              </a:p>
            </p:txBody>
          </p:sp>
        </p:grpSp>
        <p:sp>
          <p:nvSpPr>
            <p:cNvPr id="3" name="Donut 2"/>
            <p:cNvSpPr/>
            <p:nvPr/>
          </p:nvSpPr>
          <p:spPr>
            <a:xfrm>
              <a:off x="1066799" y="3454400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1397000" y="3911600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1738842" y="4155707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2201333" y="4386308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2658534" y="4563535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3395134" y="4818109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4250295" y="5122915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5012267" y="5369011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1193799" y="3683575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6573" y="3878764"/>
            <a:ext cx="2557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a</a:t>
            </a:r>
            <a:r>
              <a:rPr lang="en-US" sz="2400" b="1" dirty="0" smtClean="0">
                <a:latin typeface="Calibri"/>
                <a:cs typeface="Calibri"/>
              </a:rPr>
              <a:t>rea = A/</a:t>
            </a:r>
            <a:r>
              <a:rPr lang="en-US" sz="2400" b="1" dirty="0" smtClean="0">
                <a:latin typeface="Symbol" charset="2"/>
                <a:cs typeface="Symbol" charset="2"/>
              </a:rPr>
              <a:t>a</a:t>
            </a:r>
            <a:r>
              <a:rPr lang="en-US" sz="2400" b="1" baseline="-25000" dirty="0" smtClean="0">
                <a:latin typeface="Calibri"/>
                <a:cs typeface="Calibri"/>
              </a:rPr>
              <a:t>1</a:t>
            </a:r>
            <a:r>
              <a:rPr lang="en-US" sz="2400" b="1" dirty="0" smtClean="0">
                <a:latin typeface="Calibri"/>
                <a:cs typeface="Calibri"/>
              </a:rPr>
              <a:t> + B/</a:t>
            </a:r>
            <a:r>
              <a:rPr lang="en-US" sz="2400" b="1" dirty="0" smtClean="0">
                <a:latin typeface="Symbol" charset="2"/>
                <a:cs typeface="Symbol" charset="2"/>
              </a:rPr>
              <a:t>a</a:t>
            </a:r>
            <a:r>
              <a:rPr lang="en-US" sz="2400" b="1" baseline="-25000" dirty="0" smtClean="0">
                <a:latin typeface="Calibri"/>
                <a:cs typeface="Calibri"/>
              </a:rPr>
              <a:t>2</a:t>
            </a:r>
            <a:endParaRPr lang="en-US" sz="2400" b="1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9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4" y="173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SCALING GFR for WHOLE BODY SIZE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79220" y="2503110"/>
            <a:ext cx="3388356" cy="2005390"/>
            <a:chOff x="4687213" y="2603500"/>
            <a:chExt cx="3749401" cy="1633220"/>
          </a:xfrm>
        </p:grpSpPr>
        <p:sp>
          <p:nvSpPr>
            <p:cNvPr id="11" name="Rectangle 10"/>
            <p:cNvSpPr/>
            <p:nvPr/>
          </p:nvSpPr>
          <p:spPr>
            <a:xfrm>
              <a:off x="4687213" y="2603500"/>
              <a:ext cx="3749401" cy="163322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26522" y="2665558"/>
              <a:ext cx="3631982" cy="1569660"/>
              <a:chOff x="4726522" y="2665558"/>
              <a:chExt cx="3631982" cy="15696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726522" y="2665558"/>
                <a:ext cx="363198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800000"/>
                    </a:solidFill>
                  </a:rPr>
                  <a:t>Surface area  =    </a:t>
                </a:r>
                <a:r>
                  <a:rPr lang="en-US" sz="2400" b="1" dirty="0" smtClean="0">
                    <a:solidFill>
                      <a:srgbClr val="800000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r</a:t>
                </a:r>
                <a:r>
                  <a:rPr lang="en-US" sz="2400" b="1" baseline="30000" dirty="0" smtClean="0">
                    <a:solidFill>
                      <a:srgbClr val="800000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.4</a:t>
                </a:r>
              </a:p>
              <a:p>
                <a:r>
                  <a:rPr lang="en-US" sz="2400" b="1" dirty="0" smtClean="0">
                    <a:solidFill>
                      <a:srgbClr val="800000"/>
                    </a:solidFill>
                  </a:rPr>
                  <a:t>     Volume          </a:t>
                </a:r>
                <a:r>
                  <a:rPr lang="en-US" sz="2400" b="1" dirty="0" smtClean="0">
                    <a:solidFill>
                      <a:srgbClr val="800000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r</a:t>
                </a:r>
                <a:r>
                  <a:rPr lang="en-US" sz="2400" b="1" baseline="30000" dirty="0" smtClean="0">
                    <a:solidFill>
                      <a:srgbClr val="800000"/>
                    </a:solidFill>
                  </a:rPr>
                  <a:t>3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.4/3</a:t>
                </a:r>
              </a:p>
              <a:p>
                <a:r>
                  <a:rPr lang="en-US" sz="2400" b="1" dirty="0">
                    <a:solidFill>
                      <a:srgbClr val="8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8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                        =  3/r</a:t>
                </a:r>
                <a:endParaRPr lang="en-US" sz="2400" b="1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4870571" y="3019877"/>
                <a:ext cx="1653540" cy="1270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992304" y="3012440"/>
                <a:ext cx="1163382" cy="743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853440" y="2217422"/>
            <a:ext cx="3241040" cy="2582801"/>
            <a:chOff x="690880" y="2222502"/>
            <a:chExt cx="2824480" cy="2582801"/>
          </a:xfrm>
        </p:grpSpPr>
        <p:sp>
          <p:nvSpPr>
            <p:cNvPr id="17" name="Rectangle 16"/>
            <p:cNvSpPr/>
            <p:nvPr/>
          </p:nvSpPr>
          <p:spPr>
            <a:xfrm>
              <a:off x="690880" y="2222502"/>
              <a:ext cx="2824480" cy="229107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800000"/>
                </a:solidFill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814432" y="2311402"/>
              <a:ext cx="2689860" cy="2493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80"/>
                </a:lnSpc>
              </a:pPr>
              <a:r>
                <a:rPr lang="en-US" sz="2800" b="1" dirty="0" smtClean="0">
                  <a:solidFill>
                    <a:srgbClr val="800000"/>
                  </a:solidFill>
                </a:rPr>
                <a:t>Weight</a:t>
              </a:r>
            </a:p>
            <a:p>
              <a:pPr>
                <a:lnSpc>
                  <a:spcPts val="2580"/>
                </a:lnSpc>
              </a:pPr>
              <a:r>
                <a:rPr lang="en-US" sz="2800" b="1" dirty="0" smtClean="0">
                  <a:solidFill>
                    <a:srgbClr val="800000"/>
                  </a:solidFill>
                </a:rPr>
                <a:t>Surface area</a:t>
              </a:r>
            </a:p>
            <a:p>
              <a:pPr>
                <a:lnSpc>
                  <a:spcPts val="2580"/>
                </a:lnSpc>
              </a:pPr>
              <a:r>
                <a:rPr lang="en-US" sz="2800" b="1" dirty="0" smtClean="0">
                  <a:solidFill>
                    <a:srgbClr val="800000"/>
                  </a:solidFill>
                </a:rPr>
                <a:t>Lean body mass</a:t>
              </a:r>
            </a:p>
            <a:p>
              <a:pPr>
                <a:lnSpc>
                  <a:spcPts val="2580"/>
                </a:lnSpc>
              </a:pPr>
              <a:r>
                <a:rPr lang="en-US" sz="2800" b="1" dirty="0" smtClean="0">
                  <a:solidFill>
                    <a:srgbClr val="800000"/>
                  </a:solidFill>
                </a:rPr>
                <a:t>ECFV</a:t>
              </a:r>
            </a:p>
            <a:p>
              <a:pPr>
                <a:lnSpc>
                  <a:spcPts val="2580"/>
                </a:lnSpc>
              </a:pPr>
              <a:r>
                <a:rPr lang="en-US" sz="2800" b="1" dirty="0" smtClean="0">
                  <a:solidFill>
                    <a:srgbClr val="800000"/>
                  </a:solidFill>
                </a:rPr>
                <a:t>Body water</a:t>
              </a:r>
              <a:endParaRPr lang="en-US" sz="28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6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33929"/>
            <a:ext cx="889937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" charset="0"/>
                <a:ea typeface="ＭＳ Ｐゴシック" charset="0"/>
                <a:cs typeface="ＭＳ Ｐゴシック" charset="0"/>
              </a:rPr>
              <a:t>PLASMA CLEARANCE </a:t>
            </a:r>
            <a:r>
              <a:rPr lang="en-US" sz="3200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smtClean="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b="1" dirty="0" smtClean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latin typeface="Times" charset="0"/>
                <a:ea typeface="ＭＳ Ｐゴシック" charset="0"/>
                <a:cs typeface="ＭＳ Ｐゴシック" charset="0"/>
              </a:rPr>
              <a:t>Start sampling from 2 h (slope-intercept method)</a:t>
            </a:r>
            <a:endParaRPr lang="en-US" sz="32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4197" y="1772226"/>
            <a:ext cx="3839598" cy="3785294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417584" y="1911441"/>
            <a:ext cx="322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 charset="0"/>
                <a:ea typeface="ＭＳ Ｐゴシック" charset="0"/>
                <a:cs typeface="ＭＳ Ｐゴシック" charset="0"/>
              </a:rPr>
              <a:t>area under clearance curve is under-estimated if first exponential is ignored 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6449" y="2699562"/>
            <a:ext cx="4468751" cy="3853638"/>
            <a:chOff x="306449" y="2750362"/>
            <a:chExt cx="4468751" cy="3853638"/>
          </a:xfrm>
        </p:grpSpPr>
        <p:pic>
          <p:nvPicPr>
            <p:cNvPr id="3789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49" y="2750362"/>
              <a:ext cx="4468751" cy="385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839626" y="3136900"/>
              <a:ext cx="12144" cy="2907005"/>
            </a:xfrm>
            <a:prstGeom prst="line">
              <a:avLst/>
            </a:prstGeom>
            <a:ln w="38100" cmpd="sng"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939639" y="2988064"/>
              <a:ext cx="1481487" cy="1195768"/>
            </a:xfrm>
            <a:custGeom>
              <a:avLst/>
              <a:gdLst>
                <a:gd name="connsiteX0" fmla="*/ 0 w 1708727"/>
                <a:gd name="connsiteY0" fmla="*/ 0 h 1293091"/>
                <a:gd name="connsiteX1" fmla="*/ 34636 w 1708727"/>
                <a:gd name="connsiteY1" fmla="*/ 138545 h 1293091"/>
                <a:gd name="connsiteX2" fmla="*/ 46182 w 1708727"/>
                <a:gd name="connsiteY2" fmla="*/ 173182 h 1293091"/>
                <a:gd name="connsiteX3" fmla="*/ 57727 w 1708727"/>
                <a:gd name="connsiteY3" fmla="*/ 207818 h 1293091"/>
                <a:gd name="connsiteX4" fmla="*/ 80818 w 1708727"/>
                <a:gd name="connsiteY4" fmla="*/ 242454 h 1293091"/>
                <a:gd name="connsiteX5" fmla="*/ 92364 w 1708727"/>
                <a:gd name="connsiteY5" fmla="*/ 277091 h 1293091"/>
                <a:gd name="connsiteX6" fmla="*/ 103909 w 1708727"/>
                <a:gd name="connsiteY6" fmla="*/ 323272 h 1293091"/>
                <a:gd name="connsiteX7" fmla="*/ 173182 w 1708727"/>
                <a:gd name="connsiteY7" fmla="*/ 381000 h 1293091"/>
                <a:gd name="connsiteX8" fmla="*/ 184727 w 1708727"/>
                <a:gd name="connsiteY8" fmla="*/ 415636 h 1293091"/>
                <a:gd name="connsiteX9" fmla="*/ 254000 w 1708727"/>
                <a:gd name="connsiteY9" fmla="*/ 519545 h 1293091"/>
                <a:gd name="connsiteX10" fmla="*/ 277091 w 1708727"/>
                <a:gd name="connsiteY10" fmla="*/ 554182 h 1293091"/>
                <a:gd name="connsiteX11" fmla="*/ 300182 w 1708727"/>
                <a:gd name="connsiteY11" fmla="*/ 600363 h 1293091"/>
                <a:gd name="connsiteX12" fmla="*/ 334818 w 1708727"/>
                <a:gd name="connsiteY12" fmla="*/ 635000 h 1293091"/>
                <a:gd name="connsiteX13" fmla="*/ 381000 w 1708727"/>
                <a:gd name="connsiteY13" fmla="*/ 692727 h 1293091"/>
                <a:gd name="connsiteX14" fmla="*/ 450273 w 1708727"/>
                <a:gd name="connsiteY14" fmla="*/ 831272 h 1293091"/>
                <a:gd name="connsiteX15" fmla="*/ 484909 w 1708727"/>
                <a:gd name="connsiteY15" fmla="*/ 854363 h 1293091"/>
                <a:gd name="connsiteX16" fmla="*/ 519545 w 1708727"/>
                <a:gd name="connsiteY16" fmla="*/ 889000 h 1293091"/>
                <a:gd name="connsiteX17" fmla="*/ 611909 w 1708727"/>
                <a:gd name="connsiteY17" fmla="*/ 935182 h 1293091"/>
                <a:gd name="connsiteX18" fmla="*/ 681182 w 1708727"/>
                <a:gd name="connsiteY18" fmla="*/ 981363 h 1293091"/>
                <a:gd name="connsiteX19" fmla="*/ 715818 w 1708727"/>
                <a:gd name="connsiteY19" fmla="*/ 992909 h 1293091"/>
                <a:gd name="connsiteX20" fmla="*/ 785091 w 1708727"/>
                <a:gd name="connsiteY20" fmla="*/ 1027545 h 1293091"/>
                <a:gd name="connsiteX21" fmla="*/ 819727 w 1708727"/>
                <a:gd name="connsiteY21" fmla="*/ 1050636 h 1293091"/>
                <a:gd name="connsiteX22" fmla="*/ 889000 w 1708727"/>
                <a:gd name="connsiteY22" fmla="*/ 1085272 h 1293091"/>
                <a:gd name="connsiteX23" fmla="*/ 923636 w 1708727"/>
                <a:gd name="connsiteY23" fmla="*/ 1119909 h 1293091"/>
                <a:gd name="connsiteX24" fmla="*/ 992909 w 1708727"/>
                <a:gd name="connsiteY24" fmla="*/ 1143000 h 1293091"/>
                <a:gd name="connsiteX25" fmla="*/ 1096818 w 1708727"/>
                <a:gd name="connsiteY25" fmla="*/ 1166091 h 1293091"/>
                <a:gd name="connsiteX26" fmla="*/ 1293091 w 1708727"/>
                <a:gd name="connsiteY26" fmla="*/ 1200727 h 1293091"/>
                <a:gd name="connsiteX27" fmla="*/ 1408545 w 1708727"/>
                <a:gd name="connsiteY27" fmla="*/ 1235363 h 1293091"/>
                <a:gd name="connsiteX28" fmla="*/ 1477818 w 1708727"/>
                <a:gd name="connsiteY28" fmla="*/ 1258454 h 1293091"/>
                <a:gd name="connsiteX29" fmla="*/ 1570182 w 1708727"/>
                <a:gd name="connsiteY29" fmla="*/ 1270000 h 1293091"/>
                <a:gd name="connsiteX30" fmla="*/ 1708727 w 1708727"/>
                <a:gd name="connsiteY30" fmla="*/ 1293091 h 129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08727" h="1293091">
                  <a:moveTo>
                    <a:pt x="0" y="0"/>
                  </a:moveTo>
                  <a:cubicBezTo>
                    <a:pt x="15546" y="93279"/>
                    <a:pt x="4143" y="47066"/>
                    <a:pt x="34636" y="138545"/>
                  </a:cubicBezTo>
                  <a:lnTo>
                    <a:pt x="46182" y="173182"/>
                  </a:lnTo>
                  <a:cubicBezTo>
                    <a:pt x="50030" y="184727"/>
                    <a:pt x="50976" y="197692"/>
                    <a:pt x="57727" y="207818"/>
                  </a:cubicBezTo>
                  <a:cubicBezTo>
                    <a:pt x="65424" y="219363"/>
                    <a:pt x="74612" y="230043"/>
                    <a:pt x="80818" y="242454"/>
                  </a:cubicBezTo>
                  <a:cubicBezTo>
                    <a:pt x="86261" y="253339"/>
                    <a:pt x="89021" y="265389"/>
                    <a:pt x="92364" y="277091"/>
                  </a:cubicBezTo>
                  <a:cubicBezTo>
                    <a:pt x="96723" y="292348"/>
                    <a:pt x="96037" y="309495"/>
                    <a:pt x="103909" y="323272"/>
                  </a:cubicBezTo>
                  <a:cubicBezTo>
                    <a:pt x="117586" y="347208"/>
                    <a:pt x="151109" y="366285"/>
                    <a:pt x="173182" y="381000"/>
                  </a:cubicBezTo>
                  <a:cubicBezTo>
                    <a:pt x="177030" y="392545"/>
                    <a:pt x="178817" y="404998"/>
                    <a:pt x="184727" y="415636"/>
                  </a:cubicBezTo>
                  <a:cubicBezTo>
                    <a:pt x="184733" y="415646"/>
                    <a:pt x="242451" y="502222"/>
                    <a:pt x="254000" y="519545"/>
                  </a:cubicBezTo>
                  <a:cubicBezTo>
                    <a:pt x="261697" y="531091"/>
                    <a:pt x="270885" y="541771"/>
                    <a:pt x="277091" y="554182"/>
                  </a:cubicBezTo>
                  <a:cubicBezTo>
                    <a:pt x="284788" y="569576"/>
                    <a:pt x="290178" y="586358"/>
                    <a:pt x="300182" y="600363"/>
                  </a:cubicBezTo>
                  <a:cubicBezTo>
                    <a:pt x="309672" y="613649"/>
                    <a:pt x="323273" y="623454"/>
                    <a:pt x="334818" y="635000"/>
                  </a:cubicBezTo>
                  <a:cubicBezTo>
                    <a:pt x="376928" y="761324"/>
                    <a:pt x="306393" y="573354"/>
                    <a:pt x="381000" y="692727"/>
                  </a:cubicBezTo>
                  <a:cubicBezTo>
                    <a:pt x="413930" y="745416"/>
                    <a:pt x="389377" y="790674"/>
                    <a:pt x="450273" y="831272"/>
                  </a:cubicBezTo>
                  <a:cubicBezTo>
                    <a:pt x="461818" y="838969"/>
                    <a:pt x="474249" y="845480"/>
                    <a:pt x="484909" y="854363"/>
                  </a:cubicBezTo>
                  <a:cubicBezTo>
                    <a:pt x="497452" y="864816"/>
                    <a:pt x="505770" y="880234"/>
                    <a:pt x="519545" y="889000"/>
                  </a:cubicBezTo>
                  <a:cubicBezTo>
                    <a:pt x="548585" y="907480"/>
                    <a:pt x="583268" y="916088"/>
                    <a:pt x="611909" y="935182"/>
                  </a:cubicBezTo>
                  <a:cubicBezTo>
                    <a:pt x="635000" y="950576"/>
                    <a:pt x="654855" y="972587"/>
                    <a:pt x="681182" y="981363"/>
                  </a:cubicBezTo>
                  <a:cubicBezTo>
                    <a:pt x="692727" y="985212"/>
                    <a:pt x="704933" y="987466"/>
                    <a:pt x="715818" y="992909"/>
                  </a:cubicBezTo>
                  <a:cubicBezTo>
                    <a:pt x="805332" y="1037667"/>
                    <a:pt x="698040" y="998530"/>
                    <a:pt x="785091" y="1027545"/>
                  </a:cubicBezTo>
                  <a:cubicBezTo>
                    <a:pt x="796636" y="1035242"/>
                    <a:pt x="807316" y="1044430"/>
                    <a:pt x="819727" y="1050636"/>
                  </a:cubicBezTo>
                  <a:cubicBezTo>
                    <a:pt x="871794" y="1076670"/>
                    <a:pt x="839373" y="1043916"/>
                    <a:pt x="889000" y="1085272"/>
                  </a:cubicBezTo>
                  <a:cubicBezTo>
                    <a:pt x="901543" y="1095725"/>
                    <a:pt x="909363" y="1111979"/>
                    <a:pt x="923636" y="1119909"/>
                  </a:cubicBezTo>
                  <a:cubicBezTo>
                    <a:pt x="944913" y="1131730"/>
                    <a:pt x="969818" y="1135303"/>
                    <a:pt x="992909" y="1143000"/>
                  </a:cubicBezTo>
                  <a:cubicBezTo>
                    <a:pt x="1092004" y="1176031"/>
                    <a:pt x="934269" y="1125453"/>
                    <a:pt x="1096818" y="1166091"/>
                  </a:cubicBezTo>
                  <a:cubicBezTo>
                    <a:pt x="1263822" y="1207843"/>
                    <a:pt x="1041599" y="1177865"/>
                    <a:pt x="1293091" y="1200727"/>
                  </a:cubicBezTo>
                  <a:cubicBezTo>
                    <a:pt x="1362885" y="1218175"/>
                    <a:pt x="1324221" y="1207255"/>
                    <a:pt x="1408545" y="1235363"/>
                  </a:cubicBezTo>
                  <a:lnTo>
                    <a:pt x="1477818" y="1258454"/>
                  </a:lnTo>
                  <a:cubicBezTo>
                    <a:pt x="1508606" y="1262303"/>
                    <a:pt x="1539498" y="1265397"/>
                    <a:pt x="1570182" y="1270000"/>
                  </a:cubicBezTo>
                  <a:cubicBezTo>
                    <a:pt x="1616483" y="1276945"/>
                    <a:pt x="1708727" y="1293091"/>
                    <a:pt x="1708727" y="1293091"/>
                  </a:cubicBezTo>
                </a:path>
              </a:pathLst>
            </a:custGeom>
            <a:ln w="38100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21125" y="4176240"/>
              <a:ext cx="2222233" cy="120784"/>
            </a:xfrm>
            <a:prstGeom prst="line">
              <a:avLst/>
            </a:prstGeom>
            <a:ln w="38100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7186" y="2923516"/>
              <a:ext cx="0" cy="3040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onut 11"/>
            <p:cNvSpPr/>
            <p:nvPr/>
          </p:nvSpPr>
          <p:spPr>
            <a:xfrm>
              <a:off x="2336460" y="4330891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3048001" y="4623375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3767668" y="4919133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4516358" y="5191217"/>
              <a:ext cx="127000" cy="126425"/>
            </a:xfrm>
            <a:prstGeom prst="donu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889000" y="3073400"/>
            <a:ext cx="769154" cy="960210"/>
          </a:xfrm>
          <a:custGeom>
            <a:avLst/>
            <a:gdLst>
              <a:gd name="connsiteX0" fmla="*/ 0 w 769154"/>
              <a:gd name="connsiteY0" fmla="*/ 0 h 960210"/>
              <a:gd name="connsiteX1" fmla="*/ 12700 w 769154"/>
              <a:gd name="connsiteY1" fmla="*/ 31750 h 960210"/>
              <a:gd name="connsiteX2" fmla="*/ 19050 w 769154"/>
              <a:gd name="connsiteY2" fmla="*/ 50800 h 960210"/>
              <a:gd name="connsiteX3" fmla="*/ 38100 w 769154"/>
              <a:gd name="connsiteY3" fmla="*/ 69850 h 960210"/>
              <a:gd name="connsiteX4" fmla="*/ 31750 w 769154"/>
              <a:gd name="connsiteY4" fmla="*/ 114300 h 960210"/>
              <a:gd name="connsiteX5" fmla="*/ 25400 w 769154"/>
              <a:gd name="connsiteY5" fmla="*/ 133350 h 960210"/>
              <a:gd name="connsiteX6" fmla="*/ 44450 w 769154"/>
              <a:gd name="connsiteY6" fmla="*/ 139700 h 960210"/>
              <a:gd name="connsiteX7" fmla="*/ 25400 w 769154"/>
              <a:gd name="connsiteY7" fmla="*/ 146050 h 960210"/>
              <a:gd name="connsiteX8" fmla="*/ 63500 w 769154"/>
              <a:gd name="connsiteY8" fmla="*/ 171450 h 960210"/>
              <a:gd name="connsiteX9" fmla="*/ 50800 w 769154"/>
              <a:gd name="connsiteY9" fmla="*/ 196850 h 960210"/>
              <a:gd name="connsiteX10" fmla="*/ 44450 w 769154"/>
              <a:gd name="connsiteY10" fmla="*/ 215900 h 960210"/>
              <a:gd name="connsiteX11" fmla="*/ 63500 w 769154"/>
              <a:gd name="connsiteY11" fmla="*/ 222250 h 960210"/>
              <a:gd name="connsiteX12" fmla="*/ 95250 w 769154"/>
              <a:gd name="connsiteY12" fmla="*/ 228600 h 960210"/>
              <a:gd name="connsiteX13" fmla="*/ 76200 w 769154"/>
              <a:gd name="connsiteY13" fmla="*/ 234950 h 960210"/>
              <a:gd name="connsiteX14" fmla="*/ 50800 w 769154"/>
              <a:gd name="connsiteY14" fmla="*/ 241300 h 960210"/>
              <a:gd name="connsiteX15" fmla="*/ 95250 w 769154"/>
              <a:gd name="connsiteY15" fmla="*/ 266700 h 960210"/>
              <a:gd name="connsiteX16" fmla="*/ 63500 w 769154"/>
              <a:gd name="connsiteY16" fmla="*/ 273050 h 960210"/>
              <a:gd name="connsiteX17" fmla="*/ 82550 w 769154"/>
              <a:gd name="connsiteY17" fmla="*/ 285750 h 960210"/>
              <a:gd name="connsiteX18" fmla="*/ 50800 w 769154"/>
              <a:gd name="connsiteY18" fmla="*/ 298450 h 960210"/>
              <a:gd name="connsiteX19" fmla="*/ 25400 w 769154"/>
              <a:gd name="connsiteY19" fmla="*/ 241300 h 960210"/>
              <a:gd name="connsiteX20" fmla="*/ 50800 w 769154"/>
              <a:gd name="connsiteY20" fmla="*/ 165100 h 960210"/>
              <a:gd name="connsiteX21" fmla="*/ 69850 w 769154"/>
              <a:gd name="connsiteY21" fmla="*/ 177800 h 960210"/>
              <a:gd name="connsiteX22" fmla="*/ 82550 w 769154"/>
              <a:gd name="connsiteY22" fmla="*/ 215900 h 960210"/>
              <a:gd name="connsiteX23" fmla="*/ 88900 w 769154"/>
              <a:gd name="connsiteY23" fmla="*/ 234950 h 960210"/>
              <a:gd name="connsiteX24" fmla="*/ 101600 w 769154"/>
              <a:gd name="connsiteY24" fmla="*/ 254000 h 960210"/>
              <a:gd name="connsiteX25" fmla="*/ 114300 w 769154"/>
              <a:gd name="connsiteY25" fmla="*/ 292100 h 960210"/>
              <a:gd name="connsiteX26" fmla="*/ 95250 w 769154"/>
              <a:gd name="connsiteY26" fmla="*/ 285750 h 960210"/>
              <a:gd name="connsiteX27" fmla="*/ 57150 w 769154"/>
              <a:gd name="connsiteY27" fmla="*/ 292100 h 960210"/>
              <a:gd name="connsiteX28" fmla="*/ 69850 w 769154"/>
              <a:gd name="connsiteY28" fmla="*/ 311150 h 960210"/>
              <a:gd name="connsiteX29" fmla="*/ 107950 w 769154"/>
              <a:gd name="connsiteY29" fmla="*/ 330200 h 960210"/>
              <a:gd name="connsiteX30" fmla="*/ 127000 w 769154"/>
              <a:gd name="connsiteY30" fmla="*/ 342900 h 960210"/>
              <a:gd name="connsiteX31" fmla="*/ 133350 w 769154"/>
              <a:gd name="connsiteY31" fmla="*/ 361950 h 960210"/>
              <a:gd name="connsiteX32" fmla="*/ 152400 w 769154"/>
              <a:gd name="connsiteY32" fmla="*/ 368300 h 960210"/>
              <a:gd name="connsiteX33" fmla="*/ 107950 w 769154"/>
              <a:gd name="connsiteY33" fmla="*/ 336550 h 960210"/>
              <a:gd name="connsiteX34" fmla="*/ 114300 w 769154"/>
              <a:gd name="connsiteY34" fmla="*/ 292100 h 960210"/>
              <a:gd name="connsiteX35" fmla="*/ 133350 w 769154"/>
              <a:gd name="connsiteY35" fmla="*/ 279400 h 960210"/>
              <a:gd name="connsiteX36" fmla="*/ 146050 w 769154"/>
              <a:gd name="connsiteY36" fmla="*/ 317500 h 960210"/>
              <a:gd name="connsiteX37" fmla="*/ 165100 w 769154"/>
              <a:gd name="connsiteY37" fmla="*/ 400050 h 960210"/>
              <a:gd name="connsiteX38" fmla="*/ 177800 w 769154"/>
              <a:gd name="connsiteY38" fmla="*/ 419100 h 960210"/>
              <a:gd name="connsiteX39" fmla="*/ 184150 w 769154"/>
              <a:gd name="connsiteY39" fmla="*/ 438150 h 960210"/>
              <a:gd name="connsiteX40" fmla="*/ 196850 w 769154"/>
              <a:gd name="connsiteY40" fmla="*/ 457200 h 960210"/>
              <a:gd name="connsiteX41" fmla="*/ 184150 w 769154"/>
              <a:gd name="connsiteY41" fmla="*/ 419100 h 960210"/>
              <a:gd name="connsiteX42" fmla="*/ 177800 w 769154"/>
              <a:gd name="connsiteY42" fmla="*/ 400050 h 960210"/>
              <a:gd name="connsiteX43" fmla="*/ 165100 w 769154"/>
              <a:gd name="connsiteY43" fmla="*/ 355600 h 960210"/>
              <a:gd name="connsiteX44" fmla="*/ 190500 w 769154"/>
              <a:gd name="connsiteY44" fmla="*/ 444500 h 960210"/>
              <a:gd name="connsiteX45" fmla="*/ 209550 w 769154"/>
              <a:gd name="connsiteY45" fmla="*/ 457200 h 960210"/>
              <a:gd name="connsiteX46" fmla="*/ 228600 w 769154"/>
              <a:gd name="connsiteY46" fmla="*/ 463550 h 960210"/>
              <a:gd name="connsiteX47" fmla="*/ 254000 w 769154"/>
              <a:gd name="connsiteY47" fmla="*/ 501650 h 960210"/>
              <a:gd name="connsiteX48" fmla="*/ 279400 w 769154"/>
              <a:gd name="connsiteY48" fmla="*/ 558800 h 960210"/>
              <a:gd name="connsiteX49" fmla="*/ 298450 w 769154"/>
              <a:gd name="connsiteY49" fmla="*/ 565150 h 960210"/>
              <a:gd name="connsiteX50" fmla="*/ 330200 w 769154"/>
              <a:gd name="connsiteY50" fmla="*/ 596900 h 960210"/>
              <a:gd name="connsiteX51" fmla="*/ 342900 w 769154"/>
              <a:gd name="connsiteY51" fmla="*/ 615950 h 960210"/>
              <a:gd name="connsiteX52" fmla="*/ 44450 w 769154"/>
              <a:gd name="connsiteY52" fmla="*/ 603250 h 960210"/>
              <a:gd name="connsiteX53" fmla="*/ 19050 w 769154"/>
              <a:gd name="connsiteY53" fmla="*/ 596900 h 960210"/>
              <a:gd name="connsiteX54" fmla="*/ 25400 w 769154"/>
              <a:gd name="connsiteY54" fmla="*/ 558800 h 960210"/>
              <a:gd name="connsiteX55" fmla="*/ 31750 w 769154"/>
              <a:gd name="connsiteY55" fmla="*/ 431800 h 960210"/>
              <a:gd name="connsiteX56" fmla="*/ 25400 w 769154"/>
              <a:gd name="connsiteY56" fmla="*/ 279400 h 960210"/>
              <a:gd name="connsiteX57" fmla="*/ 19050 w 769154"/>
              <a:gd name="connsiteY57" fmla="*/ 260350 h 960210"/>
              <a:gd name="connsiteX58" fmla="*/ 12700 w 769154"/>
              <a:gd name="connsiteY58" fmla="*/ 279400 h 960210"/>
              <a:gd name="connsiteX59" fmla="*/ 6350 w 769154"/>
              <a:gd name="connsiteY59" fmla="*/ 304800 h 960210"/>
              <a:gd name="connsiteX60" fmla="*/ 12700 w 769154"/>
              <a:gd name="connsiteY60" fmla="*/ 381000 h 960210"/>
              <a:gd name="connsiteX61" fmla="*/ 25400 w 769154"/>
              <a:gd name="connsiteY61" fmla="*/ 419100 h 960210"/>
              <a:gd name="connsiteX62" fmla="*/ 38100 w 769154"/>
              <a:gd name="connsiteY62" fmla="*/ 469900 h 960210"/>
              <a:gd name="connsiteX63" fmla="*/ 44450 w 769154"/>
              <a:gd name="connsiteY63" fmla="*/ 488950 h 960210"/>
              <a:gd name="connsiteX64" fmla="*/ 50800 w 769154"/>
              <a:gd name="connsiteY64" fmla="*/ 527050 h 960210"/>
              <a:gd name="connsiteX65" fmla="*/ 63500 w 769154"/>
              <a:gd name="connsiteY65" fmla="*/ 546100 h 960210"/>
              <a:gd name="connsiteX66" fmla="*/ 101600 w 769154"/>
              <a:gd name="connsiteY66" fmla="*/ 558800 h 960210"/>
              <a:gd name="connsiteX67" fmla="*/ 88900 w 769154"/>
              <a:gd name="connsiteY67" fmla="*/ 590550 h 960210"/>
              <a:gd name="connsiteX68" fmla="*/ 120650 w 769154"/>
              <a:gd name="connsiteY68" fmla="*/ 603250 h 960210"/>
              <a:gd name="connsiteX69" fmla="*/ 222250 w 769154"/>
              <a:gd name="connsiteY69" fmla="*/ 596900 h 960210"/>
              <a:gd name="connsiteX70" fmla="*/ 260350 w 769154"/>
              <a:gd name="connsiteY70" fmla="*/ 584200 h 960210"/>
              <a:gd name="connsiteX71" fmla="*/ 215900 w 769154"/>
              <a:gd name="connsiteY71" fmla="*/ 565150 h 960210"/>
              <a:gd name="connsiteX72" fmla="*/ 196850 w 769154"/>
              <a:gd name="connsiteY72" fmla="*/ 558800 h 960210"/>
              <a:gd name="connsiteX73" fmla="*/ 177800 w 769154"/>
              <a:gd name="connsiteY73" fmla="*/ 571500 h 960210"/>
              <a:gd name="connsiteX74" fmla="*/ 158750 w 769154"/>
              <a:gd name="connsiteY74" fmla="*/ 577850 h 960210"/>
              <a:gd name="connsiteX75" fmla="*/ 177800 w 769154"/>
              <a:gd name="connsiteY75" fmla="*/ 596900 h 960210"/>
              <a:gd name="connsiteX76" fmla="*/ 95250 w 769154"/>
              <a:gd name="connsiteY76" fmla="*/ 565150 h 960210"/>
              <a:gd name="connsiteX77" fmla="*/ 57150 w 769154"/>
              <a:gd name="connsiteY77" fmla="*/ 539750 h 960210"/>
              <a:gd name="connsiteX78" fmla="*/ 63500 w 769154"/>
              <a:gd name="connsiteY78" fmla="*/ 520700 h 960210"/>
              <a:gd name="connsiteX79" fmla="*/ 57150 w 769154"/>
              <a:gd name="connsiteY79" fmla="*/ 355600 h 960210"/>
              <a:gd name="connsiteX80" fmla="*/ 63500 w 769154"/>
              <a:gd name="connsiteY80" fmla="*/ 374650 h 960210"/>
              <a:gd name="connsiteX81" fmla="*/ 69850 w 769154"/>
              <a:gd name="connsiteY81" fmla="*/ 400050 h 960210"/>
              <a:gd name="connsiteX82" fmla="*/ 88900 w 769154"/>
              <a:gd name="connsiteY82" fmla="*/ 469900 h 960210"/>
              <a:gd name="connsiteX83" fmla="*/ 101600 w 769154"/>
              <a:gd name="connsiteY83" fmla="*/ 488950 h 960210"/>
              <a:gd name="connsiteX84" fmla="*/ 114300 w 769154"/>
              <a:gd name="connsiteY84" fmla="*/ 527050 h 960210"/>
              <a:gd name="connsiteX85" fmla="*/ 107950 w 769154"/>
              <a:gd name="connsiteY85" fmla="*/ 488950 h 960210"/>
              <a:gd name="connsiteX86" fmla="*/ 95250 w 769154"/>
              <a:gd name="connsiteY86" fmla="*/ 463550 h 960210"/>
              <a:gd name="connsiteX87" fmla="*/ 88900 w 769154"/>
              <a:gd name="connsiteY87" fmla="*/ 444500 h 960210"/>
              <a:gd name="connsiteX88" fmla="*/ 76200 w 769154"/>
              <a:gd name="connsiteY88" fmla="*/ 412750 h 960210"/>
              <a:gd name="connsiteX89" fmla="*/ 63500 w 769154"/>
              <a:gd name="connsiteY89" fmla="*/ 374650 h 960210"/>
              <a:gd name="connsiteX90" fmla="*/ 57150 w 769154"/>
              <a:gd name="connsiteY90" fmla="*/ 349250 h 960210"/>
              <a:gd name="connsiteX91" fmla="*/ 82550 w 769154"/>
              <a:gd name="connsiteY91" fmla="*/ 406400 h 960210"/>
              <a:gd name="connsiteX92" fmla="*/ 101600 w 769154"/>
              <a:gd name="connsiteY92" fmla="*/ 450850 h 960210"/>
              <a:gd name="connsiteX93" fmla="*/ 107950 w 769154"/>
              <a:gd name="connsiteY93" fmla="*/ 469900 h 960210"/>
              <a:gd name="connsiteX94" fmla="*/ 133350 w 769154"/>
              <a:gd name="connsiteY94" fmla="*/ 508000 h 960210"/>
              <a:gd name="connsiteX95" fmla="*/ 139700 w 769154"/>
              <a:gd name="connsiteY95" fmla="*/ 533400 h 960210"/>
              <a:gd name="connsiteX96" fmla="*/ 146050 w 769154"/>
              <a:gd name="connsiteY96" fmla="*/ 508000 h 960210"/>
              <a:gd name="connsiteX97" fmla="*/ 127000 w 769154"/>
              <a:gd name="connsiteY97" fmla="*/ 488950 h 960210"/>
              <a:gd name="connsiteX98" fmla="*/ 101600 w 769154"/>
              <a:gd name="connsiteY98" fmla="*/ 450850 h 960210"/>
              <a:gd name="connsiteX99" fmla="*/ 95250 w 769154"/>
              <a:gd name="connsiteY99" fmla="*/ 425450 h 960210"/>
              <a:gd name="connsiteX100" fmla="*/ 82550 w 769154"/>
              <a:gd name="connsiteY100" fmla="*/ 387350 h 960210"/>
              <a:gd name="connsiteX101" fmla="*/ 95250 w 769154"/>
              <a:gd name="connsiteY101" fmla="*/ 406400 h 960210"/>
              <a:gd name="connsiteX102" fmla="*/ 101600 w 769154"/>
              <a:gd name="connsiteY102" fmla="*/ 425450 h 960210"/>
              <a:gd name="connsiteX103" fmla="*/ 120650 w 769154"/>
              <a:gd name="connsiteY103" fmla="*/ 438150 h 960210"/>
              <a:gd name="connsiteX104" fmla="*/ 127000 w 769154"/>
              <a:gd name="connsiteY104" fmla="*/ 463550 h 960210"/>
              <a:gd name="connsiteX105" fmla="*/ 152400 w 769154"/>
              <a:gd name="connsiteY105" fmla="*/ 501650 h 960210"/>
              <a:gd name="connsiteX106" fmla="*/ 146050 w 769154"/>
              <a:gd name="connsiteY106" fmla="*/ 482600 h 960210"/>
              <a:gd name="connsiteX107" fmla="*/ 120650 w 769154"/>
              <a:gd name="connsiteY107" fmla="*/ 444500 h 960210"/>
              <a:gd name="connsiteX108" fmla="*/ 114300 w 769154"/>
              <a:gd name="connsiteY108" fmla="*/ 425450 h 960210"/>
              <a:gd name="connsiteX109" fmla="*/ 95250 w 769154"/>
              <a:gd name="connsiteY109" fmla="*/ 412750 h 960210"/>
              <a:gd name="connsiteX110" fmla="*/ 69850 w 769154"/>
              <a:gd name="connsiteY110" fmla="*/ 374650 h 960210"/>
              <a:gd name="connsiteX111" fmla="*/ 63500 w 769154"/>
              <a:gd name="connsiteY111" fmla="*/ 355600 h 960210"/>
              <a:gd name="connsiteX112" fmla="*/ 50800 w 769154"/>
              <a:gd name="connsiteY112" fmla="*/ 336550 h 960210"/>
              <a:gd name="connsiteX113" fmla="*/ 88900 w 769154"/>
              <a:gd name="connsiteY113" fmla="*/ 374650 h 960210"/>
              <a:gd name="connsiteX114" fmla="*/ 95250 w 769154"/>
              <a:gd name="connsiteY114" fmla="*/ 393700 h 960210"/>
              <a:gd name="connsiteX115" fmla="*/ 114300 w 769154"/>
              <a:gd name="connsiteY115" fmla="*/ 412750 h 960210"/>
              <a:gd name="connsiteX116" fmla="*/ 127000 w 769154"/>
              <a:gd name="connsiteY116" fmla="*/ 431800 h 960210"/>
              <a:gd name="connsiteX117" fmla="*/ 146050 w 769154"/>
              <a:gd name="connsiteY117" fmla="*/ 476250 h 960210"/>
              <a:gd name="connsiteX118" fmla="*/ 165100 w 769154"/>
              <a:gd name="connsiteY118" fmla="*/ 514350 h 960210"/>
              <a:gd name="connsiteX119" fmla="*/ 158750 w 769154"/>
              <a:gd name="connsiteY119" fmla="*/ 482600 h 960210"/>
              <a:gd name="connsiteX120" fmla="*/ 133350 w 769154"/>
              <a:gd name="connsiteY120" fmla="*/ 438150 h 960210"/>
              <a:gd name="connsiteX121" fmla="*/ 114300 w 769154"/>
              <a:gd name="connsiteY121" fmla="*/ 406400 h 960210"/>
              <a:gd name="connsiteX122" fmla="*/ 107950 w 769154"/>
              <a:gd name="connsiteY122" fmla="*/ 381000 h 960210"/>
              <a:gd name="connsiteX123" fmla="*/ 95250 w 769154"/>
              <a:gd name="connsiteY123" fmla="*/ 342900 h 960210"/>
              <a:gd name="connsiteX124" fmla="*/ 107950 w 769154"/>
              <a:gd name="connsiteY124" fmla="*/ 368300 h 960210"/>
              <a:gd name="connsiteX125" fmla="*/ 120650 w 769154"/>
              <a:gd name="connsiteY125" fmla="*/ 387350 h 960210"/>
              <a:gd name="connsiteX126" fmla="*/ 127000 w 769154"/>
              <a:gd name="connsiteY126" fmla="*/ 406400 h 960210"/>
              <a:gd name="connsiteX127" fmla="*/ 139700 w 769154"/>
              <a:gd name="connsiteY127" fmla="*/ 425450 h 960210"/>
              <a:gd name="connsiteX128" fmla="*/ 152400 w 769154"/>
              <a:gd name="connsiteY128" fmla="*/ 469900 h 960210"/>
              <a:gd name="connsiteX129" fmla="*/ 177800 w 769154"/>
              <a:gd name="connsiteY129" fmla="*/ 514350 h 960210"/>
              <a:gd name="connsiteX130" fmla="*/ 165100 w 769154"/>
              <a:gd name="connsiteY130" fmla="*/ 463550 h 960210"/>
              <a:gd name="connsiteX131" fmla="*/ 152400 w 769154"/>
              <a:gd name="connsiteY131" fmla="*/ 444500 h 960210"/>
              <a:gd name="connsiteX132" fmla="*/ 139700 w 769154"/>
              <a:gd name="connsiteY132" fmla="*/ 406400 h 960210"/>
              <a:gd name="connsiteX133" fmla="*/ 133350 w 769154"/>
              <a:gd name="connsiteY133" fmla="*/ 387350 h 960210"/>
              <a:gd name="connsiteX134" fmla="*/ 139700 w 769154"/>
              <a:gd name="connsiteY134" fmla="*/ 406400 h 960210"/>
              <a:gd name="connsiteX135" fmla="*/ 146050 w 769154"/>
              <a:gd name="connsiteY135" fmla="*/ 438150 h 960210"/>
              <a:gd name="connsiteX136" fmla="*/ 177800 w 769154"/>
              <a:gd name="connsiteY136" fmla="*/ 476250 h 960210"/>
              <a:gd name="connsiteX137" fmla="*/ 196850 w 769154"/>
              <a:gd name="connsiteY137" fmla="*/ 514350 h 960210"/>
              <a:gd name="connsiteX138" fmla="*/ 203200 w 769154"/>
              <a:gd name="connsiteY138" fmla="*/ 533400 h 960210"/>
              <a:gd name="connsiteX139" fmla="*/ 241300 w 769154"/>
              <a:gd name="connsiteY139" fmla="*/ 558800 h 960210"/>
              <a:gd name="connsiteX140" fmla="*/ 222250 w 769154"/>
              <a:gd name="connsiteY140" fmla="*/ 520700 h 960210"/>
              <a:gd name="connsiteX141" fmla="*/ 184150 w 769154"/>
              <a:gd name="connsiteY141" fmla="*/ 463550 h 960210"/>
              <a:gd name="connsiteX142" fmla="*/ 165100 w 769154"/>
              <a:gd name="connsiteY142" fmla="*/ 476250 h 960210"/>
              <a:gd name="connsiteX143" fmla="*/ 127000 w 769154"/>
              <a:gd name="connsiteY143" fmla="*/ 488950 h 960210"/>
              <a:gd name="connsiteX144" fmla="*/ 82550 w 769154"/>
              <a:gd name="connsiteY144" fmla="*/ 514350 h 960210"/>
              <a:gd name="connsiteX145" fmla="*/ 76200 w 769154"/>
              <a:gd name="connsiteY145" fmla="*/ 565150 h 960210"/>
              <a:gd name="connsiteX146" fmla="*/ 57150 w 769154"/>
              <a:gd name="connsiteY146" fmla="*/ 577850 h 960210"/>
              <a:gd name="connsiteX147" fmla="*/ 19050 w 769154"/>
              <a:gd name="connsiteY147" fmla="*/ 596900 h 960210"/>
              <a:gd name="connsiteX148" fmla="*/ 38100 w 769154"/>
              <a:gd name="connsiteY148" fmla="*/ 654050 h 960210"/>
              <a:gd name="connsiteX149" fmla="*/ 76200 w 769154"/>
              <a:gd name="connsiteY149" fmla="*/ 666750 h 960210"/>
              <a:gd name="connsiteX150" fmla="*/ 114300 w 769154"/>
              <a:gd name="connsiteY150" fmla="*/ 685800 h 960210"/>
              <a:gd name="connsiteX151" fmla="*/ 133350 w 769154"/>
              <a:gd name="connsiteY151" fmla="*/ 692150 h 960210"/>
              <a:gd name="connsiteX152" fmla="*/ 171450 w 769154"/>
              <a:gd name="connsiteY152" fmla="*/ 717550 h 960210"/>
              <a:gd name="connsiteX153" fmla="*/ 190500 w 769154"/>
              <a:gd name="connsiteY153" fmla="*/ 730250 h 960210"/>
              <a:gd name="connsiteX154" fmla="*/ 228600 w 769154"/>
              <a:gd name="connsiteY154" fmla="*/ 749300 h 960210"/>
              <a:gd name="connsiteX155" fmla="*/ 247650 w 769154"/>
              <a:gd name="connsiteY155" fmla="*/ 755650 h 960210"/>
              <a:gd name="connsiteX156" fmla="*/ 273050 w 769154"/>
              <a:gd name="connsiteY156" fmla="*/ 768350 h 960210"/>
              <a:gd name="connsiteX157" fmla="*/ 311150 w 769154"/>
              <a:gd name="connsiteY157" fmla="*/ 781050 h 960210"/>
              <a:gd name="connsiteX158" fmla="*/ 330200 w 769154"/>
              <a:gd name="connsiteY158" fmla="*/ 793750 h 960210"/>
              <a:gd name="connsiteX159" fmla="*/ 368300 w 769154"/>
              <a:gd name="connsiteY159" fmla="*/ 806450 h 960210"/>
              <a:gd name="connsiteX160" fmla="*/ 438150 w 769154"/>
              <a:gd name="connsiteY160" fmla="*/ 825500 h 960210"/>
              <a:gd name="connsiteX161" fmla="*/ 488950 w 769154"/>
              <a:gd name="connsiteY161" fmla="*/ 831850 h 960210"/>
              <a:gd name="connsiteX162" fmla="*/ 533400 w 769154"/>
              <a:gd name="connsiteY162" fmla="*/ 844550 h 960210"/>
              <a:gd name="connsiteX163" fmla="*/ 571500 w 769154"/>
              <a:gd name="connsiteY163" fmla="*/ 857250 h 960210"/>
              <a:gd name="connsiteX164" fmla="*/ 590550 w 769154"/>
              <a:gd name="connsiteY164" fmla="*/ 863600 h 960210"/>
              <a:gd name="connsiteX165" fmla="*/ 628650 w 769154"/>
              <a:gd name="connsiteY165" fmla="*/ 889000 h 960210"/>
              <a:gd name="connsiteX166" fmla="*/ 641350 w 769154"/>
              <a:gd name="connsiteY166" fmla="*/ 908050 h 960210"/>
              <a:gd name="connsiteX167" fmla="*/ 622300 w 769154"/>
              <a:gd name="connsiteY167" fmla="*/ 895350 h 960210"/>
              <a:gd name="connsiteX168" fmla="*/ 596900 w 769154"/>
              <a:gd name="connsiteY168" fmla="*/ 863600 h 960210"/>
              <a:gd name="connsiteX169" fmla="*/ 533400 w 769154"/>
              <a:gd name="connsiteY169" fmla="*/ 838200 h 960210"/>
              <a:gd name="connsiteX170" fmla="*/ 501650 w 769154"/>
              <a:gd name="connsiteY170" fmla="*/ 831850 h 960210"/>
              <a:gd name="connsiteX171" fmla="*/ 520700 w 769154"/>
              <a:gd name="connsiteY171" fmla="*/ 838200 h 960210"/>
              <a:gd name="connsiteX172" fmla="*/ 527050 w 769154"/>
              <a:gd name="connsiteY172" fmla="*/ 857250 h 960210"/>
              <a:gd name="connsiteX173" fmla="*/ 565150 w 769154"/>
              <a:gd name="connsiteY173" fmla="*/ 869950 h 960210"/>
              <a:gd name="connsiteX174" fmla="*/ 590550 w 769154"/>
              <a:gd name="connsiteY174" fmla="*/ 876300 h 960210"/>
              <a:gd name="connsiteX175" fmla="*/ 628650 w 769154"/>
              <a:gd name="connsiteY175" fmla="*/ 889000 h 960210"/>
              <a:gd name="connsiteX176" fmla="*/ 673100 w 769154"/>
              <a:gd name="connsiteY176" fmla="*/ 901700 h 960210"/>
              <a:gd name="connsiteX177" fmla="*/ 730250 w 769154"/>
              <a:gd name="connsiteY177" fmla="*/ 939800 h 960210"/>
              <a:gd name="connsiteX178" fmla="*/ 749300 w 769154"/>
              <a:gd name="connsiteY178" fmla="*/ 952500 h 960210"/>
              <a:gd name="connsiteX179" fmla="*/ 768350 w 769154"/>
              <a:gd name="connsiteY179" fmla="*/ 958850 h 960210"/>
              <a:gd name="connsiteX180" fmla="*/ 730250 w 769154"/>
              <a:gd name="connsiteY180" fmla="*/ 933450 h 960210"/>
              <a:gd name="connsiteX181" fmla="*/ 692150 w 769154"/>
              <a:gd name="connsiteY181" fmla="*/ 914400 h 960210"/>
              <a:gd name="connsiteX182" fmla="*/ 654050 w 769154"/>
              <a:gd name="connsiteY182" fmla="*/ 889000 h 960210"/>
              <a:gd name="connsiteX183" fmla="*/ 615950 w 769154"/>
              <a:gd name="connsiteY183" fmla="*/ 869950 h 960210"/>
              <a:gd name="connsiteX184" fmla="*/ 603250 w 769154"/>
              <a:gd name="connsiteY184" fmla="*/ 850900 h 960210"/>
              <a:gd name="connsiteX185" fmla="*/ 584200 w 769154"/>
              <a:gd name="connsiteY185" fmla="*/ 844550 h 960210"/>
              <a:gd name="connsiteX186" fmla="*/ 546100 w 769154"/>
              <a:gd name="connsiteY186" fmla="*/ 819150 h 960210"/>
              <a:gd name="connsiteX187" fmla="*/ 552450 w 769154"/>
              <a:gd name="connsiteY187" fmla="*/ 812800 h 960210"/>
              <a:gd name="connsiteX188" fmla="*/ 520700 w 769154"/>
              <a:gd name="connsiteY188" fmla="*/ 781050 h 960210"/>
              <a:gd name="connsiteX189" fmla="*/ 488950 w 769154"/>
              <a:gd name="connsiteY189" fmla="*/ 755650 h 960210"/>
              <a:gd name="connsiteX190" fmla="*/ 457200 w 769154"/>
              <a:gd name="connsiteY190" fmla="*/ 717550 h 960210"/>
              <a:gd name="connsiteX191" fmla="*/ 438150 w 769154"/>
              <a:gd name="connsiteY191" fmla="*/ 711200 h 960210"/>
              <a:gd name="connsiteX192" fmla="*/ 412750 w 769154"/>
              <a:gd name="connsiteY192" fmla="*/ 666750 h 960210"/>
              <a:gd name="connsiteX193" fmla="*/ 393700 w 769154"/>
              <a:gd name="connsiteY193" fmla="*/ 660400 h 960210"/>
              <a:gd name="connsiteX194" fmla="*/ 381000 w 769154"/>
              <a:gd name="connsiteY194" fmla="*/ 641350 h 960210"/>
              <a:gd name="connsiteX195" fmla="*/ 361950 w 769154"/>
              <a:gd name="connsiteY195" fmla="*/ 635000 h 960210"/>
              <a:gd name="connsiteX196" fmla="*/ 355600 w 769154"/>
              <a:gd name="connsiteY196" fmla="*/ 615950 h 960210"/>
              <a:gd name="connsiteX197" fmla="*/ 336550 w 769154"/>
              <a:gd name="connsiteY197" fmla="*/ 609600 h 960210"/>
              <a:gd name="connsiteX198" fmla="*/ 317500 w 769154"/>
              <a:gd name="connsiteY198" fmla="*/ 596900 h 960210"/>
              <a:gd name="connsiteX199" fmla="*/ 279400 w 769154"/>
              <a:gd name="connsiteY199" fmla="*/ 615950 h 960210"/>
              <a:gd name="connsiteX200" fmla="*/ 266700 w 769154"/>
              <a:gd name="connsiteY200" fmla="*/ 635000 h 960210"/>
              <a:gd name="connsiteX201" fmla="*/ 349250 w 769154"/>
              <a:gd name="connsiteY201" fmla="*/ 654050 h 960210"/>
              <a:gd name="connsiteX202" fmla="*/ 361950 w 769154"/>
              <a:gd name="connsiteY202" fmla="*/ 673100 h 960210"/>
              <a:gd name="connsiteX203" fmla="*/ 400050 w 769154"/>
              <a:gd name="connsiteY203" fmla="*/ 698500 h 960210"/>
              <a:gd name="connsiteX204" fmla="*/ 425450 w 769154"/>
              <a:gd name="connsiteY204" fmla="*/ 736600 h 960210"/>
              <a:gd name="connsiteX205" fmla="*/ 450850 w 769154"/>
              <a:gd name="connsiteY205" fmla="*/ 768350 h 960210"/>
              <a:gd name="connsiteX206" fmla="*/ 457200 w 769154"/>
              <a:gd name="connsiteY206" fmla="*/ 787400 h 960210"/>
              <a:gd name="connsiteX207" fmla="*/ 495300 w 769154"/>
              <a:gd name="connsiteY207" fmla="*/ 812800 h 960210"/>
              <a:gd name="connsiteX208" fmla="*/ 463550 w 769154"/>
              <a:gd name="connsiteY208" fmla="*/ 762000 h 960210"/>
              <a:gd name="connsiteX209" fmla="*/ 476250 w 769154"/>
              <a:gd name="connsiteY209" fmla="*/ 781050 h 960210"/>
              <a:gd name="connsiteX210" fmla="*/ 495300 w 769154"/>
              <a:gd name="connsiteY210" fmla="*/ 787400 h 960210"/>
              <a:gd name="connsiteX211" fmla="*/ 501650 w 769154"/>
              <a:gd name="connsiteY211" fmla="*/ 806450 h 960210"/>
              <a:gd name="connsiteX212" fmla="*/ 457200 w 769154"/>
              <a:gd name="connsiteY212" fmla="*/ 781050 h 960210"/>
              <a:gd name="connsiteX213" fmla="*/ 425450 w 769154"/>
              <a:gd name="connsiteY213" fmla="*/ 749300 h 960210"/>
              <a:gd name="connsiteX214" fmla="*/ 412750 w 769154"/>
              <a:gd name="connsiteY214" fmla="*/ 730250 h 960210"/>
              <a:gd name="connsiteX215" fmla="*/ 381000 w 769154"/>
              <a:gd name="connsiteY215" fmla="*/ 723900 h 960210"/>
              <a:gd name="connsiteX216" fmla="*/ 342900 w 769154"/>
              <a:gd name="connsiteY216" fmla="*/ 704850 h 960210"/>
              <a:gd name="connsiteX217" fmla="*/ 304800 w 769154"/>
              <a:gd name="connsiteY217" fmla="*/ 692150 h 960210"/>
              <a:gd name="connsiteX218" fmla="*/ 285750 w 769154"/>
              <a:gd name="connsiteY218" fmla="*/ 685800 h 960210"/>
              <a:gd name="connsiteX219" fmla="*/ 222250 w 769154"/>
              <a:gd name="connsiteY219" fmla="*/ 641350 h 960210"/>
              <a:gd name="connsiteX220" fmla="*/ 203200 w 769154"/>
              <a:gd name="connsiteY220" fmla="*/ 628650 h 960210"/>
              <a:gd name="connsiteX221" fmla="*/ 127000 w 769154"/>
              <a:gd name="connsiteY221" fmla="*/ 609600 h 960210"/>
              <a:gd name="connsiteX222" fmla="*/ 82550 w 769154"/>
              <a:gd name="connsiteY222" fmla="*/ 615950 h 960210"/>
              <a:gd name="connsiteX223" fmla="*/ 76200 w 769154"/>
              <a:gd name="connsiteY223" fmla="*/ 635000 h 960210"/>
              <a:gd name="connsiteX224" fmla="*/ 95250 w 769154"/>
              <a:gd name="connsiteY224" fmla="*/ 641350 h 960210"/>
              <a:gd name="connsiteX225" fmla="*/ 114300 w 769154"/>
              <a:gd name="connsiteY225" fmla="*/ 654050 h 960210"/>
              <a:gd name="connsiteX226" fmla="*/ 152400 w 769154"/>
              <a:gd name="connsiteY226" fmla="*/ 666750 h 960210"/>
              <a:gd name="connsiteX227" fmla="*/ 171450 w 769154"/>
              <a:gd name="connsiteY227" fmla="*/ 673100 h 960210"/>
              <a:gd name="connsiteX228" fmla="*/ 196850 w 769154"/>
              <a:gd name="connsiteY228" fmla="*/ 679450 h 960210"/>
              <a:gd name="connsiteX229" fmla="*/ 234950 w 769154"/>
              <a:gd name="connsiteY229" fmla="*/ 692150 h 960210"/>
              <a:gd name="connsiteX230" fmla="*/ 254000 w 769154"/>
              <a:gd name="connsiteY230" fmla="*/ 698500 h 960210"/>
              <a:gd name="connsiteX231" fmla="*/ 273050 w 769154"/>
              <a:gd name="connsiteY231" fmla="*/ 711200 h 960210"/>
              <a:gd name="connsiteX232" fmla="*/ 311150 w 769154"/>
              <a:gd name="connsiteY232" fmla="*/ 723900 h 960210"/>
              <a:gd name="connsiteX233" fmla="*/ 330200 w 769154"/>
              <a:gd name="connsiteY233" fmla="*/ 736600 h 960210"/>
              <a:gd name="connsiteX234" fmla="*/ 368300 w 769154"/>
              <a:gd name="connsiteY234" fmla="*/ 749300 h 960210"/>
              <a:gd name="connsiteX235" fmla="*/ 387350 w 769154"/>
              <a:gd name="connsiteY235" fmla="*/ 755650 h 960210"/>
              <a:gd name="connsiteX236" fmla="*/ 412750 w 769154"/>
              <a:gd name="connsiteY236" fmla="*/ 768350 h 960210"/>
              <a:gd name="connsiteX237" fmla="*/ 469900 w 769154"/>
              <a:gd name="connsiteY237" fmla="*/ 793750 h 960210"/>
              <a:gd name="connsiteX238" fmla="*/ 476250 w 769154"/>
              <a:gd name="connsiteY238" fmla="*/ 812800 h 960210"/>
              <a:gd name="connsiteX239" fmla="*/ 438150 w 769154"/>
              <a:gd name="connsiteY239" fmla="*/ 806450 h 960210"/>
              <a:gd name="connsiteX240" fmla="*/ 393700 w 769154"/>
              <a:gd name="connsiteY240" fmla="*/ 787400 h 960210"/>
              <a:gd name="connsiteX241" fmla="*/ 355600 w 769154"/>
              <a:gd name="connsiteY241" fmla="*/ 762000 h 960210"/>
              <a:gd name="connsiteX242" fmla="*/ 317500 w 769154"/>
              <a:gd name="connsiteY242" fmla="*/ 749300 h 960210"/>
              <a:gd name="connsiteX243" fmla="*/ 298450 w 769154"/>
              <a:gd name="connsiteY243" fmla="*/ 736600 h 960210"/>
              <a:gd name="connsiteX244" fmla="*/ 260350 w 769154"/>
              <a:gd name="connsiteY244" fmla="*/ 723900 h 960210"/>
              <a:gd name="connsiteX245" fmla="*/ 241300 w 769154"/>
              <a:gd name="connsiteY245" fmla="*/ 717550 h 960210"/>
              <a:gd name="connsiteX246" fmla="*/ 222250 w 769154"/>
              <a:gd name="connsiteY246" fmla="*/ 711200 h 960210"/>
              <a:gd name="connsiteX247" fmla="*/ 203200 w 769154"/>
              <a:gd name="connsiteY247" fmla="*/ 698500 h 960210"/>
              <a:gd name="connsiteX248" fmla="*/ 177800 w 769154"/>
              <a:gd name="connsiteY248" fmla="*/ 692150 h 960210"/>
              <a:gd name="connsiteX249" fmla="*/ 158750 w 769154"/>
              <a:gd name="connsiteY249" fmla="*/ 685800 h 960210"/>
              <a:gd name="connsiteX250" fmla="*/ 139700 w 769154"/>
              <a:gd name="connsiteY250" fmla="*/ 666750 h 960210"/>
              <a:gd name="connsiteX251" fmla="*/ 120650 w 769154"/>
              <a:gd name="connsiteY251" fmla="*/ 654050 h 960210"/>
              <a:gd name="connsiteX252" fmla="*/ 114300 w 769154"/>
              <a:gd name="connsiteY252" fmla="*/ 635000 h 960210"/>
              <a:gd name="connsiteX253" fmla="*/ 152400 w 769154"/>
              <a:gd name="connsiteY253" fmla="*/ 641350 h 960210"/>
              <a:gd name="connsiteX254" fmla="*/ 177800 w 769154"/>
              <a:gd name="connsiteY254" fmla="*/ 660400 h 960210"/>
              <a:gd name="connsiteX255" fmla="*/ 222250 w 769154"/>
              <a:gd name="connsiteY255" fmla="*/ 673100 h 960210"/>
              <a:gd name="connsiteX256" fmla="*/ 260350 w 769154"/>
              <a:gd name="connsiteY256" fmla="*/ 685800 h 960210"/>
              <a:gd name="connsiteX257" fmla="*/ 304800 w 769154"/>
              <a:gd name="connsiteY257" fmla="*/ 698500 h 960210"/>
              <a:gd name="connsiteX258" fmla="*/ 330200 w 769154"/>
              <a:gd name="connsiteY258" fmla="*/ 704850 h 960210"/>
              <a:gd name="connsiteX259" fmla="*/ 311150 w 769154"/>
              <a:gd name="connsiteY259" fmla="*/ 692150 h 960210"/>
              <a:gd name="connsiteX260" fmla="*/ 273050 w 769154"/>
              <a:gd name="connsiteY260" fmla="*/ 654050 h 960210"/>
              <a:gd name="connsiteX261" fmla="*/ 260350 w 769154"/>
              <a:gd name="connsiteY261" fmla="*/ 647700 h 960210"/>
              <a:gd name="connsiteX262" fmla="*/ 279400 w 769154"/>
              <a:gd name="connsiteY262" fmla="*/ 660400 h 960210"/>
              <a:gd name="connsiteX263" fmla="*/ 298450 w 769154"/>
              <a:gd name="connsiteY263" fmla="*/ 679450 h 960210"/>
              <a:gd name="connsiteX264" fmla="*/ 336550 w 769154"/>
              <a:gd name="connsiteY264" fmla="*/ 692150 h 960210"/>
              <a:gd name="connsiteX265" fmla="*/ 349250 w 769154"/>
              <a:gd name="connsiteY265" fmla="*/ 711200 h 960210"/>
              <a:gd name="connsiteX266" fmla="*/ 323850 w 769154"/>
              <a:gd name="connsiteY266" fmla="*/ 692150 h 960210"/>
              <a:gd name="connsiteX267" fmla="*/ 304800 w 769154"/>
              <a:gd name="connsiteY267" fmla="*/ 679450 h 960210"/>
              <a:gd name="connsiteX268" fmla="*/ 260350 w 769154"/>
              <a:gd name="connsiteY268" fmla="*/ 660400 h 960210"/>
              <a:gd name="connsiteX269" fmla="*/ 222250 w 769154"/>
              <a:gd name="connsiteY269" fmla="*/ 635000 h 960210"/>
              <a:gd name="connsiteX270" fmla="*/ 215900 w 769154"/>
              <a:gd name="connsiteY270" fmla="*/ 615950 h 960210"/>
              <a:gd name="connsiteX271" fmla="*/ 203200 w 769154"/>
              <a:gd name="connsiteY271" fmla="*/ 596900 h 960210"/>
              <a:gd name="connsiteX272" fmla="*/ 196850 w 769154"/>
              <a:gd name="connsiteY272" fmla="*/ 571500 h 960210"/>
              <a:gd name="connsiteX273" fmla="*/ 228600 w 769154"/>
              <a:gd name="connsiteY273" fmla="*/ 584200 h 960210"/>
              <a:gd name="connsiteX274" fmla="*/ 266700 w 769154"/>
              <a:gd name="connsiteY274" fmla="*/ 603250 h 960210"/>
              <a:gd name="connsiteX275" fmla="*/ 254000 w 769154"/>
              <a:gd name="connsiteY275" fmla="*/ 565150 h 960210"/>
              <a:gd name="connsiteX276" fmla="*/ 209550 w 769154"/>
              <a:gd name="connsiteY276" fmla="*/ 508000 h 960210"/>
              <a:gd name="connsiteX277" fmla="*/ 203200 w 769154"/>
              <a:gd name="connsiteY277" fmla="*/ 488950 h 960210"/>
              <a:gd name="connsiteX278" fmla="*/ 247650 w 769154"/>
              <a:gd name="connsiteY278" fmla="*/ 508000 h 960210"/>
              <a:gd name="connsiteX279" fmla="*/ 260350 w 769154"/>
              <a:gd name="connsiteY279" fmla="*/ 527050 h 960210"/>
              <a:gd name="connsiteX280" fmla="*/ 254000 w 769154"/>
              <a:gd name="connsiteY280" fmla="*/ 508000 h 960210"/>
              <a:gd name="connsiteX281" fmla="*/ 260350 w 769154"/>
              <a:gd name="connsiteY281" fmla="*/ 533400 h 960210"/>
              <a:gd name="connsiteX282" fmla="*/ 285750 w 769154"/>
              <a:gd name="connsiteY282" fmla="*/ 571500 h 960210"/>
              <a:gd name="connsiteX283" fmla="*/ 304800 w 769154"/>
              <a:gd name="connsiteY283" fmla="*/ 577850 h 960210"/>
              <a:gd name="connsiteX284" fmla="*/ 323850 w 769154"/>
              <a:gd name="connsiteY284" fmla="*/ 615950 h 960210"/>
              <a:gd name="connsiteX285" fmla="*/ 342900 w 769154"/>
              <a:gd name="connsiteY285" fmla="*/ 654050 h 960210"/>
              <a:gd name="connsiteX286" fmla="*/ 323850 w 769154"/>
              <a:gd name="connsiteY286" fmla="*/ 660400 h 960210"/>
              <a:gd name="connsiteX287" fmla="*/ 298450 w 769154"/>
              <a:gd name="connsiteY287" fmla="*/ 654050 h 960210"/>
              <a:gd name="connsiteX288" fmla="*/ 241300 w 769154"/>
              <a:gd name="connsiteY288" fmla="*/ 635000 h 960210"/>
              <a:gd name="connsiteX289" fmla="*/ 222250 w 769154"/>
              <a:gd name="connsiteY289" fmla="*/ 628650 h 960210"/>
              <a:gd name="connsiteX290" fmla="*/ 133350 w 769154"/>
              <a:gd name="connsiteY290" fmla="*/ 622300 h 960210"/>
              <a:gd name="connsiteX291" fmla="*/ 50800 w 769154"/>
              <a:gd name="connsiteY291" fmla="*/ 628650 h 960210"/>
              <a:gd name="connsiteX292" fmla="*/ 57150 w 769154"/>
              <a:gd name="connsiteY292" fmla="*/ 647700 h 960210"/>
              <a:gd name="connsiteX293" fmla="*/ 88900 w 769154"/>
              <a:gd name="connsiteY293" fmla="*/ 635000 h 960210"/>
              <a:gd name="connsiteX294" fmla="*/ 95250 w 769154"/>
              <a:gd name="connsiteY294" fmla="*/ 571500 h 960210"/>
              <a:gd name="connsiteX295" fmla="*/ 82550 w 769154"/>
              <a:gd name="connsiteY295" fmla="*/ 533400 h 960210"/>
              <a:gd name="connsiteX296" fmla="*/ 76200 w 769154"/>
              <a:gd name="connsiteY296" fmla="*/ 514350 h 960210"/>
              <a:gd name="connsiteX297" fmla="*/ 57150 w 769154"/>
              <a:gd name="connsiteY297" fmla="*/ 457200 h 960210"/>
              <a:gd name="connsiteX298" fmla="*/ 50800 w 769154"/>
              <a:gd name="connsiteY298" fmla="*/ 438150 h 960210"/>
              <a:gd name="connsiteX299" fmla="*/ 38100 w 769154"/>
              <a:gd name="connsiteY299" fmla="*/ 419100 h 960210"/>
              <a:gd name="connsiteX300" fmla="*/ 44450 w 769154"/>
              <a:gd name="connsiteY300" fmla="*/ 393700 h 960210"/>
              <a:gd name="connsiteX301" fmla="*/ 63500 w 769154"/>
              <a:gd name="connsiteY301" fmla="*/ 412750 h 960210"/>
              <a:gd name="connsiteX302" fmla="*/ 76200 w 769154"/>
              <a:gd name="connsiteY302" fmla="*/ 431800 h 960210"/>
              <a:gd name="connsiteX303" fmla="*/ 101600 w 769154"/>
              <a:gd name="connsiteY303" fmla="*/ 463550 h 960210"/>
              <a:gd name="connsiteX304" fmla="*/ 114300 w 769154"/>
              <a:gd name="connsiteY304" fmla="*/ 482600 h 960210"/>
              <a:gd name="connsiteX305" fmla="*/ 133350 w 769154"/>
              <a:gd name="connsiteY305" fmla="*/ 495300 h 960210"/>
              <a:gd name="connsiteX306" fmla="*/ 165100 w 769154"/>
              <a:gd name="connsiteY306" fmla="*/ 533400 h 960210"/>
              <a:gd name="connsiteX307" fmla="*/ 190500 w 769154"/>
              <a:gd name="connsiteY307" fmla="*/ 571500 h 960210"/>
              <a:gd name="connsiteX308" fmla="*/ 228600 w 769154"/>
              <a:gd name="connsiteY308" fmla="*/ 596900 h 960210"/>
              <a:gd name="connsiteX309" fmla="*/ 209550 w 769154"/>
              <a:gd name="connsiteY309" fmla="*/ 590550 h 960210"/>
              <a:gd name="connsiteX310" fmla="*/ 190500 w 769154"/>
              <a:gd name="connsiteY310" fmla="*/ 596900 h 960210"/>
              <a:gd name="connsiteX311" fmla="*/ 196850 w 769154"/>
              <a:gd name="connsiteY311" fmla="*/ 635000 h 960210"/>
              <a:gd name="connsiteX312" fmla="*/ 215900 w 769154"/>
              <a:gd name="connsiteY312" fmla="*/ 654050 h 960210"/>
              <a:gd name="connsiteX313" fmla="*/ 234950 w 769154"/>
              <a:gd name="connsiteY313" fmla="*/ 660400 h 960210"/>
              <a:gd name="connsiteX314" fmla="*/ 292100 w 769154"/>
              <a:gd name="connsiteY314" fmla="*/ 698500 h 960210"/>
              <a:gd name="connsiteX315" fmla="*/ 311150 w 769154"/>
              <a:gd name="connsiteY315" fmla="*/ 711200 h 960210"/>
              <a:gd name="connsiteX316" fmla="*/ 349250 w 769154"/>
              <a:gd name="connsiteY316" fmla="*/ 723900 h 960210"/>
              <a:gd name="connsiteX317" fmla="*/ 368300 w 769154"/>
              <a:gd name="connsiteY317" fmla="*/ 730250 h 960210"/>
              <a:gd name="connsiteX318" fmla="*/ 387350 w 769154"/>
              <a:gd name="connsiteY318" fmla="*/ 742950 h 960210"/>
              <a:gd name="connsiteX319" fmla="*/ 374650 w 769154"/>
              <a:gd name="connsiteY319" fmla="*/ 723900 h 960210"/>
              <a:gd name="connsiteX320" fmla="*/ 349250 w 769154"/>
              <a:gd name="connsiteY320" fmla="*/ 711200 h 960210"/>
              <a:gd name="connsiteX321" fmla="*/ 311150 w 769154"/>
              <a:gd name="connsiteY321" fmla="*/ 685800 h 960210"/>
              <a:gd name="connsiteX322" fmla="*/ 292100 w 769154"/>
              <a:gd name="connsiteY322" fmla="*/ 673100 h 960210"/>
              <a:gd name="connsiteX323" fmla="*/ 273050 w 769154"/>
              <a:gd name="connsiteY323" fmla="*/ 654050 h 960210"/>
              <a:gd name="connsiteX324" fmla="*/ 311150 w 769154"/>
              <a:gd name="connsiteY324" fmla="*/ 666750 h 960210"/>
              <a:gd name="connsiteX325" fmla="*/ 323850 w 769154"/>
              <a:gd name="connsiteY325" fmla="*/ 685800 h 960210"/>
              <a:gd name="connsiteX326" fmla="*/ 349250 w 769154"/>
              <a:gd name="connsiteY326" fmla="*/ 692150 h 960210"/>
              <a:gd name="connsiteX327" fmla="*/ 323850 w 769154"/>
              <a:gd name="connsiteY327" fmla="*/ 654050 h 960210"/>
              <a:gd name="connsiteX328" fmla="*/ 285750 w 769154"/>
              <a:gd name="connsiteY328" fmla="*/ 615950 h 960210"/>
              <a:gd name="connsiteX329" fmla="*/ 247650 w 769154"/>
              <a:gd name="connsiteY329" fmla="*/ 590550 h 960210"/>
              <a:gd name="connsiteX330" fmla="*/ 234950 w 769154"/>
              <a:gd name="connsiteY330" fmla="*/ 571500 h 960210"/>
              <a:gd name="connsiteX331" fmla="*/ 209550 w 769154"/>
              <a:gd name="connsiteY331" fmla="*/ 508000 h 960210"/>
              <a:gd name="connsiteX332" fmla="*/ 196850 w 769154"/>
              <a:gd name="connsiteY332" fmla="*/ 488950 h 960210"/>
              <a:gd name="connsiteX333" fmla="*/ 177800 w 769154"/>
              <a:gd name="connsiteY333" fmla="*/ 482600 h 960210"/>
              <a:gd name="connsiteX334" fmla="*/ 158750 w 769154"/>
              <a:gd name="connsiteY334" fmla="*/ 457200 h 960210"/>
              <a:gd name="connsiteX335" fmla="*/ 120650 w 769154"/>
              <a:gd name="connsiteY335" fmla="*/ 419100 h 960210"/>
              <a:gd name="connsiteX336" fmla="*/ 101600 w 769154"/>
              <a:gd name="connsiteY336" fmla="*/ 381000 h 960210"/>
              <a:gd name="connsiteX337" fmla="*/ 88900 w 769154"/>
              <a:gd name="connsiteY337" fmla="*/ 342900 h 960210"/>
              <a:gd name="connsiteX338" fmla="*/ 82550 w 769154"/>
              <a:gd name="connsiteY338" fmla="*/ 317500 h 960210"/>
              <a:gd name="connsiteX339" fmla="*/ 69850 w 769154"/>
              <a:gd name="connsiteY339" fmla="*/ 298450 h 960210"/>
              <a:gd name="connsiteX340" fmla="*/ 63500 w 769154"/>
              <a:gd name="connsiteY340" fmla="*/ 279400 h 960210"/>
              <a:gd name="connsiteX341" fmla="*/ 50800 w 769154"/>
              <a:gd name="connsiteY341" fmla="*/ 260350 h 960210"/>
              <a:gd name="connsiteX342" fmla="*/ 38100 w 769154"/>
              <a:gd name="connsiteY342" fmla="*/ 215900 h 960210"/>
              <a:gd name="connsiteX343" fmla="*/ 31750 w 769154"/>
              <a:gd name="connsiteY343" fmla="*/ 177800 h 960210"/>
              <a:gd name="connsiteX344" fmla="*/ 25400 w 769154"/>
              <a:gd name="connsiteY344" fmla="*/ 146050 h 960210"/>
              <a:gd name="connsiteX345" fmla="*/ 19050 w 769154"/>
              <a:gd name="connsiteY345" fmla="*/ 57150 h 960210"/>
              <a:gd name="connsiteX346" fmla="*/ 31750 w 769154"/>
              <a:gd name="connsiteY346" fmla="*/ 76200 h 960210"/>
              <a:gd name="connsiteX347" fmla="*/ 44450 w 769154"/>
              <a:gd name="connsiteY347" fmla="*/ 114300 h 960210"/>
              <a:gd name="connsiteX348" fmla="*/ 63500 w 769154"/>
              <a:gd name="connsiteY348" fmla="*/ 152400 h 960210"/>
              <a:gd name="connsiteX349" fmla="*/ 69850 w 769154"/>
              <a:gd name="connsiteY349" fmla="*/ 171450 h 960210"/>
              <a:gd name="connsiteX350" fmla="*/ 82550 w 769154"/>
              <a:gd name="connsiteY350" fmla="*/ 190500 h 960210"/>
              <a:gd name="connsiteX351" fmla="*/ 88900 w 769154"/>
              <a:gd name="connsiteY351" fmla="*/ 209550 h 960210"/>
              <a:gd name="connsiteX352" fmla="*/ 101600 w 769154"/>
              <a:gd name="connsiteY352" fmla="*/ 228600 h 960210"/>
              <a:gd name="connsiteX353" fmla="*/ 114300 w 769154"/>
              <a:gd name="connsiteY353" fmla="*/ 266700 h 960210"/>
              <a:gd name="connsiteX354" fmla="*/ 120650 w 769154"/>
              <a:gd name="connsiteY354" fmla="*/ 285750 h 960210"/>
              <a:gd name="connsiteX355" fmla="*/ 146050 w 769154"/>
              <a:gd name="connsiteY355" fmla="*/ 323850 h 960210"/>
              <a:gd name="connsiteX356" fmla="*/ 158750 w 769154"/>
              <a:gd name="connsiteY356" fmla="*/ 361950 h 960210"/>
              <a:gd name="connsiteX357" fmla="*/ 165100 w 769154"/>
              <a:gd name="connsiteY357" fmla="*/ 381000 h 960210"/>
              <a:gd name="connsiteX358" fmla="*/ 190500 w 769154"/>
              <a:gd name="connsiteY358" fmla="*/ 419100 h 960210"/>
              <a:gd name="connsiteX359" fmla="*/ 203200 w 769154"/>
              <a:gd name="connsiteY359" fmla="*/ 438150 h 960210"/>
              <a:gd name="connsiteX360" fmla="*/ 228600 w 769154"/>
              <a:gd name="connsiteY360" fmla="*/ 495300 h 960210"/>
              <a:gd name="connsiteX361" fmla="*/ 241300 w 769154"/>
              <a:gd name="connsiteY361" fmla="*/ 520700 h 960210"/>
              <a:gd name="connsiteX362" fmla="*/ 260350 w 769154"/>
              <a:gd name="connsiteY362" fmla="*/ 533400 h 960210"/>
              <a:gd name="connsiteX363" fmla="*/ 279400 w 769154"/>
              <a:gd name="connsiteY363" fmla="*/ 571500 h 960210"/>
              <a:gd name="connsiteX364" fmla="*/ 298450 w 769154"/>
              <a:gd name="connsiteY364" fmla="*/ 584200 h 960210"/>
              <a:gd name="connsiteX365" fmla="*/ 317500 w 769154"/>
              <a:gd name="connsiteY365" fmla="*/ 622300 h 960210"/>
              <a:gd name="connsiteX366" fmla="*/ 311150 w 769154"/>
              <a:gd name="connsiteY366" fmla="*/ 603250 h 960210"/>
              <a:gd name="connsiteX367" fmla="*/ 292100 w 769154"/>
              <a:gd name="connsiteY367" fmla="*/ 584200 h 960210"/>
              <a:gd name="connsiteX368" fmla="*/ 279400 w 769154"/>
              <a:gd name="connsiteY368" fmla="*/ 546100 h 960210"/>
              <a:gd name="connsiteX369" fmla="*/ 304800 w 769154"/>
              <a:gd name="connsiteY369" fmla="*/ 584200 h 960210"/>
              <a:gd name="connsiteX370" fmla="*/ 311150 w 769154"/>
              <a:gd name="connsiteY370" fmla="*/ 603250 h 960210"/>
              <a:gd name="connsiteX371" fmla="*/ 298450 w 769154"/>
              <a:gd name="connsiteY371" fmla="*/ 552450 h 960210"/>
              <a:gd name="connsiteX372" fmla="*/ 292100 w 769154"/>
              <a:gd name="connsiteY372" fmla="*/ 533400 h 960210"/>
              <a:gd name="connsiteX373" fmla="*/ 139700 w 769154"/>
              <a:gd name="connsiteY373" fmla="*/ 514350 h 960210"/>
              <a:gd name="connsiteX374" fmla="*/ 127000 w 769154"/>
              <a:gd name="connsiteY374" fmla="*/ 533400 h 960210"/>
              <a:gd name="connsiteX375" fmla="*/ 133350 w 769154"/>
              <a:gd name="connsiteY375" fmla="*/ 552450 h 960210"/>
              <a:gd name="connsiteX376" fmla="*/ 165100 w 769154"/>
              <a:gd name="connsiteY376" fmla="*/ 584200 h 960210"/>
              <a:gd name="connsiteX377" fmla="*/ 177800 w 769154"/>
              <a:gd name="connsiteY377" fmla="*/ 565150 h 960210"/>
              <a:gd name="connsiteX378" fmla="*/ 146050 w 769154"/>
              <a:gd name="connsiteY378" fmla="*/ 527050 h 960210"/>
              <a:gd name="connsiteX379" fmla="*/ 133350 w 769154"/>
              <a:gd name="connsiteY379" fmla="*/ 501650 h 960210"/>
              <a:gd name="connsiteX380" fmla="*/ 120650 w 769154"/>
              <a:gd name="connsiteY380" fmla="*/ 482600 h 960210"/>
              <a:gd name="connsiteX381" fmla="*/ 107950 w 769154"/>
              <a:gd name="connsiteY381" fmla="*/ 444500 h 960210"/>
              <a:gd name="connsiteX382" fmla="*/ 82550 w 769154"/>
              <a:gd name="connsiteY382" fmla="*/ 406400 h 960210"/>
              <a:gd name="connsiteX383" fmla="*/ 76200 w 769154"/>
              <a:gd name="connsiteY383" fmla="*/ 381000 h 960210"/>
              <a:gd name="connsiteX384" fmla="*/ 69850 w 769154"/>
              <a:gd name="connsiteY384" fmla="*/ 361950 h 960210"/>
              <a:gd name="connsiteX385" fmla="*/ 82550 w 769154"/>
              <a:gd name="connsiteY385" fmla="*/ 381000 h 960210"/>
              <a:gd name="connsiteX386" fmla="*/ 88900 w 769154"/>
              <a:gd name="connsiteY386" fmla="*/ 400050 h 960210"/>
              <a:gd name="connsiteX387" fmla="*/ 101600 w 769154"/>
              <a:gd name="connsiteY387" fmla="*/ 419100 h 960210"/>
              <a:gd name="connsiteX388" fmla="*/ 127000 w 769154"/>
              <a:gd name="connsiteY388" fmla="*/ 463550 h 960210"/>
              <a:gd name="connsiteX389" fmla="*/ 152400 w 769154"/>
              <a:gd name="connsiteY389" fmla="*/ 501650 h 960210"/>
              <a:gd name="connsiteX390" fmla="*/ 158750 w 769154"/>
              <a:gd name="connsiteY390" fmla="*/ 520700 h 960210"/>
              <a:gd name="connsiteX391" fmla="*/ 177800 w 769154"/>
              <a:gd name="connsiteY391" fmla="*/ 546100 h 960210"/>
              <a:gd name="connsiteX392" fmla="*/ 190500 w 769154"/>
              <a:gd name="connsiteY392" fmla="*/ 565150 h 960210"/>
              <a:gd name="connsiteX393" fmla="*/ 209550 w 769154"/>
              <a:gd name="connsiteY393" fmla="*/ 577850 h 960210"/>
              <a:gd name="connsiteX394" fmla="*/ 234950 w 769154"/>
              <a:gd name="connsiteY394" fmla="*/ 615950 h 960210"/>
              <a:gd name="connsiteX395" fmla="*/ 266700 w 769154"/>
              <a:gd name="connsiteY395" fmla="*/ 654050 h 960210"/>
              <a:gd name="connsiteX396" fmla="*/ 304800 w 769154"/>
              <a:gd name="connsiteY396" fmla="*/ 673100 h 960210"/>
              <a:gd name="connsiteX397" fmla="*/ 323850 w 769154"/>
              <a:gd name="connsiteY397" fmla="*/ 685800 h 960210"/>
              <a:gd name="connsiteX398" fmla="*/ 368300 w 769154"/>
              <a:gd name="connsiteY398" fmla="*/ 749300 h 960210"/>
              <a:gd name="connsiteX399" fmla="*/ 381000 w 769154"/>
              <a:gd name="connsiteY399" fmla="*/ 768350 h 960210"/>
              <a:gd name="connsiteX400" fmla="*/ 425450 w 769154"/>
              <a:gd name="connsiteY400" fmla="*/ 787400 h 960210"/>
              <a:gd name="connsiteX401" fmla="*/ 450850 w 769154"/>
              <a:gd name="connsiteY401" fmla="*/ 800100 h 960210"/>
              <a:gd name="connsiteX402" fmla="*/ 469900 w 769154"/>
              <a:gd name="connsiteY402" fmla="*/ 806450 h 960210"/>
              <a:gd name="connsiteX403" fmla="*/ 488950 w 769154"/>
              <a:gd name="connsiteY403" fmla="*/ 819150 h 960210"/>
              <a:gd name="connsiteX404" fmla="*/ 527050 w 769154"/>
              <a:gd name="connsiteY404" fmla="*/ 831850 h 960210"/>
              <a:gd name="connsiteX405" fmla="*/ 539750 w 769154"/>
              <a:gd name="connsiteY405" fmla="*/ 812800 h 960210"/>
              <a:gd name="connsiteX406" fmla="*/ 558800 w 769154"/>
              <a:gd name="connsiteY406" fmla="*/ 825500 h 960210"/>
              <a:gd name="connsiteX407" fmla="*/ 577850 w 769154"/>
              <a:gd name="connsiteY407" fmla="*/ 831850 h 960210"/>
              <a:gd name="connsiteX408" fmla="*/ 615950 w 769154"/>
              <a:gd name="connsiteY408" fmla="*/ 850900 h 960210"/>
              <a:gd name="connsiteX409" fmla="*/ 635000 w 769154"/>
              <a:gd name="connsiteY409" fmla="*/ 869950 h 960210"/>
              <a:gd name="connsiteX410" fmla="*/ 609600 w 769154"/>
              <a:gd name="connsiteY410" fmla="*/ 863600 h 960210"/>
              <a:gd name="connsiteX411" fmla="*/ 584200 w 769154"/>
              <a:gd name="connsiteY411" fmla="*/ 844550 h 960210"/>
              <a:gd name="connsiteX412" fmla="*/ 546100 w 769154"/>
              <a:gd name="connsiteY412" fmla="*/ 819150 h 960210"/>
              <a:gd name="connsiteX413" fmla="*/ 469900 w 769154"/>
              <a:gd name="connsiteY413" fmla="*/ 800100 h 960210"/>
              <a:gd name="connsiteX414" fmla="*/ 431800 w 769154"/>
              <a:gd name="connsiteY414" fmla="*/ 787400 h 960210"/>
              <a:gd name="connsiteX415" fmla="*/ 387350 w 769154"/>
              <a:gd name="connsiteY415" fmla="*/ 774700 h 960210"/>
              <a:gd name="connsiteX416" fmla="*/ 349250 w 769154"/>
              <a:gd name="connsiteY416" fmla="*/ 742950 h 960210"/>
              <a:gd name="connsiteX417" fmla="*/ 304800 w 769154"/>
              <a:gd name="connsiteY417" fmla="*/ 730250 h 960210"/>
              <a:gd name="connsiteX418" fmla="*/ 260350 w 769154"/>
              <a:gd name="connsiteY418" fmla="*/ 711200 h 960210"/>
              <a:gd name="connsiteX419" fmla="*/ 273050 w 769154"/>
              <a:gd name="connsiteY419" fmla="*/ 730250 h 960210"/>
              <a:gd name="connsiteX420" fmla="*/ 292100 w 769154"/>
              <a:gd name="connsiteY420" fmla="*/ 736600 h 960210"/>
              <a:gd name="connsiteX421" fmla="*/ 317500 w 769154"/>
              <a:gd name="connsiteY421" fmla="*/ 749300 h 960210"/>
              <a:gd name="connsiteX422" fmla="*/ 336550 w 769154"/>
              <a:gd name="connsiteY422" fmla="*/ 755650 h 960210"/>
              <a:gd name="connsiteX423" fmla="*/ 374650 w 769154"/>
              <a:gd name="connsiteY423" fmla="*/ 774700 h 960210"/>
              <a:gd name="connsiteX424" fmla="*/ 361950 w 769154"/>
              <a:gd name="connsiteY424" fmla="*/ 749300 h 960210"/>
              <a:gd name="connsiteX425" fmla="*/ 342900 w 769154"/>
              <a:gd name="connsiteY425" fmla="*/ 736600 h 960210"/>
              <a:gd name="connsiteX426" fmla="*/ 317500 w 769154"/>
              <a:gd name="connsiteY426" fmla="*/ 717550 h 960210"/>
              <a:gd name="connsiteX427" fmla="*/ 304800 w 769154"/>
              <a:gd name="connsiteY427" fmla="*/ 698500 h 960210"/>
              <a:gd name="connsiteX428" fmla="*/ 285750 w 769154"/>
              <a:gd name="connsiteY428" fmla="*/ 673100 h 960210"/>
              <a:gd name="connsiteX429" fmla="*/ 247650 w 769154"/>
              <a:gd name="connsiteY429" fmla="*/ 635000 h 960210"/>
              <a:gd name="connsiteX430" fmla="*/ 234950 w 769154"/>
              <a:gd name="connsiteY430" fmla="*/ 609600 h 960210"/>
              <a:gd name="connsiteX431" fmla="*/ 203200 w 769154"/>
              <a:gd name="connsiteY431" fmla="*/ 584200 h 960210"/>
              <a:gd name="connsiteX432" fmla="*/ 171450 w 769154"/>
              <a:gd name="connsiteY432" fmla="*/ 539750 h 960210"/>
              <a:gd name="connsiteX433" fmla="*/ 152400 w 769154"/>
              <a:gd name="connsiteY433" fmla="*/ 520700 h 960210"/>
              <a:gd name="connsiteX434" fmla="*/ 146050 w 769154"/>
              <a:gd name="connsiteY434" fmla="*/ 501650 h 960210"/>
              <a:gd name="connsiteX435" fmla="*/ 114300 w 769154"/>
              <a:gd name="connsiteY435" fmla="*/ 476250 h 9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769154" h="960210">
                <a:moveTo>
                  <a:pt x="0" y="0"/>
                </a:moveTo>
                <a:cubicBezTo>
                  <a:pt x="4233" y="10583"/>
                  <a:pt x="8698" y="21077"/>
                  <a:pt x="12700" y="31750"/>
                </a:cubicBezTo>
                <a:cubicBezTo>
                  <a:pt x="15050" y="38017"/>
                  <a:pt x="15337" y="45231"/>
                  <a:pt x="19050" y="50800"/>
                </a:cubicBezTo>
                <a:cubicBezTo>
                  <a:pt x="24031" y="58272"/>
                  <a:pt x="31750" y="63500"/>
                  <a:pt x="38100" y="69850"/>
                </a:cubicBezTo>
                <a:cubicBezTo>
                  <a:pt x="52917" y="114300"/>
                  <a:pt x="63500" y="103717"/>
                  <a:pt x="31750" y="114300"/>
                </a:cubicBezTo>
                <a:lnTo>
                  <a:pt x="25400" y="133350"/>
                </a:lnTo>
                <a:lnTo>
                  <a:pt x="44450" y="139700"/>
                </a:lnTo>
                <a:cubicBezTo>
                  <a:pt x="38100" y="141817"/>
                  <a:pt x="28393" y="140063"/>
                  <a:pt x="25400" y="146050"/>
                </a:cubicBezTo>
                <a:cubicBezTo>
                  <a:pt x="12974" y="170901"/>
                  <a:pt x="60965" y="170943"/>
                  <a:pt x="63500" y="171450"/>
                </a:cubicBezTo>
                <a:cubicBezTo>
                  <a:pt x="87901" y="208051"/>
                  <a:pt x="75759" y="176882"/>
                  <a:pt x="50800" y="196850"/>
                </a:cubicBezTo>
                <a:cubicBezTo>
                  <a:pt x="45573" y="201031"/>
                  <a:pt x="46567" y="209550"/>
                  <a:pt x="44450" y="215900"/>
                </a:cubicBezTo>
                <a:cubicBezTo>
                  <a:pt x="50800" y="218017"/>
                  <a:pt x="57006" y="220627"/>
                  <a:pt x="63500" y="222250"/>
                </a:cubicBezTo>
                <a:cubicBezTo>
                  <a:pt x="73971" y="224868"/>
                  <a:pt x="87618" y="220968"/>
                  <a:pt x="95250" y="228600"/>
                </a:cubicBezTo>
                <a:cubicBezTo>
                  <a:pt x="99983" y="233333"/>
                  <a:pt x="82636" y="233111"/>
                  <a:pt x="76200" y="234950"/>
                </a:cubicBezTo>
                <a:cubicBezTo>
                  <a:pt x="67809" y="237348"/>
                  <a:pt x="59267" y="239183"/>
                  <a:pt x="50800" y="241300"/>
                </a:cubicBezTo>
                <a:cubicBezTo>
                  <a:pt x="58569" y="243890"/>
                  <a:pt x="98207" y="254871"/>
                  <a:pt x="95250" y="266700"/>
                </a:cubicBezTo>
                <a:cubicBezTo>
                  <a:pt x="92632" y="277171"/>
                  <a:pt x="74083" y="270933"/>
                  <a:pt x="63500" y="273050"/>
                </a:cubicBezTo>
                <a:cubicBezTo>
                  <a:pt x="69850" y="277283"/>
                  <a:pt x="75535" y="282744"/>
                  <a:pt x="82550" y="285750"/>
                </a:cubicBezTo>
                <a:cubicBezTo>
                  <a:pt x="111988" y="298366"/>
                  <a:pt x="148595" y="287584"/>
                  <a:pt x="50800" y="298450"/>
                </a:cubicBezTo>
                <a:cubicBezTo>
                  <a:pt x="35687" y="253110"/>
                  <a:pt x="45526" y="271489"/>
                  <a:pt x="25400" y="241300"/>
                </a:cubicBezTo>
                <a:cubicBezTo>
                  <a:pt x="25908" y="235714"/>
                  <a:pt x="11417" y="158536"/>
                  <a:pt x="50800" y="165100"/>
                </a:cubicBezTo>
                <a:cubicBezTo>
                  <a:pt x="58328" y="166355"/>
                  <a:pt x="63500" y="173567"/>
                  <a:pt x="69850" y="177800"/>
                </a:cubicBezTo>
                <a:lnTo>
                  <a:pt x="82550" y="215900"/>
                </a:lnTo>
                <a:cubicBezTo>
                  <a:pt x="84667" y="222250"/>
                  <a:pt x="85187" y="229381"/>
                  <a:pt x="88900" y="234950"/>
                </a:cubicBezTo>
                <a:cubicBezTo>
                  <a:pt x="93133" y="241300"/>
                  <a:pt x="98500" y="247026"/>
                  <a:pt x="101600" y="254000"/>
                </a:cubicBezTo>
                <a:cubicBezTo>
                  <a:pt x="107037" y="266233"/>
                  <a:pt x="127000" y="296333"/>
                  <a:pt x="114300" y="292100"/>
                </a:cubicBezTo>
                <a:lnTo>
                  <a:pt x="95250" y="285750"/>
                </a:lnTo>
                <a:cubicBezTo>
                  <a:pt x="82550" y="287867"/>
                  <a:pt x="66254" y="282996"/>
                  <a:pt x="57150" y="292100"/>
                </a:cubicBezTo>
                <a:cubicBezTo>
                  <a:pt x="51754" y="297496"/>
                  <a:pt x="64454" y="305754"/>
                  <a:pt x="69850" y="311150"/>
                </a:cubicBezTo>
                <a:cubicBezTo>
                  <a:pt x="88048" y="329348"/>
                  <a:pt x="87292" y="319871"/>
                  <a:pt x="107950" y="330200"/>
                </a:cubicBezTo>
                <a:cubicBezTo>
                  <a:pt x="114776" y="333613"/>
                  <a:pt x="120650" y="338667"/>
                  <a:pt x="127000" y="342900"/>
                </a:cubicBezTo>
                <a:cubicBezTo>
                  <a:pt x="129117" y="349250"/>
                  <a:pt x="128617" y="357217"/>
                  <a:pt x="133350" y="361950"/>
                </a:cubicBezTo>
                <a:cubicBezTo>
                  <a:pt x="138083" y="366683"/>
                  <a:pt x="155393" y="374287"/>
                  <a:pt x="152400" y="368300"/>
                </a:cubicBezTo>
                <a:cubicBezTo>
                  <a:pt x="150431" y="364362"/>
                  <a:pt x="114507" y="340921"/>
                  <a:pt x="107950" y="336550"/>
                </a:cubicBezTo>
                <a:cubicBezTo>
                  <a:pt x="110067" y="321733"/>
                  <a:pt x="108221" y="305777"/>
                  <a:pt x="114300" y="292100"/>
                </a:cubicBezTo>
                <a:cubicBezTo>
                  <a:pt x="117400" y="285126"/>
                  <a:pt x="127391" y="274632"/>
                  <a:pt x="133350" y="279400"/>
                </a:cubicBezTo>
                <a:cubicBezTo>
                  <a:pt x="143803" y="287763"/>
                  <a:pt x="146050" y="317500"/>
                  <a:pt x="146050" y="317500"/>
                </a:cubicBezTo>
                <a:cubicBezTo>
                  <a:pt x="148978" y="337993"/>
                  <a:pt x="152421" y="381032"/>
                  <a:pt x="165100" y="400050"/>
                </a:cubicBezTo>
                <a:cubicBezTo>
                  <a:pt x="169333" y="406400"/>
                  <a:pt x="174387" y="412274"/>
                  <a:pt x="177800" y="419100"/>
                </a:cubicBezTo>
                <a:cubicBezTo>
                  <a:pt x="180793" y="425087"/>
                  <a:pt x="181157" y="432163"/>
                  <a:pt x="184150" y="438150"/>
                </a:cubicBezTo>
                <a:cubicBezTo>
                  <a:pt x="187563" y="444976"/>
                  <a:pt x="196850" y="464832"/>
                  <a:pt x="196850" y="457200"/>
                </a:cubicBezTo>
                <a:cubicBezTo>
                  <a:pt x="196850" y="443813"/>
                  <a:pt x="188383" y="431800"/>
                  <a:pt x="184150" y="419100"/>
                </a:cubicBezTo>
                <a:cubicBezTo>
                  <a:pt x="182033" y="412750"/>
                  <a:pt x="179423" y="406544"/>
                  <a:pt x="177800" y="400050"/>
                </a:cubicBezTo>
                <a:cubicBezTo>
                  <a:pt x="169827" y="368156"/>
                  <a:pt x="174210" y="382929"/>
                  <a:pt x="165100" y="355600"/>
                </a:cubicBezTo>
                <a:cubicBezTo>
                  <a:pt x="168641" y="383927"/>
                  <a:pt x="167846" y="421846"/>
                  <a:pt x="190500" y="444500"/>
                </a:cubicBezTo>
                <a:cubicBezTo>
                  <a:pt x="195896" y="449896"/>
                  <a:pt x="202724" y="453787"/>
                  <a:pt x="209550" y="457200"/>
                </a:cubicBezTo>
                <a:cubicBezTo>
                  <a:pt x="215537" y="460193"/>
                  <a:pt x="222250" y="461433"/>
                  <a:pt x="228600" y="463550"/>
                </a:cubicBezTo>
                <a:cubicBezTo>
                  <a:pt x="237067" y="476250"/>
                  <a:pt x="249173" y="487170"/>
                  <a:pt x="254000" y="501650"/>
                </a:cubicBezTo>
                <a:cubicBezTo>
                  <a:pt x="257881" y="513292"/>
                  <a:pt x="265678" y="547822"/>
                  <a:pt x="279400" y="558800"/>
                </a:cubicBezTo>
                <a:cubicBezTo>
                  <a:pt x="284627" y="562981"/>
                  <a:pt x="292100" y="563033"/>
                  <a:pt x="298450" y="565150"/>
                </a:cubicBezTo>
                <a:cubicBezTo>
                  <a:pt x="332317" y="615950"/>
                  <a:pt x="287867" y="554567"/>
                  <a:pt x="330200" y="596900"/>
                </a:cubicBezTo>
                <a:cubicBezTo>
                  <a:pt x="335596" y="602296"/>
                  <a:pt x="350511" y="615386"/>
                  <a:pt x="342900" y="615950"/>
                </a:cubicBezTo>
                <a:cubicBezTo>
                  <a:pt x="306765" y="618627"/>
                  <a:pt x="104424" y="606582"/>
                  <a:pt x="44450" y="603250"/>
                </a:cubicBezTo>
                <a:cubicBezTo>
                  <a:pt x="35983" y="601133"/>
                  <a:pt x="22488" y="604922"/>
                  <a:pt x="19050" y="596900"/>
                </a:cubicBezTo>
                <a:cubicBezTo>
                  <a:pt x="13978" y="585066"/>
                  <a:pt x="24413" y="571637"/>
                  <a:pt x="25400" y="558800"/>
                </a:cubicBezTo>
                <a:cubicBezTo>
                  <a:pt x="28651" y="516539"/>
                  <a:pt x="29633" y="474133"/>
                  <a:pt x="31750" y="431800"/>
                </a:cubicBezTo>
                <a:cubicBezTo>
                  <a:pt x="29633" y="381000"/>
                  <a:pt x="29156" y="330105"/>
                  <a:pt x="25400" y="279400"/>
                </a:cubicBezTo>
                <a:cubicBezTo>
                  <a:pt x="24906" y="272725"/>
                  <a:pt x="25743" y="260350"/>
                  <a:pt x="19050" y="260350"/>
                </a:cubicBezTo>
                <a:cubicBezTo>
                  <a:pt x="12357" y="260350"/>
                  <a:pt x="14539" y="272964"/>
                  <a:pt x="12700" y="279400"/>
                </a:cubicBezTo>
                <a:cubicBezTo>
                  <a:pt x="10302" y="287791"/>
                  <a:pt x="8467" y="296333"/>
                  <a:pt x="6350" y="304800"/>
                </a:cubicBezTo>
                <a:cubicBezTo>
                  <a:pt x="8467" y="330200"/>
                  <a:pt x="8510" y="355859"/>
                  <a:pt x="12700" y="381000"/>
                </a:cubicBezTo>
                <a:cubicBezTo>
                  <a:pt x="14901" y="394205"/>
                  <a:pt x="21167" y="406400"/>
                  <a:pt x="25400" y="419100"/>
                </a:cubicBezTo>
                <a:cubicBezTo>
                  <a:pt x="39915" y="462646"/>
                  <a:pt x="22775" y="408598"/>
                  <a:pt x="38100" y="469900"/>
                </a:cubicBezTo>
                <a:cubicBezTo>
                  <a:pt x="39723" y="476394"/>
                  <a:pt x="42998" y="482416"/>
                  <a:pt x="44450" y="488950"/>
                </a:cubicBezTo>
                <a:cubicBezTo>
                  <a:pt x="47243" y="501519"/>
                  <a:pt x="46729" y="514836"/>
                  <a:pt x="50800" y="527050"/>
                </a:cubicBezTo>
                <a:cubicBezTo>
                  <a:pt x="53213" y="534290"/>
                  <a:pt x="57028" y="542055"/>
                  <a:pt x="63500" y="546100"/>
                </a:cubicBezTo>
                <a:cubicBezTo>
                  <a:pt x="74852" y="553195"/>
                  <a:pt x="101600" y="558800"/>
                  <a:pt x="101600" y="558800"/>
                </a:cubicBezTo>
                <a:cubicBezTo>
                  <a:pt x="50378" y="592948"/>
                  <a:pt x="52043" y="578264"/>
                  <a:pt x="88900" y="590550"/>
                </a:cubicBezTo>
                <a:cubicBezTo>
                  <a:pt x="99714" y="594155"/>
                  <a:pt x="110067" y="599017"/>
                  <a:pt x="120650" y="603250"/>
                </a:cubicBezTo>
                <a:cubicBezTo>
                  <a:pt x="154517" y="601133"/>
                  <a:pt x="188628" y="601485"/>
                  <a:pt x="222250" y="596900"/>
                </a:cubicBezTo>
                <a:cubicBezTo>
                  <a:pt x="235514" y="595091"/>
                  <a:pt x="260350" y="584200"/>
                  <a:pt x="260350" y="584200"/>
                </a:cubicBezTo>
                <a:cubicBezTo>
                  <a:pt x="215674" y="569308"/>
                  <a:pt x="270827" y="588690"/>
                  <a:pt x="215900" y="565150"/>
                </a:cubicBezTo>
                <a:cubicBezTo>
                  <a:pt x="209748" y="562513"/>
                  <a:pt x="203200" y="560917"/>
                  <a:pt x="196850" y="558800"/>
                </a:cubicBezTo>
                <a:cubicBezTo>
                  <a:pt x="190500" y="563033"/>
                  <a:pt x="184626" y="568087"/>
                  <a:pt x="177800" y="571500"/>
                </a:cubicBezTo>
                <a:cubicBezTo>
                  <a:pt x="171813" y="574493"/>
                  <a:pt x="158750" y="571157"/>
                  <a:pt x="158750" y="577850"/>
                </a:cubicBezTo>
                <a:cubicBezTo>
                  <a:pt x="158750" y="586830"/>
                  <a:pt x="186780" y="596900"/>
                  <a:pt x="177800" y="596900"/>
                </a:cubicBezTo>
                <a:cubicBezTo>
                  <a:pt x="163739" y="596900"/>
                  <a:pt x="114065" y="576439"/>
                  <a:pt x="95250" y="565150"/>
                </a:cubicBezTo>
                <a:cubicBezTo>
                  <a:pt x="82162" y="557297"/>
                  <a:pt x="57150" y="539750"/>
                  <a:pt x="57150" y="539750"/>
                </a:cubicBezTo>
                <a:lnTo>
                  <a:pt x="63500" y="520700"/>
                </a:lnTo>
                <a:cubicBezTo>
                  <a:pt x="61383" y="465667"/>
                  <a:pt x="57150" y="410674"/>
                  <a:pt x="57150" y="355600"/>
                </a:cubicBezTo>
                <a:cubicBezTo>
                  <a:pt x="57150" y="348907"/>
                  <a:pt x="61661" y="368214"/>
                  <a:pt x="63500" y="374650"/>
                </a:cubicBezTo>
                <a:cubicBezTo>
                  <a:pt x="65898" y="383041"/>
                  <a:pt x="67957" y="391531"/>
                  <a:pt x="69850" y="400050"/>
                </a:cubicBezTo>
                <a:cubicBezTo>
                  <a:pt x="73826" y="417942"/>
                  <a:pt x="78988" y="455032"/>
                  <a:pt x="88900" y="469900"/>
                </a:cubicBezTo>
                <a:cubicBezTo>
                  <a:pt x="93133" y="476250"/>
                  <a:pt x="98500" y="481976"/>
                  <a:pt x="101600" y="488950"/>
                </a:cubicBezTo>
                <a:cubicBezTo>
                  <a:pt x="107037" y="501183"/>
                  <a:pt x="116501" y="540255"/>
                  <a:pt x="114300" y="527050"/>
                </a:cubicBezTo>
                <a:cubicBezTo>
                  <a:pt x="112183" y="514350"/>
                  <a:pt x="111650" y="501282"/>
                  <a:pt x="107950" y="488950"/>
                </a:cubicBezTo>
                <a:cubicBezTo>
                  <a:pt x="105230" y="479883"/>
                  <a:pt x="98979" y="472251"/>
                  <a:pt x="95250" y="463550"/>
                </a:cubicBezTo>
                <a:cubicBezTo>
                  <a:pt x="92613" y="457398"/>
                  <a:pt x="91250" y="450767"/>
                  <a:pt x="88900" y="444500"/>
                </a:cubicBezTo>
                <a:cubicBezTo>
                  <a:pt x="84898" y="433827"/>
                  <a:pt x="80095" y="423462"/>
                  <a:pt x="76200" y="412750"/>
                </a:cubicBezTo>
                <a:cubicBezTo>
                  <a:pt x="71625" y="400169"/>
                  <a:pt x="66747" y="387637"/>
                  <a:pt x="63500" y="374650"/>
                </a:cubicBezTo>
                <a:cubicBezTo>
                  <a:pt x="61383" y="366183"/>
                  <a:pt x="53247" y="341444"/>
                  <a:pt x="57150" y="349250"/>
                </a:cubicBezTo>
                <a:cubicBezTo>
                  <a:pt x="102490" y="439930"/>
                  <a:pt x="45192" y="350364"/>
                  <a:pt x="82550" y="406400"/>
                </a:cubicBezTo>
                <a:cubicBezTo>
                  <a:pt x="95766" y="459263"/>
                  <a:pt x="79674" y="406997"/>
                  <a:pt x="101600" y="450850"/>
                </a:cubicBezTo>
                <a:cubicBezTo>
                  <a:pt x="104593" y="456837"/>
                  <a:pt x="104699" y="464049"/>
                  <a:pt x="107950" y="469900"/>
                </a:cubicBezTo>
                <a:cubicBezTo>
                  <a:pt x="115363" y="483243"/>
                  <a:pt x="133350" y="508000"/>
                  <a:pt x="133350" y="508000"/>
                </a:cubicBezTo>
                <a:cubicBezTo>
                  <a:pt x="135467" y="516467"/>
                  <a:pt x="130973" y="533400"/>
                  <a:pt x="139700" y="533400"/>
                </a:cubicBezTo>
                <a:cubicBezTo>
                  <a:pt x="148427" y="533400"/>
                  <a:pt x="148448" y="516391"/>
                  <a:pt x="146050" y="508000"/>
                </a:cubicBezTo>
                <a:cubicBezTo>
                  <a:pt x="143583" y="499365"/>
                  <a:pt x="133350" y="495300"/>
                  <a:pt x="127000" y="488950"/>
                </a:cubicBezTo>
                <a:cubicBezTo>
                  <a:pt x="107174" y="429472"/>
                  <a:pt x="139653" y="517442"/>
                  <a:pt x="101600" y="450850"/>
                </a:cubicBezTo>
                <a:cubicBezTo>
                  <a:pt x="97270" y="443273"/>
                  <a:pt x="97758" y="433809"/>
                  <a:pt x="95250" y="425450"/>
                </a:cubicBezTo>
                <a:cubicBezTo>
                  <a:pt x="91403" y="412628"/>
                  <a:pt x="75124" y="376211"/>
                  <a:pt x="82550" y="387350"/>
                </a:cubicBezTo>
                <a:cubicBezTo>
                  <a:pt x="86783" y="393700"/>
                  <a:pt x="91837" y="399574"/>
                  <a:pt x="95250" y="406400"/>
                </a:cubicBezTo>
                <a:cubicBezTo>
                  <a:pt x="98243" y="412387"/>
                  <a:pt x="97419" y="420223"/>
                  <a:pt x="101600" y="425450"/>
                </a:cubicBezTo>
                <a:cubicBezTo>
                  <a:pt x="106368" y="431409"/>
                  <a:pt x="114300" y="433917"/>
                  <a:pt x="120650" y="438150"/>
                </a:cubicBezTo>
                <a:cubicBezTo>
                  <a:pt x="122767" y="446617"/>
                  <a:pt x="123097" y="455744"/>
                  <a:pt x="127000" y="463550"/>
                </a:cubicBezTo>
                <a:cubicBezTo>
                  <a:pt x="133826" y="477202"/>
                  <a:pt x="157227" y="516130"/>
                  <a:pt x="152400" y="501650"/>
                </a:cubicBezTo>
                <a:cubicBezTo>
                  <a:pt x="150283" y="495300"/>
                  <a:pt x="149301" y="488451"/>
                  <a:pt x="146050" y="482600"/>
                </a:cubicBezTo>
                <a:cubicBezTo>
                  <a:pt x="138637" y="469257"/>
                  <a:pt x="125477" y="458980"/>
                  <a:pt x="120650" y="444500"/>
                </a:cubicBezTo>
                <a:cubicBezTo>
                  <a:pt x="118533" y="438150"/>
                  <a:pt x="118481" y="430677"/>
                  <a:pt x="114300" y="425450"/>
                </a:cubicBezTo>
                <a:cubicBezTo>
                  <a:pt x="109532" y="419491"/>
                  <a:pt x="101600" y="416983"/>
                  <a:pt x="95250" y="412750"/>
                </a:cubicBezTo>
                <a:cubicBezTo>
                  <a:pt x="80151" y="367454"/>
                  <a:pt x="101561" y="422216"/>
                  <a:pt x="69850" y="374650"/>
                </a:cubicBezTo>
                <a:cubicBezTo>
                  <a:pt x="66137" y="369081"/>
                  <a:pt x="66493" y="361587"/>
                  <a:pt x="63500" y="355600"/>
                </a:cubicBezTo>
                <a:cubicBezTo>
                  <a:pt x="60087" y="348774"/>
                  <a:pt x="44695" y="331971"/>
                  <a:pt x="50800" y="336550"/>
                </a:cubicBezTo>
                <a:cubicBezTo>
                  <a:pt x="65168" y="347326"/>
                  <a:pt x="88900" y="374650"/>
                  <a:pt x="88900" y="374650"/>
                </a:cubicBezTo>
                <a:cubicBezTo>
                  <a:pt x="91017" y="381000"/>
                  <a:pt x="91537" y="388131"/>
                  <a:pt x="95250" y="393700"/>
                </a:cubicBezTo>
                <a:cubicBezTo>
                  <a:pt x="100231" y="401172"/>
                  <a:pt x="108551" y="405851"/>
                  <a:pt x="114300" y="412750"/>
                </a:cubicBezTo>
                <a:cubicBezTo>
                  <a:pt x="119186" y="418613"/>
                  <a:pt x="122767" y="425450"/>
                  <a:pt x="127000" y="431800"/>
                </a:cubicBezTo>
                <a:cubicBezTo>
                  <a:pt x="140216" y="484663"/>
                  <a:pt x="124124" y="432397"/>
                  <a:pt x="146050" y="476250"/>
                </a:cubicBezTo>
                <a:cubicBezTo>
                  <a:pt x="172340" y="528830"/>
                  <a:pt x="128704" y="459755"/>
                  <a:pt x="165100" y="514350"/>
                </a:cubicBezTo>
                <a:cubicBezTo>
                  <a:pt x="162983" y="503767"/>
                  <a:pt x="162163" y="492839"/>
                  <a:pt x="158750" y="482600"/>
                </a:cubicBezTo>
                <a:cubicBezTo>
                  <a:pt x="152556" y="464018"/>
                  <a:pt x="143304" y="454076"/>
                  <a:pt x="133350" y="438150"/>
                </a:cubicBezTo>
                <a:cubicBezTo>
                  <a:pt x="126809" y="427684"/>
                  <a:pt x="120650" y="416983"/>
                  <a:pt x="114300" y="406400"/>
                </a:cubicBezTo>
                <a:cubicBezTo>
                  <a:pt x="112183" y="397933"/>
                  <a:pt x="110458" y="389359"/>
                  <a:pt x="107950" y="381000"/>
                </a:cubicBezTo>
                <a:cubicBezTo>
                  <a:pt x="104103" y="368178"/>
                  <a:pt x="89263" y="330926"/>
                  <a:pt x="95250" y="342900"/>
                </a:cubicBezTo>
                <a:cubicBezTo>
                  <a:pt x="99483" y="351367"/>
                  <a:pt x="103254" y="360081"/>
                  <a:pt x="107950" y="368300"/>
                </a:cubicBezTo>
                <a:cubicBezTo>
                  <a:pt x="111736" y="374926"/>
                  <a:pt x="117237" y="380524"/>
                  <a:pt x="120650" y="387350"/>
                </a:cubicBezTo>
                <a:cubicBezTo>
                  <a:pt x="123643" y="393337"/>
                  <a:pt x="124007" y="400413"/>
                  <a:pt x="127000" y="406400"/>
                </a:cubicBezTo>
                <a:cubicBezTo>
                  <a:pt x="130413" y="413226"/>
                  <a:pt x="136287" y="418624"/>
                  <a:pt x="139700" y="425450"/>
                </a:cubicBezTo>
                <a:cubicBezTo>
                  <a:pt x="147376" y="440802"/>
                  <a:pt x="146296" y="453624"/>
                  <a:pt x="152400" y="469900"/>
                </a:cubicBezTo>
                <a:cubicBezTo>
                  <a:pt x="159306" y="488315"/>
                  <a:pt x="167272" y="498559"/>
                  <a:pt x="177800" y="514350"/>
                </a:cubicBezTo>
                <a:cubicBezTo>
                  <a:pt x="175385" y="502274"/>
                  <a:pt x="171609" y="476567"/>
                  <a:pt x="165100" y="463550"/>
                </a:cubicBezTo>
                <a:cubicBezTo>
                  <a:pt x="161687" y="456724"/>
                  <a:pt x="155500" y="451474"/>
                  <a:pt x="152400" y="444500"/>
                </a:cubicBezTo>
                <a:cubicBezTo>
                  <a:pt x="146963" y="432267"/>
                  <a:pt x="143933" y="419100"/>
                  <a:pt x="139700" y="406400"/>
                </a:cubicBezTo>
                <a:lnTo>
                  <a:pt x="133350" y="387350"/>
                </a:lnTo>
                <a:cubicBezTo>
                  <a:pt x="133350" y="387350"/>
                  <a:pt x="138387" y="399836"/>
                  <a:pt x="139700" y="406400"/>
                </a:cubicBezTo>
                <a:cubicBezTo>
                  <a:pt x="141817" y="416983"/>
                  <a:pt x="142260" y="428044"/>
                  <a:pt x="146050" y="438150"/>
                </a:cubicBezTo>
                <a:cubicBezTo>
                  <a:pt x="151354" y="452295"/>
                  <a:pt x="167917" y="466367"/>
                  <a:pt x="177800" y="476250"/>
                </a:cubicBezTo>
                <a:cubicBezTo>
                  <a:pt x="193761" y="524133"/>
                  <a:pt x="172231" y="465111"/>
                  <a:pt x="196850" y="514350"/>
                </a:cubicBezTo>
                <a:cubicBezTo>
                  <a:pt x="199843" y="520337"/>
                  <a:pt x="199487" y="527831"/>
                  <a:pt x="203200" y="533400"/>
                </a:cubicBezTo>
                <a:cubicBezTo>
                  <a:pt x="216790" y="553785"/>
                  <a:pt x="221328" y="552143"/>
                  <a:pt x="241300" y="558800"/>
                </a:cubicBezTo>
                <a:cubicBezTo>
                  <a:pt x="204904" y="504205"/>
                  <a:pt x="248540" y="573280"/>
                  <a:pt x="222250" y="520700"/>
                </a:cubicBezTo>
                <a:cubicBezTo>
                  <a:pt x="210002" y="496205"/>
                  <a:pt x="200103" y="484821"/>
                  <a:pt x="184150" y="463550"/>
                </a:cubicBezTo>
                <a:cubicBezTo>
                  <a:pt x="156729" y="381287"/>
                  <a:pt x="184997" y="447826"/>
                  <a:pt x="165100" y="476250"/>
                </a:cubicBezTo>
                <a:cubicBezTo>
                  <a:pt x="157423" y="487217"/>
                  <a:pt x="138974" y="482963"/>
                  <a:pt x="127000" y="488950"/>
                </a:cubicBezTo>
                <a:cubicBezTo>
                  <a:pt x="94774" y="505063"/>
                  <a:pt x="109476" y="496399"/>
                  <a:pt x="82550" y="514350"/>
                </a:cubicBezTo>
                <a:cubicBezTo>
                  <a:pt x="40282" y="577752"/>
                  <a:pt x="101702" y="475894"/>
                  <a:pt x="76200" y="565150"/>
                </a:cubicBezTo>
                <a:cubicBezTo>
                  <a:pt x="74103" y="572488"/>
                  <a:pt x="63976" y="574437"/>
                  <a:pt x="57150" y="577850"/>
                </a:cubicBezTo>
                <a:cubicBezTo>
                  <a:pt x="4570" y="604140"/>
                  <a:pt x="73645" y="560504"/>
                  <a:pt x="19050" y="596900"/>
                </a:cubicBezTo>
                <a:cubicBezTo>
                  <a:pt x="21205" y="609832"/>
                  <a:pt x="21488" y="643668"/>
                  <a:pt x="38100" y="654050"/>
                </a:cubicBezTo>
                <a:cubicBezTo>
                  <a:pt x="49452" y="661145"/>
                  <a:pt x="63500" y="662517"/>
                  <a:pt x="76200" y="666750"/>
                </a:cubicBezTo>
                <a:cubicBezTo>
                  <a:pt x="124083" y="682711"/>
                  <a:pt x="65061" y="661181"/>
                  <a:pt x="114300" y="685800"/>
                </a:cubicBezTo>
                <a:cubicBezTo>
                  <a:pt x="120287" y="688793"/>
                  <a:pt x="127499" y="688899"/>
                  <a:pt x="133350" y="692150"/>
                </a:cubicBezTo>
                <a:cubicBezTo>
                  <a:pt x="146693" y="699563"/>
                  <a:pt x="158750" y="709083"/>
                  <a:pt x="171450" y="717550"/>
                </a:cubicBezTo>
                <a:cubicBezTo>
                  <a:pt x="177800" y="721783"/>
                  <a:pt x="183260" y="727837"/>
                  <a:pt x="190500" y="730250"/>
                </a:cubicBezTo>
                <a:cubicBezTo>
                  <a:pt x="238383" y="746211"/>
                  <a:pt x="179361" y="724681"/>
                  <a:pt x="228600" y="749300"/>
                </a:cubicBezTo>
                <a:cubicBezTo>
                  <a:pt x="234587" y="752293"/>
                  <a:pt x="241498" y="753013"/>
                  <a:pt x="247650" y="755650"/>
                </a:cubicBezTo>
                <a:cubicBezTo>
                  <a:pt x="256351" y="759379"/>
                  <a:pt x="264261" y="764834"/>
                  <a:pt x="273050" y="768350"/>
                </a:cubicBezTo>
                <a:cubicBezTo>
                  <a:pt x="285479" y="773322"/>
                  <a:pt x="300011" y="773624"/>
                  <a:pt x="311150" y="781050"/>
                </a:cubicBezTo>
                <a:cubicBezTo>
                  <a:pt x="317500" y="785283"/>
                  <a:pt x="323226" y="790650"/>
                  <a:pt x="330200" y="793750"/>
                </a:cubicBezTo>
                <a:cubicBezTo>
                  <a:pt x="342433" y="799187"/>
                  <a:pt x="355600" y="802217"/>
                  <a:pt x="368300" y="806450"/>
                </a:cubicBezTo>
                <a:cubicBezTo>
                  <a:pt x="390726" y="813925"/>
                  <a:pt x="415233" y="822635"/>
                  <a:pt x="438150" y="825500"/>
                </a:cubicBezTo>
                <a:lnTo>
                  <a:pt x="488950" y="831850"/>
                </a:lnTo>
                <a:cubicBezTo>
                  <a:pt x="552971" y="853190"/>
                  <a:pt x="453666" y="820630"/>
                  <a:pt x="533400" y="844550"/>
                </a:cubicBezTo>
                <a:cubicBezTo>
                  <a:pt x="546222" y="848397"/>
                  <a:pt x="558800" y="853017"/>
                  <a:pt x="571500" y="857250"/>
                </a:cubicBezTo>
                <a:cubicBezTo>
                  <a:pt x="577850" y="859367"/>
                  <a:pt x="584981" y="859887"/>
                  <a:pt x="590550" y="863600"/>
                </a:cubicBezTo>
                <a:lnTo>
                  <a:pt x="628650" y="889000"/>
                </a:lnTo>
                <a:cubicBezTo>
                  <a:pt x="632883" y="895350"/>
                  <a:pt x="646746" y="902654"/>
                  <a:pt x="641350" y="908050"/>
                </a:cubicBezTo>
                <a:cubicBezTo>
                  <a:pt x="635954" y="913446"/>
                  <a:pt x="627068" y="901309"/>
                  <a:pt x="622300" y="895350"/>
                </a:cubicBezTo>
                <a:cubicBezTo>
                  <a:pt x="593967" y="859934"/>
                  <a:pt x="643832" y="890418"/>
                  <a:pt x="596900" y="863600"/>
                </a:cubicBezTo>
                <a:cubicBezTo>
                  <a:pt x="578664" y="853179"/>
                  <a:pt x="553415" y="842203"/>
                  <a:pt x="533400" y="838200"/>
                </a:cubicBezTo>
                <a:cubicBezTo>
                  <a:pt x="522817" y="836083"/>
                  <a:pt x="512443" y="831850"/>
                  <a:pt x="501650" y="831850"/>
                </a:cubicBezTo>
                <a:cubicBezTo>
                  <a:pt x="494957" y="831850"/>
                  <a:pt x="514350" y="836083"/>
                  <a:pt x="520700" y="838200"/>
                </a:cubicBezTo>
                <a:cubicBezTo>
                  <a:pt x="522817" y="844550"/>
                  <a:pt x="521603" y="853359"/>
                  <a:pt x="527050" y="857250"/>
                </a:cubicBezTo>
                <a:cubicBezTo>
                  <a:pt x="537943" y="865031"/>
                  <a:pt x="552163" y="866703"/>
                  <a:pt x="565150" y="869950"/>
                </a:cubicBezTo>
                <a:cubicBezTo>
                  <a:pt x="573617" y="872067"/>
                  <a:pt x="582191" y="873792"/>
                  <a:pt x="590550" y="876300"/>
                </a:cubicBezTo>
                <a:cubicBezTo>
                  <a:pt x="603372" y="880147"/>
                  <a:pt x="615663" y="885753"/>
                  <a:pt x="628650" y="889000"/>
                </a:cubicBezTo>
                <a:cubicBezTo>
                  <a:pt x="634629" y="890495"/>
                  <a:pt x="665647" y="897559"/>
                  <a:pt x="673100" y="901700"/>
                </a:cubicBezTo>
                <a:lnTo>
                  <a:pt x="730250" y="939800"/>
                </a:lnTo>
                <a:cubicBezTo>
                  <a:pt x="736600" y="944033"/>
                  <a:pt x="742060" y="950087"/>
                  <a:pt x="749300" y="952500"/>
                </a:cubicBezTo>
                <a:cubicBezTo>
                  <a:pt x="755650" y="954617"/>
                  <a:pt x="773083" y="963583"/>
                  <a:pt x="768350" y="958850"/>
                </a:cubicBezTo>
                <a:cubicBezTo>
                  <a:pt x="757557" y="948057"/>
                  <a:pt x="742950" y="941917"/>
                  <a:pt x="730250" y="933450"/>
                </a:cubicBezTo>
                <a:cubicBezTo>
                  <a:pt x="705631" y="917037"/>
                  <a:pt x="718440" y="923163"/>
                  <a:pt x="692150" y="914400"/>
                </a:cubicBezTo>
                <a:cubicBezTo>
                  <a:pt x="656038" y="878288"/>
                  <a:pt x="690809" y="907380"/>
                  <a:pt x="654050" y="889000"/>
                </a:cubicBezTo>
                <a:cubicBezTo>
                  <a:pt x="604811" y="864381"/>
                  <a:pt x="663833" y="885911"/>
                  <a:pt x="615950" y="869950"/>
                </a:cubicBezTo>
                <a:cubicBezTo>
                  <a:pt x="611717" y="863600"/>
                  <a:pt x="609209" y="855668"/>
                  <a:pt x="603250" y="850900"/>
                </a:cubicBezTo>
                <a:cubicBezTo>
                  <a:pt x="598023" y="846719"/>
                  <a:pt x="590051" y="847801"/>
                  <a:pt x="584200" y="844550"/>
                </a:cubicBezTo>
                <a:cubicBezTo>
                  <a:pt x="570857" y="837137"/>
                  <a:pt x="558800" y="827617"/>
                  <a:pt x="546100" y="819150"/>
                </a:cubicBezTo>
                <a:cubicBezTo>
                  <a:pt x="519788" y="801609"/>
                  <a:pt x="519646" y="804599"/>
                  <a:pt x="552450" y="812800"/>
                </a:cubicBezTo>
                <a:cubicBezTo>
                  <a:pt x="518583" y="762000"/>
                  <a:pt x="563033" y="823383"/>
                  <a:pt x="520700" y="781050"/>
                </a:cubicBezTo>
                <a:cubicBezTo>
                  <a:pt x="491977" y="752327"/>
                  <a:pt x="526036" y="768012"/>
                  <a:pt x="488950" y="755650"/>
                </a:cubicBezTo>
                <a:cubicBezTo>
                  <a:pt x="479579" y="741593"/>
                  <a:pt x="471868" y="727329"/>
                  <a:pt x="457200" y="717550"/>
                </a:cubicBezTo>
                <a:cubicBezTo>
                  <a:pt x="451631" y="713837"/>
                  <a:pt x="444500" y="713317"/>
                  <a:pt x="438150" y="711200"/>
                </a:cubicBezTo>
                <a:cubicBezTo>
                  <a:pt x="435025" y="704950"/>
                  <a:pt x="420230" y="672734"/>
                  <a:pt x="412750" y="666750"/>
                </a:cubicBezTo>
                <a:cubicBezTo>
                  <a:pt x="407523" y="662569"/>
                  <a:pt x="400050" y="662517"/>
                  <a:pt x="393700" y="660400"/>
                </a:cubicBezTo>
                <a:cubicBezTo>
                  <a:pt x="389467" y="654050"/>
                  <a:pt x="386959" y="646118"/>
                  <a:pt x="381000" y="641350"/>
                </a:cubicBezTo>
                <a:cubicBezTo>
                  <a:pt x="375773" y="637169"/>
                  <a:pt x="366683" y="639733"/>
                  <a:pt x="361950" y="635000"/>
                </a:cubicBezTo>
                <a:cubicBezTo>
                  <a:pt x="357217" y="630267"/>
                  <a:pt x="360333" y="620683"/>
                  <a:pt x="355600" y="615950"/>
                </a:cubicBezTo>
                <a:cubicBezTo>
                  <a:pt x="350867" y="611217"/>
                  <a:pt x="342537" y="612593"/>
                  <a:pt x="336550" y="609600"/>
                </a:cubicBezTo>
                <a:cubicBezTo>
                  <a:pt x="329724" y="606187"/>
                  <a:pt x="323850" y="601133"/>
                  <a:pt x="317500" y="596900"/>
                </a:cubicBezTo>
                <a:cubicBezTo>
                  <a:pt x="302006" y="602065"/>
                  <a:pt x="291710" y="603640"/>
                  <a:pt x="279400" y="615950"/>
                </a:cubicBezTo>
                <a:cubicBezTo>
                  <a:pt x="274004" y="621346"/>
                  <a:pt x="270933" y="628650"/>
                  <a:pt x="266700" y="635000"/>
                </a:cubicBezTo>
                <a:cubicBezTo>
                  <a:pt x="327971" y="650318"/>
                  <a:pt x="300384" y="644277"/>
                  <a:pt x="349250" y="654050"/>
                </a:cubicBezTo>
                <a:cubicBezTo>
                  <a:pt x="353483" y="660400"/>
                  <a:pt x="356207" y="668074"/>
                  <a:pt x="361950" y="673100"/>
                </a:cubicBezTo>
                <a:cubicBezTo>
                  <a:pt x="373437" y="683151"/>
                  <a:pt x="400050" y="698500"/>
                  <a:pt x="400050" y="698500"/>
                </a:cubicBezTo>
                <a:cubicBezTo>
                  <a:pt x="415149" y="743796"/>
                  <a:pt x="393739" y="689034"/>
                  <a:pt x="425450" y="736600"/>
                </a:cubicBezTo>
                <a:cubicBezTo>
                  <a:pt x="449987" y="773406"/>
                  <a:pt x="408245" y="739947"/>
                  <a:pt x="450850" y="768350"/>
                </a:cubicBezTo>
                <a:cubicBezTo>
                  <a:pt x="452967" y="774700"/>
                  <a:pt x="452467" y="782667"/>
                  <a:pt x="457200" y="787400"/>
                </a:cubicBezTo>
                <a:cubicBezTo>
                  <a:pt x="467993" y="798193"/>
                  <a:pt x="495300" y="812800"/>
                  <a:pt x="495300" y="812800"/>
                </a:cubicBezTo>
                <a:cubicBezTo>
                  <a:pt x="480187" y="767460"/>
                  <a:pt x="493739" y="782126"/>
                  <a:pt x="463550" y="762000"/>
                </a:cubicBezTo>
                <a:cubicBezTo>
                  <a:pt x="463550" y="762000"/>
                  <a:pt x="470291" y="776282"/>
                  <a:pt x="476250" y="781050"/>
                </a:cubicBezTo>
                <a:cubicBezTo>
                  <a:pt x="481477" y="785231"/>
                  <a:pt x="488950" y="785283"/>
                  <a:pt x="495300" y="787400"/>
                </a:cubicBezTo>
                <a:cubicBezTo>
                  <a:pt x="497417" y="793750"/>
                  <a:pt x="508000" y="804333"/>
                  <a:pt x="501650" y="806450"/>
                </a:cubicBezTo>
                <a:cubicBezTo>
                  <a:pt x="496279" y="808240"/>
                  <a:pt x="462475" y="784567"/>
                  <a:pt x="457200" y="781050"/>
                </a:cubicBezTo>
                <a:cubicBezTo>
                  <a:pt x="423333" y="730250"/>
                  <a:pt x="467783" y="791633"/>
                  <a:pt x="425450" y="749300"/>
                </a:cubicBezTo>
                <a:cubicBezTo>
                  <a:pt x="420054" y="743904"/>
                  <a:pt x="419376" y="734036"/>
                  <a:pt x="412750" y="730250"/>
                </a:cubicBezTo>
                <a:cubicBezTo>
                  <a:pt x="403379" y="724895"/>
                  <a:pt x="391471" y="726518"/>
                  <a:pt x="381000" y="723900"/>
                </a:cubicBezTo>
                <a:cubicBezTo>
                  <a:pt x="341300" y="713975"/>
                  <a:pt x="382809" y="722587"/>
                  <a:pt x="342900" y="704850"/>
                </a:cubicBezTo>
                <a:cubicBezTo>
                  <a:pt x="330667" y="699413"/>
                  <a:pt x="317500" y="696383"/>
                  <a:pt x="304800" y="692150"/>
                </a:cubicBezTo>
                <a:lnTo>
                  <a:pt x="285750" y="685800"/>
                </a:lnTo>
                <a:cubicBezTo>
                  <a:pt x="241479" y="641529"/>
                  <a:pt x="265074" y="652056"/>
                  <a:pt x="222250" y="641350"/>
                </a:cubicBezTo>
                <a:cubicBezTo>
                  <a:pt x="215900" y="637117"/>
                  <a:pt x="210174" y="631750"/>
                  <a:pt x="203200" y="628650"/>
                </a:cubicBezTo>
                <a:cubicBezTo>
                  <a:pt x="173011" y="615233"/>
                  <a:pt x="158948" y="614925"/>
                  <a:pt x="127000" y="609600"/>
                </a:cubicBezTo>
                <a:cubicBezTo>
                  <a:pt x="112183" y="611717"/>
                  <a:pt x="95937" y="609257"/>
                  <a:pt x="82550" y="615950"/>
                </a:cubicBezTo>
                <a:cubicBezTo>
                  <a:pt x="76563" y="618943"/>
                  <a:pt x="73207" y="629013"/>
                  <a:pt x="76200" y="635000"/>
                </a:cubicBezTo>
                <a:cubicBezTo>
                  <a:pt x="79193" y="640987"/>
                  <a:pt x="89263" y="638357"/>
                  <a:pt x="95250" y="641350"/>
                </a:cubicBezTo>
                <a:cubicBezTo>
                  <a:pt x="102076" y="644763"/>
                  <a:pt x="107326" y="650950"/>
                  <a:pt x="114300" y="654050"/>
                </a:cubicBezTo>
                <a:cubicBezTo>
                  <a:pt x="126533" y="659487"/>
                  <a:pt x="139700" y="662517"/>
                  <a:pt x="152400" y="666750"/>
                </a:cubicBezTo>
                <a:cubicBezTo>
                  <a:pt x="158750" y="668867"/>
                  <a:pt x="164956" y="671477"/>
                  <a:pt x="171450" y="673100"/>
                </a:cubicBezTo>
                <a:cubicBezTo>
                  <a:pt x="179917" y="675217"/>
                  <a:pt x="188491" y="676942"/>
                  <a:pt x="196850" y="679450"/>
                </a:cubicBezTo>
                <a:cubicBezTo>
                  <a:pt x="209672" y="683297"/>
                  <a:pt x="222250" y="687917"/>
                  <a:pt x="234950" y="692150"/>
                </a:cubicBezTo>
                <a:cubicBezTo>
                  <a:pt x="241300" y="694267"/>
                  <a:pt x="248431" y="694787"/>
                  <a:pt x="254000" y="698500"/>
                </a:cubicBezTo>
                <a:cubicBezTo>
                  <a:pt x="260350" y="702733"/>
                  <a:pt x="266076" y="708100"/>
                  <a:pt x="273050" y="711200"/>
                </a:cubicBezTo>
                <a:cubicBezTo>
                  <a:pt x="285283" y="716637"/>
                  <a:pt x="300011" y="716474"/>
                  <a:pt x="311150" y="723900"/>
                </a:cubicBezTo>
                <a:cubicBezTo>
                  <a:pt x="317500" y="728133"/>
                  <a:pt x="323226" y="733500"/>
                  <a:pt x="330200" y="736600"/>
                </a:cubicBezTo>
                <a:cubicBezTo>
                  <a:pt x="342433" y="742037"/>
                  <a:pt x="355600" y="745067"/>
                  <a:pt x="368300" y="749300"/>
                </a:cubicBezTo>
                <a:cubicBezTo>
                  <a:pt x="374650" y="751417"/>
                  <a:pt x="381363" y="752657"/>
                  <a:pt x="387350" y="755650"/>
                </a:cubicBezTo>
                <a:cubicBezTo>
                  <a:pt x="395817" y="759883"/>
                  <a:pt x="403961" y="764834"/>
                  <a:pt x="412750" y="768350"/>
                </a:cubicBezTo>
                <a:cubicBezTo>
                  <a:pt x="469425" y="791020"/>
                  <a:pt x="433249" y="769316"/>
                  <a:pt x="469900" y="793750"/>
                </a:cubicBezTo>
                <a:cubicBezTo>
                  <a:pt x="472017" y="800100"/>
                  <a:pt x="482465" y="810314"/>
                  <a:pt x="476250" y="812800"/>
                </a:cubicBezTo>
                <a:cubicBezTo>
                  <a:pt x="464296" y="817582"/>
                  <a:pt x="450719" y="809243"/>
                  <a:pt x="438150" y="806450"/>
                </a:cubicBezTo>
                <a:cubicBezTo>
                  <a:pt x="424239" y="803359"/>
                  <a:pt x="405120" y="794252"/>
                  <a:pt x="393700" y="787400"/>
                </a:cubicBezTo>
                <a:cubicBezTo>
                  <a:pt x="380612" y="779547"/>
                  <a:pt x="370080" y="766827"/>
                  <a:pt x="355600" y="762000"/>
                </a:cubicBezTo>
                <a:cubicBezTo>
                  <a:pt x="342900" y="757767"/>
                  <a:pt x="328639" y="756726"/>
                  <a:pt x="317500" y="749300"/>
                </a:cubicBezTo>
                <a:cubicBezTo>
                  <a:pt x="311150" y="745067"/>
                  <a:pt x="305424" y="739700"/>
                  <a:pt x="298450" y="736600"/>
                </a:cubicBezTo>
                <a:cubicBezTo>
                  <a:pt x="286217" y="731163"/>
                  <a:pt x="273050" y="728133"/>
                  <a:pt x="260350" y="723900"/>
                </a:cubicBezTo>
                <a:lnTo>
                  <a:pt x="241300" y="717550"/>
                </a:lnTo>
                <a:cubicBezTo>
                  <a:pt x="234950" y="715433"/>
                  <a:pt x="227819" y="714913"/>
                  <a:pt x="222250" y="711200"/>
                </a:cubicBezTo>
                <a:cubicBezTo>
                  <a:pt x="215900" y="706967"/>
                  <a:pt x="210215" y="701506"/>
                  <a:pt x="203200" y="698500"/>
                </a:cubicBezTo>
                <a:cubicBezTo>
                  <a:pt x="195178" y="695062"/>
                  <a:pt x="186191" y="694548"/>
                  <a:pt x="177800" y="692150"/>
                </a:cubicBezTo>
                <a:cubicBezTo>
                  <a:pt x="171364" y="690311"/>
                  <a:pt x="165100" y="687917"/>
                  <a:pt x="158750" y="685800"/>
                </a:cubicBezTo>
                <a:cubicBezTo>
                  <a:pt x="152400" y="679450"/>
                  <a:pt x="146599" y="672499"/>
                  <a:pt x="139700" y="666750"/>
                </a:cubicBezTo>
                <a:cubicBezTo>
                  <a:pt x="133837" y="661864"/>
                  <a:pt x="125418" y="660009"/>
                  <a:pt x="120650" y="654050"/>
                </a:cubicBezTo>
                <a:cubicBezTo>
                  <a:pt x="116469" y="648823"/>
                  <a:pt x="108085" y="637486"/>
                  <a:pt x="114300" y="635000"/>
                </a:cubicBezTo>
                <a:cubicBezTo>
                  <a:pt x="126254" y="630218"/>
                  <a:pt x="139700" y="639233"/>
                  <a:pt x="152400" y="641350"/>
                </a:cubicBezTo>
                <a:cubicBezTo>
                  <a:pt x="160867" y="647700"/>
                  <a:pt x="168611" y="655149"/>
                  <a:pt x="177800" y="660400"/>
                </a:cubicBezTo>
                <a:cubicBezTo>
                  <a:pt x="185662" y="664893"/>
                  <a:pt x="215738" y="671147"/>
                  <a:pt x="222250" y="673100"/>
                </a:cubicBezTo>
                <a:cubicBezTo>
                  <a:pt x="235072" y="676947"/>
                  <a:pt x="247363" y="682553"/>
                  <a:pt x="260350" y="685800"/>
                </a:cubicBezTo>
                <a:cubicBezTo>
                  <a:pt x="339755" y="705651"/>
                  <a:pt x="241031" y="680280"/>
                  <a:pt x="304800" y="698500"/>
                </a:cubicBezTo>
                <a:cubicBezTo>
                  <a:pt x="313191" y="700898"/>
                  <a:pt x="321733" y="702733"/>
                  <a:pt x="330200" y="704850"/>
                </a:cubicBezTo>
                <a:cubicBezTo>
                  <a:pt x="323850" y="700617"/>
                  <a:pt x="316854" y="697220"/>
                  <a:pt x="311150" y="692150"/>
                </a:cubicBezTo>
                <a:cubicBezTo>
                  <a:pt x="297726" y="680218"/>
                  <a:pt x="290089" y="659730"/>
                  <a:pt x="273050" y="654050"/>
                </a:cubicBezTo>
                <a:cubicBezTo>
                  <a:pt x="226671" y="638590"/>
                  <a:pt x="221963" y="638103"/>
                  <a:pt x="260350" y="647700"/>
                </a:cubicBezTo>
                <a:cubicBezTo>
                  <a:pt x="266700" y="651933"/>
                  <a:pt x="273537" y="655514"/>
                  <a:pt x="279400" y="660400"/>
                </a:cubicBezTo>
                <a:cubicBezTo>
                  <a:pt x="286299" y="666149"/>
                  <a:pt x="290600" y="675089"/>
                  <a:pt x="298450" y="679450"/>
                </a:cubicBezTo>
                <a:cubicBezTo>
                  <a:pt x="310152" y="685951"/>
                  <a:pt x="336550" y="692150"/>
                  <a:pt x="336550" y="692150"/>
                </a:cubicBezTo>
                <a:cubicBezTo>
                  <a:pt x="340783" y="698500"/>
                  <a:pt x="356882" y="711200"/>
                  <a:pt x="349250" y="711200"/>
                </a:cubicBezTo>
                <a:cubicBezTo>
                  <a:pt x="338667" y="711200"/>
                  <a:pt x="332462" y="698301"/>
                  <a:pt x="323850" y="692150"/>
                </a:cubicBezTo>
                <a:cubicBezTo>
                  <a:pt x="317640" y="687714"/>
                  <a:pt x="311626" y="682863"/>
                  <a:pt x="304800" y="679450"/>
                </a:cubicBezTo>
                <a:cubicBezTo>
                  <a:pt x="252246" y="653173"/>
                  <a:pt x="326418" y="700041"/>
                  <a:pt x="260350" y="660400"/>
                </a:cubicBezTo>
                <a:cubicBezTo>
                  <a:pt x="247262" y="652547"/>
                  <a:pt x="222250" y="635000"/>
                  <a:pt x="222250" y="635000"/>
                </a:cubicBezTo>
                <a:cubicBezTo>
                  <a:pt x="220133" y="628650"/>
                  <a:pt x="218893" y="621937"/>
                  <a:pt x="215900" y="615950"/>
                </a:cubicBezTo>
                <a:cubicBezTo>
                  <a:pt x="212487" y="609124"/>
                  <a:pt x="206206" y="603915"/>
                  <a:pt x="203200" y="596900"/>
                </a:cubicBezTo>
                <a:cubicBezTo>
                  <a:pt x="199762" y="588878"/>
                  <a:pt x="189044" y="575403"/>
                  <a:pt x="196850" y="571500"/>
                </a:cubicBezTo>
                <a:cubicBezTo>
                  <a:pt x="207045" y="566402"/>
                  <a:pt x="218405" y="579102"/>
                  <a:pt x="228600" y="584200"/>
                </a:cubicBezTo>
                <a:cubicBezTo>
                  <a:pt x="277839" y="608819"/>
                  <a:pt x="218817" y="587289"/>
                  <a:pt x="266700" y="603250"/>
                </a:cubicBezTo>
                <a:cubicBezTo>
                  <a:pt x="262467" y="590550"/>
                  <a:pt x="261426" y="576289"/>
                  <a:pt x="254000" y="565150"/>
                </a:cubicBezTo>
                <a:cubicBezTo>
                  <a:pt x="223619" y="519578"/>
                  <a:pt x="239393" y="537843"/>
                  <a:pt x="209550" y="508000"/>
                </a:cubicBezTo>
                <a:cubicBezTo>
                  <a:pt x="207433" y="501650"/>
                  <a:pt x="197631" y="492663"/>
                  <a:pt x="203200" y="488950"/>
                </a:cubicBezTo>
                <a:cubicBezTo>
                  <a:pt x="213451" y="482116"/>
                  <a:pt x="241060" y="503607"/>
                  <a:pt x="247650" y="508000"/>
                </a:cubicBezTo>
                <a:cubicBezTo>
                  <a:pt x="251883" y="514350"/>
                  <a:pt x="252718" y="527050"/>
                  <a:pt x="260350" y="527050"/>
                </a:cubicBezTo>
                <a:cubicBezTo>
                  <a:pt x="267043" y="527050"/>
                  <a:pt x="254000" y="501307"/>
                  <a:pt x="254000" y="508000"/>
                </a:cubicBezTo>
                <a:cubicBezTo>
                  <a:pt x="254000" y="516727"/>
                  <a:pt x="257952" y="525009"/>
                  <a:pt x="260350" y="533400"/>
                </a:cubicBezTo>
                <a:cubicBezTo>
                  <a:pt x="265833" y="552589"/>
                  <a:pt x="266941" y="558961"/>
                  <a:pt x="285750" y="571500"/>
                </a:cubicBezTo>
                <a:cubicBezTo>
                  <a:pt x="291319" y="575213"/>
                  <a:pt x="298450" y="575733"/>
                  <a:pt x="304800" y="577850"/>
                </a:cubicBezTo>
                <a:cubicBezTo>
                  <a:pt x="341196" y="632445"/>
                  <a:pt x="297560" y="563370"/>
                  <a:pt x="323850" y="615950"/>
                </a:cubicBezTo>
                <a:cubicBezTo>
                  <a:pt x="348469" y="665189"/>
                  <a:pt x="326939" y="606167"/>
                  <a:pt x="342900" y="654050"/>
                </a:cubicBezTo>
                <a:cubicBezTo>
                  <a:pt x="336550" y="656167"/>
                  <a:pt x="330543" y="660400"/>
                  <a:pt x="323850" y="660400"/>
                </a:cubicBezTo>
                <a:cubicBezTo>
                  <a:pt x="315123" y="660400"/>
                  <a:pt x="306809" y="656558"/>
                  <a:pt x="298450" y="654050"/>
                </a:cubicBezTo>
                <a:lnTo>
                  <a:pt x="241300" y="635000"/>
                </a:lnTo>
                <a:cubicBezTo>
                  <a:pt x="234950" y="632883"/>
                  <a:pt x="228926" y="629127"/>
                  <a:pt x="222250" y="628650"/>
                </a:cubicBezTo>
                <a:lnTo>
                  <a:pt x="133350" y="622300"/>
                </a:lnTo>
                <a:cubicBezTo>
                  <a:pt x="105833" y="624417"/>
                  <a:pt x="76982" y="619923"/>
                  <a:pt x="50800" y="628650"/>
                </a:cubicBezTo>
                <a:cubicBezTo>
                  <a:pt x="44450" y="630767"/>
                  <a:pt x="50548" y="646600"/>
                  <a:pt x="57150" y="647700"/>
                </a:cubicBezTo>
                <a:cubicBezTo>
                  <a:pt x="68394" y="649574"/>
                  <a:pt x="78317" y="639233"/>
                  <a:pt x="88900" y="635000"/>
                </a:cubicBezTo>
                <a:cubicBezTo>
                  <a:pt x="108170" y="606094"/>
                  <a:pt x="106076" y="618411"/>
                  <a:pt x="95250" y="571500"/>
                </a:cubicBezTo>
                <a:cubicBezTo>
                  <a:pt x="92240" y="558456"/>
                  <a:pt x="86783" y="546100"/>
                  <a:pt x="82550" y="533400"/>
                </a:cubicBezTo>
                <a:lnTo>
                  <a:pt x="76200" y="514350"/>
                </a:lnTo>
                <a:lnTo>
                  <a:pt x="57150" y="457200"/>
                </a:lnTo>
                <a:cubicBezTo>
                  <a:pt x="55033" y="450850"/>
                  <a:pt x="54513" y="443719"/>
                  <a:pt x="50800" y="438150"/>
                </a:cubicBezTo>
                <a:lnTo>
                  <a:pt x="38100" y="419100"/>
                </a:lnTo>
                <a:cubicBezTo>
                  <a:pt x="40217" y="410633"/>
                  <a:pt x="35983" y="395817"/>
                  <a:pt x="44450" y="393700"/>
                </a:cubicBezTo>
                <a:cubicBezTo>
                  <a:pt x="53162" y="391522"/>
                  <a:pt x="57751" y="405851"/>
                  <a:pt x="63500" y="412750"/>
                </a:cubicBezTo>
                <a:cubicBezTo>
                  <a:pt x="68386" y="418613"/>
                  <a:pt x="71621" y="425695"/>
                  <a:pt x="76200" y="431800"/>
                </a:cubicBezTo>
                <a:cubicBezTo>
                  <a:pt x="84332" y="442643"/>
                  <a:pt x="93468" y="452707"/>
                  <a:pt x="101600" y="463550"/>
                </a:cubicBezTo>
                <a:cubicBezTo>
                  <a:pt x="106179" y="469655"/>
                  <a:pt x="108904" y="477204"/>
                  <a:pt x="114300" y="482600"/>
                </a:cubicBezTo>
                <a:cubicBezTo>
                  <a:pt x="119696" y="487996"/>
                  <a:pt x="127000" y="491067"/>
                  <a:pt x="133350" y="495300"/>
                </a:cubicBezTo>
                <a:cubicBezTo>
                  <a:pt x="168017" y="564635"/>
                  <a:pt x="123215" y="485531"/>
                  <a:pt x="165100" y="533400"/>
                </a:cubicBezTo>
                <a:cubicBezTo>
                  <a:pt x="175151" y="544887"/>
                  <a:pt x="177800" y="563033"/>
                  <a:pt x="190500" y="571500"/>
                </a:cubicBezTo>
                <a:cubicBezTo>
                  <a:pt x="203200" y="579967"/>
                  <a:pt x="243080" y="601727"/>
                  <a:pt x="228600" y="596900"/>
                </a:cubicBezTo>
                <a:lnTo>
                  <a:pt x="209550" y="590550"/>
                </a:lnTo>
                <a:cubicBezTo>
                  <a:pt x="203200" y="592667"/>
                  <a:pt x="195233" y="592167"/>
                  <a:pt x="190500" y="596900"/>
                </a:cubicBezTo>
                <a:cubicBezTo>
                  <a:pt x="175733" y="611667"/>
                  <a:pt x="187282" y="623519"/>
                  <a:pt x="196850" y="635000"/>
                </a:cubicBezTo>
                <a:cubicBezTo>
                  <a:pt x="202599" y="641899"/>
                  <a:pt x="208428" y="649069"/>
                  <a:pt x="215900" y="654050"/>
                </a:cubicBezTo>
                <a:cubicBezTo>
                  <a:pt x="221469" y="657763"/>
                  <a:pt x="229099" y="657149"/>
                  <a:pt x="234950" y="660400"/>
                </a:cubicBezTo>
                <a:lnTo>
                  <a:pt x="292100" y="698500"/>
                </a:lnTo>
                <a:cubicBezTo>
                  <a:pt x="298450" y="702733"/>
                  <a:pt x="303910" y="708787"/>
                  <a:pt x="311150" y="711200"/>
                </a:cubicBezTo>
                <a:lnTo>
                  <a:pt x="349250" y="723900"/>
                </a:lnTo>
                <a:cubicBezTo>
                  <a:pt x="355600" y="726017"/>
                  <a:pt x="362731" y="726537"/>
                  <a:pt x="368300" y="730250"/>
                </a:cubicBezTo>
                <a:lnTo>
                  <a:pt x="387350" y="742950"/>
                </a:lnTo>
                <a:cubicBezTo>
                  <a:pt x="383117" y="736600"/>
                  <a:pt x="380513" y="728786"/>
                  <a:pt x="374650" y="723900"/>
                </a:cubicBezTo>
                <a:cubicBezTo>
                  <a:pt x="367378" y="717840"/>
                  <a:pt x="357367" y="716070"/>
                  <a:pt x="349250" y="711200"/>
                </a:cubicBezTo>
                <a:cubicBezTo>
                  <a:pt x="336162" y="703347"/>
                  <a:pt x="323850" y="694267"/>
                  <a:pt x="311150" y="685800"/>
                </a:cubicBezTo>
                <a:cubicBezTo>
                  <a:pt x="304800" y="681567"/>
                  <a:pt x="297496" y="678496"/>
                  <a:pt x="292100" y="673100"/>
                </a:cubicBezTo>
                <a:cubicBezTo>
                  <a:pt x="285750" y="666750"/>
                  <a:pt x="264531" y="656890"/>
                  <a:pt x="273050" y="654050"/>
                </a:cubicBezTo>
                <a:lnTo>
                  <a:pt x="311150" y="666750"/>
                </a:lnTo>
                <a:cubicBezTo>
                  <a:pt x="315383" y="673100"/>
                  <a:pt x="317500" y="681567"/>
                  <a:pt x="323850" y="685800"/>
                </a:cubicBezTo>
                <a:cubicBezTo>
                  <a:pt x="331112" y="690641"/>
                  <a:pt x="349250" y="700877"/>
                  <a:pt x="349250" y="692150"/>
                </a:cubicBezTo>
                <a:cubicBezTo>
                  <a:pt x="349250" y="676886"/>
                  <a:pt x="332317" y="666750"/>
                  <a:pt x="323850" y="654050"/>
                </a:cubicBezTo>
                <a:cubicBezTo>
                  <a:pt x="301493" y="620514"/>
                  <a:pt x="322506" y="647455"/>
                  <a:pt x="285750" y="615950"/>
                </a:cubicBezTo>
                <a:cubicBezTo>
                  <a:pt x="255481" y="590005"/>
                  <a:pt x="280054" y="601351"/>
                  <a:pt x="247650" y="590550"/>
                </a:cubicBezTo>
                <a:cubicBezTo>
                  <a:pt x="243417" y="584200"/>
                  <a:pt x="238050" y="578474"/>
                  <a:pt x="234950" y="571500"/>
                </a:cubicBezTo>
                <a:cubicBezTo>
                  <a:pt x="208930" y="512955"/>
                  <a:pt x="235539" y="553480"/>
                  <a:pt x="209550" y="508000"/>
                </a:cubicBezTo>
                <a:cubicBezTo>
                  <a:pt x="205764" y="501374"/>
                  <a:pt x="202809" y="493718"/>
                  <a:pt x="196850" y="488950"/>
                </a:cubicBezTo>
                <a:cubicBezTo>
                  <a:pt x="191623" y="484769"/>
                  <a:pt x="184150" y="484717"/>
                  <a:pt x="177800" y="482600"/>
                </a:cubicBezTo>
                <a:cubicBezTo>
                  <a:pt x="171450" y="474133"/>
                  <a:pt x="165830" y="465067"/>
                  <a:pt x="158750" y="457200"/>
                </a:cubicBezTo>
                <a:cubicBezTo>
                  <a:pt x="146735" y="443850"/>
                  <a:pt x="120650" y="419100"/>
                  <a:pt x="120650" y="419100"/>
                </a:cubicBezTo>
                <a:cubicBezTo>
                  <a:pt x="97492" y="349625"/>
                  <a:pt x="134426" y="454858"/>
                  <a:pt x="101600" y="381000"/>
                </a:cubicBezTo>
                <a:cubicBezTo>
                  <a:pt x="96163" y="368767"/>
                  <a:pt x="93133" y="355600"/>
                  <a:pt x="88900" y="342900"/>
                </a:cubicBezTo>
                <a:cubicBezTo>
                  <a:pt x="86140" y="334621"/>
                  <a:pt x="85988" y="325522"/>
                  <a:pt x="82550" y="317500"/>
                </a:cubicBezTo>
                <a:cubicBezTo>
                  <a:pt x="79544" y="310485"/>
                  <a:pt x="73263" y="305276"/>
                  <a:pt x="69850" y="298450"/>
                </a:cubicBezTo>
                <a:cubicBezTo>
                  <a:pt x="66857" y="292463"/>
                  <a:pt x="66493" y="285387"/>
                  <a:pt x="63500" y="279400"/>
                </a:cubicBezTo>
                <a:cubicBezTo>
                  <a:pt x="60087" y="272574"/>
                  <a:pt x="54213" y="267176"/>
                  <a:pt x="50800" y="260350"/>
                </a:cubicBezTo>
                <a:cubicBezTo>
                  <a:pt x="46765" y="252280"/>
                  <a:pt x="39456" y="222682"/>
                  <a:pt x="38100" y="215900"/>
                </a:cubicBezTo>
                <a:cubicBezTo>
                  <a:pt x="35575" y="203275"/>
                  <a:pt x="34053" y="190468"/>
                  <a:pt x="31750" y="177800"/>
                </a:cubicBezTo>
                <a:cubicBezTo>
                  <a:pt x="29819" y="167181"/>
                  <a:pt x="27517" y="156633"/>
                  <a:pt x="25400" y="146050"/>
                </a:cubicBezTo>
                <a:cubicBezTo>
                  <a:pt x="23283" y="116417"/>
                  <a:pt x="16360" y="86737"/>
                  <a:pt x="19050" y="57150"/>
                </a:cubicBezTo>
                <a:cubicBezTo>
                  <a:pt x="19741" y="49550"/>
                  <a:pt x="28650" y="69226"/>
                  <a:pt x="31750" y="76200"/>
                </a:cubicBezTo>
                <a:cubicBezTo>
                  <a:pt x="37187" y="88433"/>
                  <a:pt x="40217" y="101600"/>
                  <a:pt x="44450" y="114300"/>
                </a:cubicBezTo>
                <a:cubicBezTo>
                  <a:pt x="60411" y="162183"/>
                  <a:pt x="38881" y="103161"/>
                  <a:pt x="63500" y="152400"/>
                </a:cubicBezTo>
                <a:cubicBezTo>
                  <a:pt x="66493" y="158387"/>
                  <a:pt x="66857" y="165463"/>
                  <a:pt x="69850" y="171450"/>
                </a:cubicBezTo>
                <a:cubicBezTo>
                  <a:pt x="73263" y="178276"/>
                  <a:pt x="79137" y="183674"/>
                  <a:pt x="82550" y="190500"/>
                </a:cubicBezTo>
                <a:cubicBezTo>
                  <a:pt x="85543" y="196487"/>
                  <a:pt x="85907" y="203563"/>
                  <a:pt x="88900" y="209550"/>
                </a:cubicBezTo>
                <a:cubicBezTo>
                  <a:pt x="92313" y="216376"/>
                  <a:pt x="98500" y="221626"/>
                  <a:pt x="101600" y="228600"/>
                </a:cubicBezTo>
                <a:cubicBezTo>
                  <a:pt x="107037" y="240833"/>
                  <a:pt x="110067" y="254000"/>
                  <a:pt x="114300" y="266700"/>
                </a:cubicBezTo>
                <a:cubicBezTo>
                  <a:pt x="116417" y="273050"/>
                  <a:pt x="116937" y="280181"/>
                  <a:pt x="120650" y="285750"/>
                </a:cubicBezTo>
                <a:cubicBezTo>
                  <a:pt x="129117" y="298450"/>
                  <a:pt x="141223" y="309370"/>
                  <a:pt x="146050" y="323850"/>
                </a:cubicBezTo>
                <a:lnTo>
                  <a:pt x="158750" y="361950"/>
                </a:lnTo>
                <a:cubicBezTo>
                  <a:pt x="160867" y="368300"/>
                  <a:pt x="161387" y="375431"/>
                  <a:pt x="165100" y="381000"/>
                </a:cubicBezTo>
                <a:lnTo>
                  <a:pt x="190500" y="419100"/>
                </a:lnTo>
                <a:cubicBezTo>
                  <a:pt x="194733" y="425450"/>
                  <a:pt x="200787" y="430910"/>
                  <a:pt x="203200" y="438150"/>
                </a:cubicBezTo>
                <a:cubicBezTo>
                  <a:pt x="225374" y="504672"/>
                  <a:pt x="204449" y="453036"/>
                  <a:pt x="228600" y="495300"/>
                </a:cubicBezTo>
                <a:cubicBezTo>
                  <a:pt x="233296" y="503519"/>
                  <a:pt x="235240" y="513428"/>
                  <a:pt x="241300" y="520700"/>
                </a:cubicBezTo>
                <a:cubicBezTo>
                  <a:pt x="246186" y="526563"/>
                  <a:pt x="254000" y="529167"/>
                  <a:pt x="260350" y="533400"/>
                </a:cubicBezTo>
                <a:cubicBezTo>
                  <a:pt x="265515" y="548894"/>
                  <a:pt x="267090" y="559190"/>
                  <a:pt x="279400" y="571500"/>
                </a:cubicBezTo>
                <a:cubicBezTo>
                  <a:pt x="284796" y="576896"/>
                  <a:pt x="292100" y="579967"/>
                  <a:pt x="298450" y="584200"/>
                </a:cubicBezTo>
                <a:cubicBezTo>
                  <a:pt x="300016" y="588898"/>
                  <a:pt x="309294" y="622300"/>
                  <a:pt x="317500" y="622300"/>
                </a:cubicBezTo>
                <a:cubicBezTo>
                  <a:pt x="324193" y="622300"/>
                  <a:pt x="314863" y="608819"/>
                  <a:pt x="311150" y="603250"/>
                </a:cubicBezTo>
                <a:cubicBezTo>
                  <a:pt x="306169" y="595778"/>
                  <a:pt x="298450" y="590550"/>
                  <a:pt x="292100" y="584200"/>
                </a:cubicBezTo>
                <a:cubicBezTo>
                  <a:pt x="287867" y="571500"/>
                  <a:pt x="271974" y="534961"/>
                  <a:pt x="279400" y="546100"/>
                </a:cubicBezTo>
                <a:cubicBezTo>
                  <a:pt x="287867" y="558800"/>
                  <a:pt x="299973" y="569720"/>
                  <a:pt x="304800" y="584200"/>
                </a:cubicBezTo>
                <a:cubicBezTo>
                  <a:pt x="306917" y="590550"/>
                  <a:pt x="312463" y="609814"/>
                  <a:pt x="311150" y="603250"/>
                </a:cubicBezTo>
                <a:cubicBezTo>
                  <a:pt x="307727" y="586134"/>
                  <a:pt x="303970" y="569009"/>
                  <a:pt x="298450" y="552450"/>
                </a:cubicBezTo>
                <a:cubicBezTo>
                  <a:pt x="296333" y="546100"/>
                  <a:pt x="297547" y="537291"/>
                  <a:pt x="292100" y="533400"/>
                </a:cubicBezTo>
                <a:cubicBezTo>
                  <a:pt x="260768" y="511020"/>
                  <a:pt x="144886" y="514638"/>
                  <a:pt x="139700" y="514350"/>
                </a:cubicBezTo>
                <a:cubicBezTo>
                  <a:pt x="135467" y="520700"/>
                  <a:pt x="128255" y="525872"/>
                  <a:pt x="127000" y="533400"/>
                </a:cubicBezTo>
                <a:cubicBezTo>
                  <a:pt x="125900" y="540002"/>
                  <a:pt x="130357" y="546463"/>
                  <a:pt x="133350" y="552450"/>
                </a:cubicBezTo>
                <a:cubicBezTo>
                  <a:pt x="143933" y="573617"/>
                  <a:pt x="146050" y="571500"/>
                  <a:pt x="165100" y="584200"/>
                </a:cubicBezTo>
                <a:cubicBezTo>
                  <a:pt x="169333" y="577850"/>
                  <a:pt x="177800" y="572782"/>
                  <a:pt x="177800" y="565150"/>
                </a:cubicBezTo>
                <a:cubicBezTo>
                  <a:pt x="177800" y="555072"/>
                  <a:pt x="149691" y="532147"/>
                  <a:pt x="146050" y="527050"/>
                </a:cubicBezTo>
                <a:cubicBezTo>
                  <a:pt x="140548" y="519347"/>
                  <a:pt x="138046" y="509869"/>
                  <a:pt x="133350" y="501650"/>
                </a:cubicBezTo>
                <a:cubicBezTo>
                  <a:pt x="129564" y="495024"/>
                  <a:pt x="123750" y="489574"/>
                  <a:pt x="120650" y="482600"/>
                </a:cubicBezTo>
                <a:cubicBezTo>
                  <a:pt x="115213" y="470367"/>
                  <a:pt x="115376" y="455639"/>
                  <a:pt x="107950" y="444500"/>
                </a:cubicBezTo>
                <a:lnTo>
                  <a:pt x="82550" y="406400"/>
                </a:lnTo>
                <a:cubicBezTo>
                  <a:pt x="80433" y="397933"/>
                  <a:pt x="78598" y="389391"/>
                  <a:pt x="76200" y="381000"/>
                </a:cubicBezTo>
                <a:cubicBezTo>
                  <a:pt x="74361" y="374564"/>
                  <a:pt x="63157" y="361950"/>
                  <a:pt x="69850" y="361950"/>
                </a:cubicBezTo>
                <a:cubicBezTo>
                  <a:pt x="77482" y="361950"/>
                  <a:pt x="79137" y="374174"/>
                  <a:pt x="82550" y="381000"/>
                </a:cubicBezTo>
                <a:cubicBezTo>
                  <a:pt x="85543" y="386987"/>
                  <a:pt x="85907" y="394063"/>
                  <a:pt x="88900" y="400050"/>
                </a:cubicBezTo>
                <a:cubicBezTo>
                  <a:pt x="92313" y="406876"/>
                  <a:pt x="98187" y="412274"/>
                  <a:pt x="101600" y="419100"/>
                </a:cubicBezTo>
                <a:cubicBezTo>
                  <a:pt x="125842" y="467584"/>
                  <a:pt x="80936" y="402131"/>
                  <a:pt x="127000" y="463550"/>
                </a:cubicBezTo>
                <a:cubicBezTo>
                  <a:pt x="141583" y="521883"/>
                  <a:pt x="120507" y="461784"/>
                  <a:pt x="152400" y="501650"/>
                </a:cubicBezTo>
                <a:cubicBezTo>
                  <a:pt x="156581" y="506877"/>
                  <a:pt x="155429" y="514888"/>
                  <a:pt x="158750" y="520700"/>
                </a:cubicBezTo>
                <a:cubicBezTo>
                  <a:pt x="164001" y="529889"/>
                  <a:pt x="171649" y="537488"/>
                  <a:pt x="177800" y="546100"/>
                </a:cubicBezTo>
                <a:cubicBezTo>
                  <a:pt x="182236" y="552310"/>
                  <a:pt x="185104" y="559754"/>
                  <a:pt x="190500" y="565150"/>
                </a:cubicBezTo>
                <a:cubicBezTo>
                  <a:pt x="195896" y="570546"/>
                  <a:pt x="203200" y="573617"/>
                  <a:pt x="209550" y="577850"/>
                </a:cubicBezTo>
                <a:lnTo>
                  <a:pt x="234950" y="615950"/>
                </a:lnTo>
                <a:cubicBezTo>
                  <a:pt x="247437" y="634681"/>
                  <a:pt x="248365" y="638771"/>
                  <a:pt x="266700" y="654050"/>
                </a:cubicBezTo>
                <a:cubicBezTo>
                  <a:pt x="293997" y="676798"/>
                  <a:pt x="276161" y="658781"/>
                  <a:pt x="304800" y="673100"/>
                </a:cubicBezTo>
                <a:cubicBezTo>
                  <a:pt x="311626" y="676513"/>
                  <a:pt x="317500" y="681567"/>
                  <a:pt x="323850" y="685800"/>
                </a:cubicBezTo>
                <a:cubicBezTo>
                  <a:pt x="382242" y="773388"/>
                  <a:pt x="321286" y="683481"/>
                  <a:pt x="368300" y="749300"/>
                </a:cubicBezTo>
                <a:cubicBezTo>
                  <a:pt x="372736" y="755510"/>
                  <a:pt x="375137" y="763464"/>
                  <a:pt x="381000" y="768350"/>
                </a:cubicBezTo>
                <a:cubicBezTo>
                  <a:pt x="395866" y="780738"/>
                  <a:pt x="409102" y="780394"/>
                  <a:pt x="425450" y="787400"/>
                </a:cubicBezTo>
                <a:cubicBezTo>
                  <a:pt x="434151" y="791129"/>
                  <a:pt x="442149" y="796371"/>
                  <a:pt x="450850" y="800100"/>
                </a:cubicBezTo>
                <a:cubicBezTo>
                  <a:pt x="457002" y="802737"/>
                  <a:pt x="463913" y="803457"/>
                  <a:pt x="469900" y="806450"/>
                </a:cubicBezTo>
                <a:cubicBezTo>
                  <a:pt x="476726" y="809863"/>
                  <a:pt x="481976" y="816050"/>
                  <a:pt x="488950" y="819150"/>
                </a:cubicBezTo>
                <a:cubicBezTo>
                  <a:pt x="501183" y="824587"/>
                  <a:pt x="527050" y="831850"/>
                  <a:pt x="527050" y="831850"/>
                </a:cubicBezTo>
                <a:cubicBezTo>
                  <a:pt x="531283" y="825500"/>
                  <a:pt x="532266" y="814297"/>
                  <a:pt x="539750" y="812800"/>
                </a:cubicBezTo>
                <a:cubicBezTo>
                  <a:pt x="547234" y="811303"/>
                  <a:pt x="551974" y="822087"/>
                  <a:pt x="558800" y="825500"/>
                </a:cubicBezTo>
                <a:cubicBezTo>
                  <a:pt x="564787" y="828493"/>
                  <a:pt x="571863" y="828857"/>
                  <a:pt x="577850" y="831850"/>
                </a:cubicBezTo>
                <a:cubicBezTo>
                  <a:pt x="627089" y="856469"/>
                  <a:pt x="568067" y="834939"/>
                  <a:pt x="615950" y="850900"/>
                </a:cubicBezTo>
                <a:cubicBezTo>
                  <a:pt x="622300" y="857250"/>
                  <a:pt x="639016" y="861918"/>
                  <a:pt x="635000" y="869950"/>
                </a:cubicBezTo>
                <a:cubicBezTo>
                  <a:pt x="631097" y="877756"/>
                  <a:pt x="617406" y="867503"/>
                  <a:pt x="609600" y="863600"/>
                </a:cubicBezTo>
                <a:cubicBezTo>
                  <a:pt x="600134" y="858867"/>
                  <a:pt x="592870" y="850619"/>
                  <a:pt x="584200" y="844550"/>
                </a:cubicBezTo>
                <a:cubicBezTo>
                  <a:pt x="571696" y="835797"/>
                  <a:pt x="558800" y="827617"/>
                  <a:pt x="546100" y="819150"/>
                </a:cubicBezTo>
                <a:cubicBezTo>
                  <a:pt x="511102" y="795818"/>
                  <a:pt x="534635" y="807293"/>
                  <a:pt x="469900" y="800100"/>
                </a:cubicBezTo>
                <a:cubicBezTo>
                  <a:pt x="457200" y="795867"/>
                  <a:pt x="444787" y="790647"/>
                  <a:pt x="431800" y="787400"/>
                </a:cubicBezTo>
                <a:cubicBezTo>
                  <a:pt x="399906" y="779427"/>
                  <a:pt x="414679" y="783810"/>
                  <a:pt x="387350" y="774700"/>
                </a:cubicBezTo>
                <a:cubicBezTo>
                  <a:pt x="373306" y="760656"/>
                  <a:pt x="366931" y="751791"/>
                  <a:pt x="349250" y="742950"/>
                </a:cubicBezTo>
                <a:cubicBezTo>
                  <a:pt x="339100" y="737875"/>
                  <a:pt x="314295" y="732963"/>
                  <a:pt x="304800" y="730250"/>
                </a:cubicBezTo>
                <a:cubicBezTo>
                  <a:pt x="282999" y="724021"/>
                  <a:pt x="282928" y="722489"/>
                  <a:pt x="260350" y="711200"/>
                </a:cubicBezTo>
                <a:cubicBezTo>
                  <a:pt x="264583" y="717550"/>
                  <a:pt x="267091" y="725482"/>
                  <a:pt x="273050" y="730250"/>
                </a:cubicBezTo>
                <a:cubicBezTo>
                  <a:pt x="278277" y="734431"/>
                  <a:pt x="285948" y="733963"/>
                  <a:pt x="292100" y="736600"/>
                </a:cubicBezTo>
                <a:cubicBezTo>
                  <a:pt x="300801" y="740329"/>
                  <a:pt x="308799" y="745571"/>
                  <a:pt x="317500" y="749300"/>
                </a:cubicBezTo>
                <a:cubicBezTo>
                  <a:pt x="323652" y="751937"/>
                  <a:pt x="330563" y="752657"/>
                  <a:pt x="336550" y="755650"/>
                </a:cubicBezTo>
                <a:cubicBezTo>
                  <a:pt x="385789" y="780269"/>
                  <a:pt x="326767" y="758739"/>
                  <a:pt x="374650" y="774700"/>
                </a:cubicBezTo>
                <a:cubicBezTo>
                  <a:pt x="370417" y="766233"/>
                  <a:pt x="368010" y="756572"/>
                  <a:pt x="361950" y="749300"/>
                </a:cubicBezTo>
                <a:cubicBezTo>
                  <a:pt x="357064" y="743437"/>
                  <a:pt x="349110" y="741036"/>
                  <a:pt x="342900" y="736600"/>
                </a:cubicBezTo>
                <a:cubicBezTo>
                  <a:pt x="334288" y="730449"/>
                  <a:pt x="324984" y="725034"/>
                  <a:pt x="317500" y="717550"/>
                </a:cubicBezTo>
                <a:cubicBezTo>
                  <a:pt x="312104" y="712154"/>
                  <a:pt x="309236" y="704710"/>
                  <a:pt x="304800" y="698500"/>
                </a:cubicBezTo>
                <a:cubicBezTo>
                  <a:pt x="298649" y="689888"/>
                  <a:pt x="292830" y="680967"/>
                  <a:pt x="285750" y="673100"/>
                </a:cubicBezTo>
                <a:cubicBezTo>
                  <a:pt x="273735" y="659750"/>
                  <a:pt x="255682" y="651064"/>
                  <a:pt x="247650" y="635000"/>
                </a:cubicBezTo>
                <a:cubicBezTo>
                  <a:pt x="243417" y="626533"/>
                  <a:pt x="241183" y="616724"/>
                  <a:pt x="234950" y="609600"/>
                </a:cubicBezTo>
                <a:cubicBezTo>
                  <a:pt x="226025" y="599400"/>
                  <a:pt x="212784" y="593784"/>
                  <a:pt x="203200" y="584200"/>
                </a:cubicBezTo>
                <a:cubicBezTo>
                  <a:pt x="180324" y="561324"/>
                  <a:pt x="189478" y="561383"/>
                  <a:pt x="171450" y="539750"/>
                </a:cubicBezTo>
                <a:cubicBezTo>
                  <a:pt x="165701" y="532851"/>
                  <a:pt x="158750" y="527050"/>
                  <a:pt x="152400" y="520700"/>
                </a:cubicBezTo>
                <a:cubicBezTo>
                  <a:pt x="150283" y="514350"/>
                  <a:pt x="150783" y="506383"/>
                  <a:pt x="146050" y="501650"/>
                </a:cubicBezTo>
                <a:cubicBezTo>
                  <a:pt x="101600" y="457200"/>
                  <a:pt x="132292" y="512233"/>
                  <a:pt x="114300" y="476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0560" y="5669212"/>
            <a:ext cx="296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"/>
                <a:cs typeface="Times"/>
              </a:rPr>
              <a:t>Brochner</a:t>
            </a:r>
            <a:r>
              <a:rPr lang="en-US" b="1" dirty="0" smtClean="0">
                <a:latin typeface="Times"/>
                <a:cs typeface="Times"/>
              </a:rPr>
              <a:t>-Mortensen corrected for “lost” area using a polynomial equation</a:t>
            </a:r>
            <a:endParaRPr lang="en-US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024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02920" y="294640"/>
            <a:ext cx="8153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ts val="4020"/>
              </a:lnSpc>
            </a:pPr>
            <a:r>
              <a:rPr lang="en-GB" sz="3600" b="1" dirty="0" smtClean="0">
                <a:solidFill>
                  <a:srgbClr val="4A450B"/>
                </a:solidFill>
              </a:rPr>
              <a:t>PLASMA CLEARANCE MEASURED from </a:t>
            </a:r>
            <a:r>
              <a:rPr lang="en-GB" sz="3600" b="1" dirty="0">
                <a:solidFill>
                  <a:srgbClr val="4A450B"/>
                </a:solidFill>
              </a:rPr>
              <a:t>TERMINAL RATE </a:t>
            </a:r>
            <a:r>
              <a:rPr lang="en-GB" sz="3600" b="1" dirty="0" smtClean="0">
                <a:solidFill>
                  <a:srgbClr val="4A450B"/>
                </a:solidFill>
              </a:rPr>
              <a:t>CONSTANT (</a:t>
            </a:r>
            <a:r>
              <a:rPr lang="en-GB" sz="3600" b="1" dirty="0" smtClean="0">
                <a:solidFill>
                  <a:srgbClr val="4A450B"/>
                </a:solidFill>
                <a:latin typeface="Symbol" charset="2"/>
                <a:cs typeface="Symbol" charset="2"/>
              </a:rPr>
              <a:t>a</a:t>
            </a:r>
            <a:r>
              <a:rPr lang="en-GB" sz="3600" b="1" baseline="-25000" dirty="0" smtClean="0">
                <a:solidFill>
                  <a:srgbClr val="4A450B"/>
                </a:solidFill>
              </a:rPr>
              <a:t>2</a:t>
            </a:r>
            <a:r>
              <a:rPr lang="en-GB" sz="3600" b="1" dirty="0" smtClean="0">
                <a:solidFill>
                  <a:srgbClr val="4A450B"/>
                </a:solidFill>
              </a:rPr>
              <a:t>): </a:t>
            </a:r>
          </a:p>
          <a:p>
            <a:pPr algn="ctr">
              <a:lnSpc>
                <a:spcPts val="4020"/>
              </a:lnSpc>
            </a:pPr>
            <a:r>
              <a:rPr lang="en-GB" sz="3200" b="1" dirty="0" smtClean="0">
                <a:solidFill>
                  <a:srgbClr val="4A450B"/>
                </a:solidFill>
              </a:rPr>
              <a:t>Slope-only technique</a:t>
            </a:r>
            <a:endParaRPr lang="en-GB" sz="3200" b="1" dirty="0">
              <a:solidFill>
                <a:srgbClr val="4A450B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9980" y="2103121"/>
            <a:ext cx="2070100" cy="1077218"/>
            <a:chOff x="1524000" y="5108575"/>
            <a:chExt cx="2070100" cy="1077218"/>
          </a:xfrm>
        </p:grpSpPr>
        <p:sp>
          <p:nvSpPr>
            <p:cNvPr id="48134" name="Rectangle 8"/>
            <p:cNvSpPr>
              <a:spLocks noChangeArrowheads="1"/>
            </p:cNvSpPr>
            <p:nvPr/>
          </p:nvSpPr>
          <p:spPr bwMode="auto">
            <a:xfrm>
              <a:off x="1524000" y="5168900"/>
              <a:ext cx="20701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Rectangle 9"/>
            <p:cNvSpPr>
              <a:spLocks noChangeArrowheads="1"/>
            </p:cNvSpPr>
            <p:nvPr/>
          </p:nvSpPr>
          <p:spPr bwMode="auto">
            <a:xfrm>
              <a:off x="1590675" y="5108575"/>
              <a:ext cx="186801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latin typeface="Symbol" charset="0"/>
                </a:rPr>
                <a:t>a</a:t>
              </a:r>
              <a:r>
                <a:rPr lang="en-GB" sz="3200" b="1" baseline="-25000" dirty="0" smtClean="0"/>
                <a:t>2</a:t>
              </a:r>
              <a:r>
                <a:rPr lang="en-GB" sz="3200" dirty="0" smtClean="0"/>
                <a:t> </a:t>
              </a:r>
              <a:r>
                <a:rPr lang="en-GB" sz="3200" b="1" dirty="0" smtClean="0">
                  <a:solidFill>
                    <a:srgbClr val="000000"/>
                  </a:solidFill>
                  <a:latin typeface="Helvetica" charset="0"/>
                </a:rPr>
                <a:t>≈</a:t>
              </a:r>
              <a:r>
                <a:rPr lang="en-GB" sz="3200" b="1" dirty="0" smtClean="0"/>
                <a:t> </a:t>
              </a:r>
              <a:r>
                <a:rPr lang="en-GB" sz="3200" b="1" u="sng" dirty="0" smtClean="0"/>
                <a:t> </a:t>
              </a:r>
              <a:r>
                <a:rPr lang="en-GB" sz="3200" b="1" u="sng" dirty="0"/>
                <a:t>GFR </a:t>
              </a:r>
              <a:r>
                <a:rPr lang="en-GB" sz="3200" b="1" dirty="0"/>
                <a:t>   </a:t>
              </a:r>
            </a:p>
            <a:p>
              <a:r>
                <a:rPr lang="en-GB" sz="3200" b="1" dirty="0"/>
                <a:t>       </a:t>
              </a:r>
              <a:r>
                <a:rPr lang="en-GB" sz="3200" b="1" dirty="0" smtClean="0"/>
                <a:t>  ECFV      </a:t>
              </a:r>
              <a:endParaRPr lang="en-GB" sz="3200" b="1" dirty="0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40" y="2226946"/>
            <a:ext cx="2959100" cy="35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1688" y="1922017"/>
            <a:ext cx="4673600" cy="3987800"/>
            <a:chOff x="371688" y="2630677"/>
            <a:chExt cx="4673600" cy="3987800"/>
          </a:xfrm>
        </p:grpSpPr>
        <p:pic>
          <p:nvPicPr>
            <p:cNvPr id="4813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88" y="2630677"/>
              <a:ext cx="4673600" cy="398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353859" y="5066100"/>
              <a:ext cx="578680" cy="56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GB" sz="2800" b="1" dirty="0">
                  <a:latin typeface="Symbol" charset="0"/>
                </a:rPr>
                <a:t>a</a:t>
              </a:r>
              <a:r>
                <a:rPr lang="en-GB" sz="2800" b="1" baseline="-25000" dirty="0"/>
                <a:t>2</a:t>
              </a:r>
              <a:endParaRPr lang="en-GB" sz="2800" dirty="0"/>
            </a:p>
          </p:txBody>
        </p:sp>
      </p:grpSp>
      <p:sp>
        <p:nvSpPr>
          <p:cNvPr id="11" name="Donut 10"/>
          <p:cNvSpPr/>
          <p:nvPr/>
        </p:nvSpPr>
        <p:spPr>
          <a:xfrm>
            <a:off x="2485812" y="3558267"/>
            <a:ext cx="127000" cy="126425"/>
          </a:xfrm>
          <a:prstGeom prst="donu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230881" y="3863067"/>
            <a:ext cx="127000" cy="126425"/>
          </a:xfrm>
          <a:prstGeom prst="donu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026748" y="4176554"/>
            <a:ext cx="127000" cy="126425"/>
          </a:xfrm>
          <a:prstGeom prst="donu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763347" y="4447267"/>
            <a:ext cx="127000" cy="126425"/>
          </a:xfrm>
          <a:prstGeom prst="donu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8700" y="2065021"/>
            <a:ext cx="2923540" cy="914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59500" y="2122677"/>
            <a:ext cx="2839239" cy="1077218"/>
            <a:chOff x="6007100" y="1756917"/>
            <a:chExt cx="2839239" cy="1077218"/>
          </a:xfrm>
        </p:grpSpPr>
        <p:sp>
          <p:nvSpPr>
            <p:cNvPr id="21" name="TextBox 20"/>
            <p:cNvSpPr txBox="1"/>
            <p:nvPr/>
          </p:nvSpPr>
          <p:spPr>
            <a:xfrm>
              <a:off x="6007100" y="1756917"/>
              <a:ext cx="283923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ECFV =    	  GFR</a:t>
              </a:r>
            </a:p>
            <a:p>
              <a:r>
                <a:rPr lang="en-US" sz="2400" b="1" baseline="-25000" dirty="0"/>
                <a:t>	</a:t>
              </a:r>
              <a:r>
                <a:rPr lang="en-US" sz="2400" b="1" baseline="-25000" dirty="0" smtClean="0"/>
                <a:t>	   </a:t>
              </a:r>
              <a:r>
                <a:rPr lang="en-US" sz="2400" b="1" dirty="0" smtClean="0"/>
                <a:t>corrected </a:t>
              </a:r>
              <a:r>
                <a:rPr lang="en-US" sz="2400" b="1" dirty="0">
                  <a:latin typeface="Symbol" charset="2"/>
                  <a:cs typeface="Symbol" charset="2"/>
                </a:rPr>
                <a:t>a</a:t>
              </a:r>
              <a:r>
                <a:rPr lang="en-US" sz="2400" b="1" baseline="-25000" dirty="0"/>
                <a:t>2</a:t>
              </a:r>
            </a:p>
            <a:p>
              <a:endParaRPr lang="en-US" sz="2400" b="1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101840" y="2193926"/>
              <a:ext cx="1574800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0" y="1663700"/>
            <a:ext cx="9144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36615" y="6055667"/>
            <a:ext cx="569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ECFV of “standard man” = 13 </a:t>
            </a:r>
            <a:r>
              <a:rPr lang="en-US" sz="2400" b="1" dirty="0" err="1" smtClean="0"/>
              <a:t>litres</a:t>
            </a:r>
            <a:r>
              <a:rPr lang="en-US" sz="2400" b="1" dirty="0" smtClean="0"/>
              <a:t>/1.73 m</a:t>
            </a:r>
            <a:r>
              <a:rPr lang="en-US" sz="2400" b="1" baseline="30000" dirty="0" smtClean="0"/>
              <a:t>2</a:t>
            </a:r>
            <a:endParaRPr lang="en-US" sz="2400" b="1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017567"/>
            <a:ext cx="91440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0338"/>
            <a:ext cx="8305800" cy="1143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</a:rPr>
              <a:t>ERRORS in MEASURING GFR from SINGLE BOLUS PLASMA CLEARANCE</a:t>
            </a:r>
            <a:endParaRPr lang="en-US" sz="3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480" y="1574801"/>
            <a:ext cx="5880100" cy="3479800"/>
          </a:xfrm>
        </p:spPr>
        <p:txBody>
          <a:bodyPr>
            <a:normAutofit/>
          </a:bodyPr>
          <a:lstStyle/>
          <a:p>
            <a:pPr>
              <a:lnSpc>
                <a:spcPts val="2920"/>
              </a:lnSpc>
            </a:pPr>
            <a:r>
              <a:rPr lang="en-US" sz="2600" b="1" dirty="0" smtClean="0">
                <a:solidFill>
                  <a:srgbClr val="FFFF00"/>
                </a:solidFill>
              </a:rPr>
              <a:t>PRE-INJECTION</a:t>
            </a:r>
          </a:p>
          <a:p>
            <a:pPr lvl="1">
              <a:lnSpc>
                <a:spcPts val="2920"/>
              </a:lnSpc>
            </a:pP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en-US" sz="2400" b="1" dirty="0" smtClean="0">
                <a:solidFill>
                  <a:srgbClr val="FFFF00"/>
                </a:solidFill>
              </a:rPr>
              <a:t>rrors in administered activity</a:t>
            </a:r>
          </a:p>
          <a:p>
            <a:pPr>
              <a:lnSpc>
                <a:spcPts val="2920"/>
              </a:lnSpc>
            </a:pPr>
            <a:r>
              <a:rPr lang="en-US" sz="2600" b="1" dirty="0" smtClean="0">
                <a:solidFill>
                  <a:srgbClr val="FFFF00"/>
                </a:solidFill>
              </a:rPr>
              <a:t>INJECTION</a:t>
            </a:r>
          </a:p>
          <a:p>
            <a:pPr lvl="1">
              <a:lnSpc>
                <a:spcPts val="2920"/>
              </a:lnSpc>
            </a:pPr>
            <a:r>
              <a:rPr lang="en-US" sz="2400" b="1" dirty="0" err="1">
                <a:solidFill>
                  <a:srgbClr val="FFFF00"/>
                </a:solidFill>
              </a:rPr>
              <a:t>t</a:t>
            </a:r>
            <a:r>
              <a:rPr lang="en-US" sz="2400" b="1" dirty="0" err="1" smtClean="0">
                <a:solidFill>
                  <a:srgbClr val="FFFF00"/>
                </a:solidFill>
              </a:rPr>
              <a:t>issued</a:t>
            </a:r>
            <a:r>
              <a:rPr lang="en-US" sz="2400" b="1" dirty="0" smtClean="0">
                <a:solidFill>
                  <a:srgbClr val="FFFF00"/>
                </a:solidFill>
              </a:rPr>
              <a:t> injection</a:t>
            </a:r>
          </a:p>
          <a:p>
            <a:pPr>
              <a:lnSpc>
                <a:spcPts val="2920"/>
              </a:lnSpc>
            </a:pPr>
            <a:r>
              <a:rPr lang="en-US" sz="2600" b="1" dirty="0" smtClean="0">
                <a:solidFill>
                  <a:srgbClr val="FFFF00"/>
                </a:solidFill>
              </a:rPr>
              <a:t>POST-INJECTION</a:t>
            </a:r>
          </a:p>
          <a:p>
            <a:pPr lvl="1">
              <a:lnSpc>
                <a:spcPts val="2920"/>
              </a:lnSpc>
            </a:pP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en-US" sz="2400" b="1" dirty="0" smtClean="0">
                <a:solidFill>
                  <a:srgbClr val="FFFF00"/>
                </a:solidFill>
              </a:rPr>
              <a:t>rrors in sample timing</a:t>
            </a:r>
          </a:p>
          <a:p>
            <a:pPr lvl="1">
              <a:lnSpc>
                <a:spcPts val="2920"/>
              </a:lnSpc>
            </a:pP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en-US" sz="2400" b="1" dirty="0" smtClean="0">
                <a:solidFill>
                  <a:srgbClr val="FFFF00"/>
                </a:solidFill>
              </a:rPr>
              <a:t>rrors in sample pipetting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0" y="4534992"/>
            <a:ext cx="751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QC :	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•  correlation coefficient of least squares fit to sample points should be &gt;0.99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•  difference between GFR/1.73m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BSA and GFR/13L ECFV should be &lt;15%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PLASMA CLEARANCE</a:t>
            </a:r>
            <a:br>
              <a:rPr lang="en-GB" sz="4000" b="1" dirty="0" smtClean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GB" sz="4000" b="1" dirty="0" smtClean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single sample</a:t>
            </a:r>
            <a:endParaRPr lang="en-GB" dirty="0">
              <a:solidFill>
                <a:srgbClr val="FFFF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1741" y="1948180"/>
            <a:ext cx="278384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Drawbacks:</a:t>
            </a:r>
          </a:p>
          <a:p>
            <a:endParaRPr lang="en-US" sz="3200" b="1" i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• optimal sample time depends on function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• no QC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85" y="1422400"/>
            <a:ext cx="6025515" cy="50910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71638" y="2561661"/>
            <a:ext cx="60991" cy="331981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" y="1485900"/>
            <a:ext cx="6078856" cy="48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065972" y="2142883"/>
            <a:ext cx="69367" cy="3708777"/>
          </a:xfrm>
          <a:prstGeom prst="line">
            <a:avLst/>
          </a:pr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38"/>
            <a:ext cx="9144000" cy="1143000"/>
          </a:xfrm>
        </p:spPr>
        <p:txBody>
          <a:bodyPr>
            <a:noAutofit/>
          </a:bodyPr>
          <a:lstStyle/>
          <a:p>
            <a:r>
              <a:rPr lang="en-US" sz="3700" b="1" dirty="0" smtClean="0"/>
              <a:t>MEASUREMENT of GFR in CATS with IOHEXOL</a:t>
            </a:r>
            <a:br>
              <a:rPr lang="en-US" sz="3700" b="1" dirty="0" smtClean="0"/>
            </a:br>
            <a:r>
              <a:rPr lang="en-US" sz="3500" b="1" dirty="0" smtClean="0"/>
              <a:t>single sample versus 3-sample slope-intercept</a:t>
            </a:r>
            <a:endParaRPr lang="en-US" sz="3500" b="1" dirty="0"/>
          </a:p>
        </p:txBody>
      </p:sp>
      <p:pic>
        <p:nvPicPr>
          <p:cNvPr id="4" name="Picture 3" descr="Single sample Jacobsson vs corrected slope-intercept clearan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500" y="2160269"/>
            <a:ext cx="5981700" cy="44183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7586" y="1968500"/>
            <a:ext cx="1791614" cy="794841"/>
            <a:chOff x="1243686" y="1485900"/>
            <a:chExt cx="1791614" cy="794841"/>
          </a:xfrm>
        </p:grpSpPr>
        <p:sp>
          <p:nvSpPr>
            <p:cNvPr id="7" name="Rectangle 6"/>
            <p:cNvSpPr/>
            <p:nvPr/>
          </p:nvSpPr>
          <p:spPr>
            <a:xfrm>
              <a:off x="1243686" y="1524000"/>
              <a:ext cx="1791614" cy="75674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3686" y="1485900"/>
              <a:ext cx="17916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Single sample</a:t>
              </a:r>
            </a:p>
            <a:p>
              <a:pPr algn="ctr"/>
              <a:r>
                <a:rPr lang="en-US" sz="2200" b="1" dirty="0" smtClean="0"/>
                <a:t>(ml/min/kg)</a:t>
              </a:r>
              <a:endParaRPr lang="en-US" sz="22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5700" y="6184900"/>
            <a:ext cx="3489069" cy="4318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6146800"/>
            <a:ext cx="3489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Slope-intercept (ml/min/kg) 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7200" y="3467100"/>
            <a:ext cx="2184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 smtClean="0"/>
              <a:t>N C Finch et al</a:t>
            </a:r>
          </a:p>
          <a:p>
            <a:pPr algn="ctr"/>
            <a:r>
              <a:rPr lang="en-US" sz="2200" b="1" i="1" dirty="0" smtClean="0"/>
              <a:t>J </a:t>
            </a:r>
            <a:r>
              <a:rPr lang="en-US" sz="2200" b="1" i="1" dirty="0"/>
              <a:t>Vet Intern Med </a:t>
            </a:r>
            <a:endParaRPr lang="en-US" sz="2200" b="1" i="1" dirty="0" smtClean="0"/>
          </a:p>
          <a:p>
            <a:pPr algn="ctr"/>
            <a:r>
              <a:rPr lang="en-US" sz="2200" b="1" i="1" dirty="0" smtClean="0"/>
              <a:t>2013;27</a:t>
            </a:r>
            <a:r>
              <a:rPr lang="en-US" sz="2200" b="1" i="1" dirty="0"/>
              <a:t>:</a:t>
            </a:r>
            <a:r>
              <a:rPr lang="en-US" sz="2200" b="1" i="1" dirty="0" smtClean="0"/>
              <a:t>782</a:t>
            </a:r>
            <a:r>
              <a:rPr lang="en-US" sz="2200" b="1" i="1" dirty="0"/>
              <a:t>-</a:t>
            </a:r>
            <a:r>
              <a:rPr lang="en-US" sz="2200" b="1" i="1" dirty="0" smtClean="0"/>
              <a:t>90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40679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38"/>
            <a:ext cx="9144000" cy="1884362"/>
          </a:xfrm>
        </p:spPr>
        <p:txBody>
          <a:bodyPr>
            <a:noAutofit/>
          </a:bodyPr>
          <a:lstStyle/>
          <a:p>
            <a:pPr>
              <a:lnSpc>
                <a:spcPts val="3720"/>
              </a:lnSpc>
            </a:pPr>
            <a:r>
              <a:rPr lang="en-US" sz="3300" b="1" dirty="0" smtClean="0">
                <a:solidFill>
                  <a:srgbClr val="FFFF00"/>
                </a:solidFill>
              </a:rPr>
              <a:t>INTER-CENTRE COMPARISON of PRECISION of GFR MEASUREMENT from SLOPE-INTERCEPT METHOD</a:t>
            </a:r>
            <a:r>
              <a:rPr lang="en-US" sz="3400" b="1" dirty="0" smtClean="0">
                <a:solidFill>
                  <a:srgbClr val="FFFF00"/>
                </a:solidFill>
              </a:rPr>
              <a:t/>
            </a:r>
            <a:br>
              <a:rPr lang="en-US" sz="34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in 15 </a:t>
            </a:r>
            <a:r>
              <a:rPr lang="en-US" sz="2800" b="1" dirty="0" err="1" smtClean="0">
                <a:solidFill>
                  <a:srgbClr val="FFFF00"/>
                </a:solidFill>
              </a:rPr>
              <a:t>centres</a:t>
            </a:r>
            <a:r>
              <a:rPr lang="en-US" sz="2800" b="1" dirty="0" smtClean="0">
                <a:solidFill>
                  <a:srgbClr val="FFFF00"/>
                </a:solidFill>
              </a:rPr>
              <a:t> on 1,878 healthy prospective kidney donors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840" y="2222500"/>
            <a:ext cx="854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RATIONALE: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• GFR shows biological variation (&gt;10%)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-</a:t>
            </a:r>
            <a:r>
              <a:rPr lang="en-US" sz="2400" b="1" dirty="0" smtClean="0">
                <a:solidFill>
                  <a:srgbClr val="FFFF00"/>
                </a:solidFill>
              </a:rPr>
              <a:t>diet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	-exercise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	-age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• ECFV shows less biological variation (~5%)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i="1" u="sng" dirty="0" smtClean="0">
                <a:solidFill>
                  <a:srgbClr val="FFFF00"/>
                </a:solidFill>
              </a:rPr>
              <a:t>Coefficient of variation of ECFV </a:t>
            </a:r>
            <a:r>
              <a:rPr lang="en-US" sz="2800" b="1" i="1" dirty="0" smtClean="0">
                <a:solidFill>
                  <a:srgbClr val="FFFF00"/>
                </a:solidFill>
              </a:rPr>
              <a:t>is therefore a marker of departmental technical expertise</a:t>
            </a:r>
          </a:p>
          <a:p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Peters et al, </a:t>
            </a:r>
            <a:r>
              <a:rPr lang="en-US" b="1" i="1" dirty="0" err="1" smtClean="0">
                <a:solidFill>
                  <a:srgbClr val="FFFF00"/>
                </a:solidFill>
              </a:rPr>
              <a:t>Eur</a:t>
            </a:r>
            <a:r>
              <a:rPr lang="en-US" b="1" i="1" dirty="0" smtClean="0">
                <a:solidFill>
                  <a:srgbClr val="FFFF00"/>
                </a:solidFill>
              </a:rPr>
              <a:t> J </a:t>
            </a:r>
            <a:r>
              <a:rPr lang="en-US" b="1" i="1" dirty="0" err="1" smtClean="0">
                <a:solidFill>
                  <a:srgbClr val="FFFF00"/>
                </a:solidFill>
              </a:rPr>
              <a:t>Nucl</a:t>
            </a:r>
            <a:r>
              <a:rPr lang="en-US" b="1" i="1" dirty="0" smtClean="0">
                <a:solidFill>
                  <a:srgbClr val="FFFF00"/>
                </a:solidFill>
              </a:rPr>
              <a:t> Med </a:t>
            </a:r>
            <a:r>
              <a:rPr lang="en-US" b="1" i="1" dirty="0" err="1" smtClean="0">
                <a:solidFill>
                  <a:srgbClr val="FFFF00"/>
                </a:solidFill>
              </a:rPr>
              <a:t>Mol</a:t>
            </a:r>
            <a:r>
              <a:rPr lang="en-US" b="1" i="1" dirty="0" smtClean="0">
                <a:solidFill>
                  <a:srgbClr val="FFFF00"/>
                </a:solidFill>
              </a:rPr>
              <a:t> Imaging 2012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22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PARTICIPATING CENTRES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381" y="910785"/>
            <a:ext cx="5907919" cy="57536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Royal </a:t>
            </a:r>
            <a:r>
              <a:rPr lang="en-GB" sz="2400" b="1" dirty="0">
                <a:solidFill>
                  <a:srgbClr val="FFFF00"/>
                </a:solidFill>
              </a:rPr>
              <a:t>Sussex County Hospital, </a:t>
            </a:r>
            <a:r>
              <a:rPr lang="en-GB" sz="2400" b="1" dirty="0" smtClean="0">
                <a:solidFill>
                  <a:srgbClr val="FFFF00"/>
                </a:solidFill>
              </a:rPr>
              <a:t>Brighton </a:t>
            </a:r>
            <a:endParaRPr lang="en-GB" sz="2400" b="1" baseline="300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 err="1" smtClean="0">
                <a:solidFill>
                  <a:srgbClr val="FFFF00"/>
                </a:solidFill>
              </a:rPr>
              <a:t>Addenbrooke’s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</a:rPr>
              <a:t>Hospital, </a:t>
            </a:r>
            <a:r>
              <a:rPr lang="en-GB" sz="2400" b="1" dirty="0" smtClean="0">
                <a:solidFill>
                  <a:srgbClr val="FFFF00"/>
                </a:solidFill>
              </a:rPr>
              <a:t>Cambridge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Royal </a:t>
            </a:r>
            <a:r>
              <a:rPr lang="en-GB" sz="2400" b="1" dirty="0">
                <a:solidFill>
                  <a:srgbClr val="FFFF00"/>
                </a:solidFill>
              </a:rPr>
              <a:t>Liverpool University </a:t>
            </a:r>
            <a:r>
              <a:rPr lang="en-GB" sz="2400" b="1" dirty="0" smtClean="0">
                <a:solidFill>
                  <a:srgbClr val="FFFF00"/>
                </a:solidFill>
              </a:rPr>
              <a:t>Hospital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St </a:t>
            </a:r>
            <a:r>
              <a:rPr lang="en-GB" sz="2400" b="1" dirty="0">
                <a:solidFill>
                  <a:srgbClr val="FFFF00"/>
                </a:solidFill>
              </a:rPr>
              <a:t>Bartholomew’s Hospital, </a:t>
            </a:r>
            <a:r>
              <a:rPr lang="en-GB" sz="2400" b="1" dirty="0" smtClean="0">
                <a:solidFill>
                  <a:srgbClr val="FFFF00"/>
                </a:solidFill>
              </a:rPr>
              <a:t>London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King’s </a:t>
            </a:r>
            <a:r>
              <a:rPr lang="en-GB" sz="2400" b="1" dirty="0">
                <a:solidFill>
                  <a:srgbClr val="FFFF00"/>
                </a:solidFill>
              </a:rPr>
              <a:t>College Hospital, </a:t>
            </a:r>
            <a:r>
              <a:rPr lang="en-GB" sz="2400" b="1" dirty="0" smtClean="0">
                <a:solidFill>
                  <a:srgbClr val="FFFF00"/>
                </a:solidFill>
              </a:rPr>
              <a:t>London</a:t>
            </a:r>
            <a:endParaRPr lang="en-GB" sz="2400" b="1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St </a:t>
            </a:r>
            <a:r>
              <a:rPr lang="en-GB" sz="2400" b="1" dirty="0">
                <a:solidFill>
                  <a:srgbClr val="FFFF00"/>
                </a:solidFill>
              </a:rPr>
              <a:t>George’s Hospital, </a:t>
            </a:r>
            <a:r>
              <a:rPr lang="en-GB" sz="2400" b="1" dirty="0" smtClean="0">
                <a:solidFill>
                  <a:srgbClr val="FFFF00"/>
                </a:solidFill>
              </a:rPr>
              <a:t>London </a:t>
            </a:r>
          </a:p>
          <a:p>
            <a:pPr>
              <a:spcBef>
                <a:spcPts val="0"/>
              </a:spcBef>
            </a:pPr>
            <a:r>
              <a:rPr lang="en-GB" sz="2400" b="1" dirty="0" err="1" smtClean="0">
                <a:solidFill>
                  <a:srgbClr val="FFFF00"/>
                </a:solidFill>
              </a:rPr>
              <a:t>Derriford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</a:rPr>
              <a:t>Hospital, </a:t>
            </a:r>
            <a:r>
              <a:rPr lang="en-GB" sz="2400" b="1" dirty="0" smtClean="0">
                <a:solidFill>
                  <a:srgbClr val="FFFF00"/>
                </a:solidFill>
              </a:rPr>
              <a:t>Plymouth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Kent </a:t>
            </a:r>
            <a:r>
              <a:rPr lang="en-GB" sz="2400" b="1" dirty="0">
                <a:solidFill>
                  <a:srgbClr val="FFFF00"/>
                </a:solidFill>
              </a:rPr>
              <a:t>and Canterbury </a:t>
            </a:r>
            <a:r>
              <a:rPr lang="en-GB" sz="2400" b="1" dirty="0" smtClean="0">
                <a:solidFill>
                  <a:srgbClr val="FFFF00"/>
                </a:solidFill>
              </a:rPr>
              <a:t>Hospital </a:t>
            </a:r>
            <a:endParaRPr lang="en-GB" sz="2400" b="1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St </a:t>
            </a:r>
            <a:r>
              <a:rPr lang="en-GB" sz="2400" b="1" dirty="0">
                <a:solidFill>
                  <a:srgbClr val="FFFF00"/>
                </a:solidFill>
              </a:rPr>
              <a:t>Mary’s Hospital, </a:t>
            </a:r>
            <a:r>
              <a:rPr lang="en-GB" sz="2400" b="1" dirty="0" smtClean="0">
                <a:solidFill>
                  <a:srgbClr val="FFFF00"/>
                </a:solidFill>
              </a:rPr>
              <a:t>London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Royal </a:t>
            </a:r>
            <a:r>
              <a:rPr lang="en-GB" sz="2400" b="1" dirty="0">
                <a:solidFill>
                  <a:srgbClr val="FFFF00"/>
                </a:solidFill>
              </a:rPr>
              <a:t>Free Hospital, </a:t>
            </a:r>
            <a:r>
              <a:rPr lang="en-GB" sz="2400" b="1" dirty="0" smtClean="0">
                <a:solidFill>
                  <a:srgbClr val="FFFF00"/>
                </a:solidFill>
              </a:rPr>
              <a:t>London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Manchester </a:t>
            </a:r>
            <a:r>
              <a:rPr lang="en-GB" sz="2400" b="1" dirty="0">
                <a:solidFill>
                  <a:srgbClr val="FFFF00"/>
                </a:solidFill>
              </a:rPr>
              <a:t>Royal </a:t>
            </a:r>
            <a:r>
              <a:rPr lang="en-GB" sz="2400" b="1" dirty="0" smtClean="0">
                <a:solidFill>
                  <a:srgbClr val="FFFF00"/>
                </a:solidFill>
              </a:rPr>
              <a:t>Infirmary </a:t>
            </a: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University </a:t>
            </a:r>
            <a:r>
              <a:rPr lang="en-GB" sz="2400" b="1" dirty="0">
                <a:solidFill>
                  <a:srgbClr val="FFFF00"/>
                </a:solidFill>
              </a:rPr>
              <a:t>Hospital, </a:t>
            </a:r>
            <a:r>
              <a:rPr lang="en-GB" sz="2400" b="1" dirty="0" smtClean="0">
                <a:solidFill>
                  <a:srgbClr val="FFFF00"/>
                </a:solidFill>
              </a:rPr>
              <a:t>Coventry</a:t>
            </a:r>
            <a:endParaRPr lang="en-GB" sz="2400" b="1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St </a:t>
            </a:r>
            <a:r>
              <a:rPr lang="en-US" sz="2400" b="1" dirty="0">
                <a:solidFill>
                  <a:srgbClr val="FFFF00"/>
                </a:solidFill>
              </a:rPr>
              <a:t>James’s University Hospital, </a:t>
            </a:r>
            <a:r>
              <a:rPr lang="en-US" sz="2400" b="1" dirty="0" smtClean="0">
                <a:solidFill>
                  <a:srgbClr val="FFFF00"/>
                </a:solidFill>
              </a:rPr>
              <a:t>Leeds 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Charing</a:t>
            </a:r>
            <a:r>
              <a:rPr lang="en-US" sz="2400" b="1" dirty="0" smtClean="0">
                <a:solidFill>
                  <a:srgbClr val="FFFF00"/>
                </a:solidFill>
              </a:rPr>
              <a:t> Cross Hospital, London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Glasgow </a:t>
            </a:r>
            <a:r>
              <a:rPr lang="en-US" sz="2400" b="1" dirty="0">
                <a:solidFill>
                  <a:srgbClr val="FFFF00"/>
                </a:solidFill>
              </a:rPr>
              <a:t>Royal </a:t>
            </a:r>
            <a:r>
              <a:rPr lang="en-US" sz="2400" b="1" dirty="0" smtClean="0">
                <a:solidFill>
                  <a:srgbClr val="FFFF00"/>
                </a:solidFill>
              </a:rPr>
              <a:t>Infirmary</a:t>
            </a:r>
            <a:endParaRPr lang="en-GB" sz="2400" b="1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910"/>
            <a:ext cx="8229600" cy="100382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WIDE VARIATION </a:t>
            </a:r>
            <a:r>
              <a:rPr lang="en-US" sz="4000" b="1" dirty="0"/>
              <a:t>IN CV OF ECFV </a:t>
            </a:r>
            <a:r>
              <a:rPr lang="en-US" sz="4000" b="1" dirty="0" smtClean="0"/>
              <a:t>BETWEEN CENTRES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08000" y="1712610"/>
            <a:ext cx="8128000" cy="4611173"/>
            <a:chOff x="266700" y="1493838"/>
            <a:chExt cx="8726905" cy="4945062"/>
          </a:xfrm>
        </p:grpSpPr>
        <p:sp>
          <p:nvSpPr>
            <p:cNvPr id="3" name="Rectangle 2"/>
            <p:cNvSpPr/>
            <p:nvPr/>
          </p:nvSpPr>
          <p:spPr>
            <a:xfrm>
              <a:off x="266700" y="1493838"/>
              <a:ext cx="8726905" cy="494506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99" y="1663700"/>
              <a:ext cx="8509001" cy="459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8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GLOMERULAR FILTRATION</a:t>
            </a:r>
            <a:br>
              <a:rPr lang="en-US" b="1" dirty="0" smtClean="0"/>
            </a:br>
            <a:r>
              <a:rPr lang="en-US" sz="3300" b="1" dirty="0" smtClean="0"/>
              <a:t>On average, there are ~1 million nephrons per kidney</a:t>
            </a:r>
            <a:endParaRPr lang="en-US" sz="3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15" y="1867231"/>
            <a:ext cx="6765885" cy="46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190" y="2089573"/>
            <a:ext cx="7632096" cy="443895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2240520"/>
            <a:ext cx="7046292" cy="418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8472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3600" b="1" dirty="0" smtClean="0">
                <a:solidFill>
                  <a:srgbClr val="311413"/>
                </a:solidFill>
              </a:rPr>
              <a:t>VERY CLOSE WITHIN-DEPARTMENT GFR CORRRELATION BETWEEN MEN AND WOMEN</a:t>
            </a:r>
          </a:p>
        </p:txBody>
      </p:sp>
    </p:spTree>
    <p:extLst>
      <p:ext uri="{BB962C8B-B14F-4D97-AF65-F5344CB8AC3E}">
        <p14:creationId xmlns:p14="http://schemas.microsoft.com/office/powerpoint/2010/main" val="8189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2476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WHY IS WITHIN DEPARTMENTAL GFR/ECFV SO CLOSELY ASSOCIATED BETWEEN MEN AND WOMEN?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</a:rPr>
              <a:t>on</a:t>
            </a:r>
            <a:r>
              <a:rPr lang="en-US" sz="3200" b="1" dirty="0">
                <a:solidFill>
                  <a:srgbClr val="FFFF00"/>
                </a:solidFill>
              </a:rPr>
              <a:t>-random error</a:t>
            </a:r>
            <a:r>
              <a:rPr lang="en-US" sz="3200" b="1" dirty="0" smtClean="0">
                <a:solidFill>
                  <a:srgbClr val="FFFF00"/>
                </a:solidFill>
              </a:rPr>
              <a:t>? Age </a:t>
            </a:r>
            <a:r>
              <a:rPr lang="en-US" sz="3200" b="1" dirty="0">
                <a:solidFill>
                  <a:srgbClr val="FFFF00"/>
                </a:solidFill>
              </a:rPr>
              <a:t>bias</a:t>
            </a:r>
            <a:r>
              <a:rPr lang="en-US" sz="3200" b="1" dirty="0" smtClean="0">
                <a:solidFill>
                  <a:srgbClr val="FFFF00"/>
                </a:solidFill>
              </a:rPr>
              <a:t>? Regional variation?</a:t>
            </a: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38400"/>
            <a:ext cx="8648700" cy="41021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28900"/>
            <a:ext cx="855354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6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GFR DECLINES WITH AGE FROM 40 y </a:t>
            </a:r>
            <a:r>
              <a:rPr lang="en-US" sz="4200" b="1" i="1" dirty="0" smtClean="0"/>
              <a:t>- FASTER IN WOMEN THAN MEN</a:t>
            </a:r>
            <a:endParaRPr lang="en-US" sz="4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42510" y="2223066"/>
            <a:ext cx="4285881" cy="370356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11" y="2455388"/>
            <a:ext cx="3797299" cy="291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26710" y="4737635"/>
            <a:ext cx="2584145" cy="35245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351" y="4686835"/>
            <a:ext cx="2914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effectLst/>
              </a:rPr>
              <a:t>0.051 ml/min/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l/y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;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r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= 0.37 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9000" y="2223065"/>
            <a:ext cx="4253560" cy="36972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593" y="2464056"/>
            <a:ext cx="3792769" cy="3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923140" y="5420439"/>
            <a:ext cx="1173238" cy="373141"/>
          </a:xfrm>
          <a:prstGeom prst="rect">
            <a:avLst/>
          </a:prstGeom>
          <a:solidFill>
            <a:srgbClr val="FFE0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62095" y="5384464"/>
            <a:ext cx="1173238" cy="373141"/>
          </a:xfrm>
          <a:prstGeom prst="rect">
            <a:avLst/>
          </a:prstGeom>
          <a:solidFill>
            <a:srgbClr val="FFE0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58855" y="5289290"/>
            <a:ext cx="10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Age (</a:t>
            </a:r>
            <a:r>
              <a:rPr lang="en-US" sz="2400" b="1" dirty="0" err="1" smtClean="0"/>
              <a:t>y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84258" y="5323679"/>
            <a:ext cx="10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Age (</a:t>
            </a:r>
            <a:r>
              <a:rPr lang="en-US" sz="2400" b="1" dirty="0" err="1" smtClean="0"/>
              <a:t>y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5326748" y="4724846"/>
            <a:ext cx="2668765" cy="3429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22748" y="4686746"/>
            <a:ext cx="26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effectLst/>
              </a:rPr>
              <a:t>0.079 ml/min/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l/y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;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r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= 0.49 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391" y="6241534"/>
            <a:ext cx="236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Peters et al, </a:t>
            </a:r>
            <a:r>
              <a:rPr lang="en-US" b="1" i="1" dirty="0" smtClean="0"/>
              <a:t>NDT </a:t>
            </a:r>
            <a:r>
              <a:rPr lang="en-US" b="1" i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216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114300"/>
            <a:ext cx="4099076" cy="26035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NO AGE-RELATED DECLINE in ECFV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667" y="84668"/>
            <a:ext cx="4547809" cy="67007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089" y="153688"/>
            <a:ext cx="3961001" cy="6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1" y="4051300"/>
            <a:ext cx="3874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ECFV = GFR/corrected </a:t>
            </a:r>
            <a:r>
              <a:rPr lang="en-US" sz="2800" b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        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8060" y="199668"/>
            <a:ext cx="7080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FF00"/>
                </a:solidFill>
                <a:effectLst/>
              </a:rPr>
              <a:t>OBESITY IMPAIRS GFR IN WOMEN BUT NOT MEN (mean ± SD)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0452" y="2054375"/>
            <a:ext cx="3949700" cy="4406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16100" y="1520975"/>
            <a:ext cx="5588000" cy="5057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091" y="1676400"/>
            <a:ext cx="4153061" cy="47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54056" y="2857500"/>
            <a:ext cx="75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45200" y="4419600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women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41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R</a:t>
            </a:r>
            <a:r>
              <a:rPr lang="en-US" sz="4000" b="1" dirty="0" smtClean="0">
                <a:solidFill>
                  <a:srgbClr val="FFFF00"/>
                </a:solidFill>
              </a:rPr>
              <a:t>enal reserve and its reduction in remaining kidney after kidney donation</a:t>
            </a:r>
            <a:r>
              <a:rPr lang="en-US" sz="2500" b="1" dirty="0" smtClean="0">
                <a:solidFill>
                  <a:srgbClr val="FFFF00"/>
                </a:solidFill>
              </a:rPr>
              <a:t/>
            </a:r>
            <a:br>
              <a:rPr lang="en-US" sz="2500" b="1" dirty="0" smtClean="0">
                <a:solidFill>
                  <a:srgbClr val="FFFF00"/>
                </a:solidFill>
              </a:rPr>
            </a:b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100" y="1473200"/>
            <a:ext cx="7663964" cy="532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								Rook et al		</a:t>
            </a:r>
            <a:r>
              <a:rPr lang="en-US" sz="2400" b="1" dirty="0" err="1" smtClean="0">
                <a:solidFill>
                  <a:srgbClr val="FFFF00"/>
                </a:solidFill>
              </a:rPr>
              <a:t>ter</a:t>
            </a:r>
            <a:r>
              <a:rPr lang="en-US" sz="2400" b="1" dirty="0" smtClean="0">
                <a:solidFill>
                  <a:srgbClr val="FFFF00"/>
                </a:solidFill>
              </a:rPr>
              <a:t> Wee et al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							     (2006)			(1990)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______________________________________________</a:t>
            </a:r>
          </a:p>
          <a:p>
            <a:r>
              <a:rPr lang="en-US" sz="2600" b="1" i="1" dirty="0" smtClean="0">
                <a:solidFill>
                  <a:srgbClr val="FFFF00"/>
                </a:solidFill>
              </a:rPr>
              <a:t>Pre</a:t>
            </a:r>
            <a:r>
              <a:rPr lang="en-US" sz="2600" b="1" i="1" dirty="0">
                <a:solidFill>
                  <a:srgbClr val="FFFF00"/>
                </a:solidFill>
              </a:rPr>
              <a:t>-</a:t>
            </a:r>
            <a:r>
              <a:rPr lang="en-US" sz="2600" b="1" i="1" dirty="0" smtClean="0">
                <a:solidFill>
                  <a:srgbClr val="FFFF00"/>
                </a:solidFill>
              </a:rPr>
              <a:t>donation (% increase in GFR) </a:t>
            </a:r>
            <a:r>
              <a:rPr lang="en-US" sz="2600" b="1" dirty="0" smtClean="0">
                <a:solidFill>
                  <a:srgbClr val="FFFF00"/>
                </a:solidFill>
              </a:rPr>
              <a:t>  </a:t>
            </a: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- dopamine </a:t>
            </a:r>
            <a:r>
              <a:rPr lang="en-US" sz="2400" b="1" dirty="0">
                <a:solidFill>
                  <a:srgbClr val="FFFF00"/>
                </a:solidFill>
              </a:rPr>
              <a:t>infusion 	</a:t>
            </a:r>
            <a:r>
              <a:rPr lang="en-US" sz="2400" b="1" dirty="0" smtClean="0">
                <a:solidFill>
                  <a:srgbClr val="FFFF00"/>
                </a:solidFill>
              </a:rPr>
              <a:t>			13.4  </a:t>
            </a: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    		13.8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- amino </a:t>
            </a:r>
            <a:r>
              <a:rPr lang="en-US" sz="2400" b="1" dirty="0">
                <a:solidFill>
                  <a:srgbClr val="FFFF00"/>
                </a:solidFill>
              </a:rPr>
              <a:t>acid infusion 	</a:t>
            </a:r>
            <a:r>
              <a:rPr lang="en-US" sz="2400" b="1" dirty="0" smtClean="0">
                <a:solidFill>
                  <a:srgbClr val="FFFF00"/>
                </a:solidFill>
              </a:rPr>
              <a:t>			17.9  			11.2</a:t>
            </a: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    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- both </a:t>
            </a:r>
            <a:r>
              <a:rPr lang="en-US" sz="2400" b="1" dirty="0">
                <a:solidFill>
                  <a:srgbClr val="FFFF00"/>
                </a:solidFill>
              </a:rPr>
              <a:t>infusions 		</a:t>
            </a:r>
            <a:r>
              <a:rPr lang="en-US" sz="2400" b="1" dirty="0" smtClean="0">
                <a:solidFill>
                  <a:srgbClr val="FFFF00"/>
                </a:solidFill>
              </a:rPr>
              <a:t>			27.7  </a:t>
            </a:r>
            <a:r>
              <a:rPr lang="en-US" sz="2400" b="1" dirty="0">
                <a:solidFill>
                  <a:srgbClr val="FFFF00"/>
                </a:solidFill>
              </a:rPr>
              <a:t>	 </a:t>
            </a:r>
            <a:r>
              <a:rPr lang="en-US" sz="2400" b="1" dirty="0" smtClean="0">
                <a:solidFill>
                  <a:srgbClr val="FFFF00"/>
                </a:solidFill>
              </a:rPr>
              <a:t>    		20.0</a:t>
            </a:r>
            <a:endParaRPr lang="en-GB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------------------------------------------------</a:t>
            </a:r>
            <a:r>
              <a:rPr lang="en-US" sz="2400" b="1" dirty="0" smtClean="0">
                <a:solidFill>
                  <a:srgbClr val="FFFF00"/>
                </a:solidFill>
              </a:rPr>
              <a:t>--------------------------</a:t>
            </a:r>
            <a:endParaRPr lang="en-GB" sz="2400" b="1" dirty="0">
              <a:solidFill>
                <a:srgbClr val="FFFF00"/>
              </a:solidFill>
            </a:endParaRPr>
          </a:p>
          <a:p>
            <a:r>
              <a:rPr lang="en-US" sz="2600" b="1" i="1" dirty="0">
                <a:solidFill>
                  <a:srgbClr val="FFFF00"/>
                </a:solidFill>
              </a:rPr>
              <a:t>Post </a:t>
            </a:r>
            <a:r>
              <a:rPr lang="en-US" sz="2600" b="1" i="1" dirty="0" smtClean="0">
                <a:solidFill>
                  <a:srgbClr val="FFFF00"/>
                </a:solidFill>
              </a:rPr>
              <a:t>donation (% increase in GFR)</a:t>
            </a: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	  	</a:t>
            </a:r>
            <a:r>
              <a:rPr lang="en-US" sz="2400" b="1" dirty="0">
                <a:solidFill>
                  <a:srgbClr val="FFFF00"/>
                </a:solidFill>
              </a:rPr>
              <a:t>	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</a:rPr>
              <a:t>aseline (% of pre-donation)		65</a:t>
            </a:r>
            <a:r>
              <a:rPr lang="en-US" sz="2400" b="1" dirty="0">
                <a:solidFill>
                  <a:srgbClr val="FFFF00"/>
                </a:solidFill>
              </a:rPr>
              <a:t>%			65%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 -dopamine infusion								5.3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- amino acid infusion								9.6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- both infusions     								12.6</a:t>
            </a:r>
            <a:endParaRPr lang="en-GB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_____________________________________________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12700"/>
          </a:xfrm>
          <a:prstGeom prst="line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28638"/>
            <a:ext cx="904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RENAL RESERVE IN DONATED KIDNEY IS SIMILAR TO RETAINED KIDNEY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>(</a:t>
            </a:r>
            <a:r>
              <a:rPr lang="en-US" sz="3100" b="1" dirty="0" err="1" smtClean="0">
                <a:solidFill>
                  <a:srgbClr val="FFFF00"/>
                </a:solidFill>
              </a:rPr>
              <a:t>ter</a:t>
            </a:r>
            <a:r>
              <a:rPr lang="en-US" sz="3100" b="1" dirty="0" smtClean="0">
                <a:solidFill>
                  <a:srgbClr val="FFFF00"/>
                </a:solidFill>
              </a:rPr>
              <a:t> Wee et al </a:t>
            </a:r>
            <a:r>
              <a:rPr lang="en-US" sz="3100" b="1" i="1" dirty="0" smtClean="0">
                <a:solidFill>
                  <a:srgbClr val="FFFF00"/>
                </a:solidFill>
              </a:rPr>
              <a:t>JASN</a:t>
            </a:r>
            <a:r>
              <a:rPr lang="en-US" sz="3100" b="1" dirty="0" smtClean="0">
                <a:solidFill>
                  <a:srgbClr val="FFFF00"/>
                </a:solidFill>
              </a:rPr>
              <a:t> 1994)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2667000"/>
            <a:ext cx="7874000" cy="2781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4100" y="2514600"/>
            <a:ext cx="779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		  		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baseline </a:t>
            </a:r>
            <a:r>
              <a:rPr lang="en-US" sz="2800" b="1" dirty="0" smtClean="0">
                <a:solidFill>
                  <a:srgbClr val="000000"/>
                </a:solidFill>
              </a:rPr>
              <a:t>GFR (ml/min/1.73 m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</a:rPr>
              <a:t>78			70</a:t>
            </a:r>
            <a:r>
              <a:rPr lang="en-US" sz="2800" b="1" dirty="0">
                <a:solidFill>
                  <a:srgbClr val="000000"/>
                </a:solidFill>
              </a:rPr>
              <a:t>		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s</a:t>
            </a:r>
            <a:r>
              <a:rPr lang="en-US" sz="2800" b="1" dirty="0" smtClean="0">
                <a:solidFill>
                  <a:srgbClr val="000000"/>
                </a:solidFill>
              </a:rPr>
              <a:t>timulation (% increase in GFR)		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- dopamine infusion </a:t>
            </a:r>
            <a:r>
              <a:rPr lang="en-US" sz="2800" b="1" dirty="0">
                <a:solidFill>
                  <a:srgbClr val="000000"/>
                </a:solidFill>
              </a:rPr>
              <a:t>		</a:t>
            </a:r>
            <a:r>
              <a:rPr lang="en-US" sz="2800" b="1" dirty="0" smtClean="0">
                <a:solidFill>
                  <a:srgbClr val="000000"/>
                </a:solidFill>
              </a:rPr>
              <a:t>			7.7</a:t>
            </a:r>
            <a:r>
              <a:rPr lang="en-US" sz="2800" b="1" dirty="0">
                <a:solidFill>
                  <a:srgbClr val="000000"/>
                </a:solidFill>
              </a:rPr>
              <a:t>			</a:t>
            </a:r>
            <a:r>
              <a:rPr lang="en-US" sz="2800" b="1" dirty="0" smtClean="0">
                <a:solidFill>
                  <a:srgbClr val="000000"/>
                </a:solidFill>
              </a:rPr>
              <a:t>6.4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- amino acid infusion			</a:t>
            </a:r>
            <a:r>
              <a:rPr lang="en-US" sz="2800" b="1" dirty="0" smtClean="0">
                <a:solidFill>
                  <a:srgbClr val="000000"/>
                </a:solidFill>
              </a:rPr>
              <a:t>		11.1		11.3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- both infusions     				</a:t>
            </a:r>
            <a:r>
              <a:rPr lang="en-US" sz="2800" b="1" dirty="0" smtClean="0">
                <a:solidFill>
                  <a:srgbClr val="000000"/>
                </a:solidFill>
              </a:rPr>
              <a:t>		18.3		16.6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812800" y="279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INDIVIDUAL KIDNEY GFR</a:t>
            </a:r>
            <a:b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  establish differential function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0252" y="-1341122"/>
            <a:ext cx="19809944" cy="19851259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782320" y="-132080"/>
            <a:ext cx="10627360" cy="1838960"/>
          </a:xfrm>
          <a:prstGeom prst="rect">
            <a:avLst/>
          </a:prstGeom>
          <a:solidFill>
            <a:srgbClr val="D9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INDIVIDUAL KIDNEY GFR</a:t>
            </a:r>
          </a:p>
          <a:p>
            <a:pPr algn="ctr"/>
            <a:r>
              <a:rPr lang="en-US" sz="3200" b="1" dirty="0" smtClean="0"/>
              <a:t>Measure differential function and apply to total GFR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31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47638"/>
            <a:ext cx="83185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Regional GFR imaged with </a:t>
            </a:r>
            <a:r>
              <a:rPr lang="en-US" sz="4000" b="1" dirty="0" err="1" smtClean="0">
                <a:solidFill>
                  <a:srgbClr val="FFFF00"/>
                </a:solidFill>
              </a:rPr>
              <a:t>Gd</a:t>
            </a:r>
            <a:r>
              <a:rPr lang="en-US" sz="4000" b="1" dirty="0" smtClean="0">
                <a:solidFill>
                  <a:srgbClr val="FFFF00"/>
                </a:solidFill>
              </a:rPr>
              <a:t>-DTPA and dynamic MRI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46809" r="39470" b="13098"/>
          <a:stretch/>
        </p:blipFill>
        <p:spPr bwMode="auto">
          <a:xfrm>
            <a:off x="0" y="1612900"/>
            <a:ext cx="9144000" cy="450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2800" y="6235700"/>
            <a:ext cx="7735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Kindly supplied by Professor </a:t>
            </a:r>
            <a:r>
              <a:rPr lang="en-US" sz="2000" b="1" dirty="0" err="1" smtClean="0">
                <a:solidFill>
                  <a:srgbClr val="FFFF00"/>
                </a:solidFill>
              </a:rPr>
              <a:t>Isky</a:t>
            </a:r>
            <a:r>
              <a:rPr lang="en-US" sz="2000" b="1" dirty="0" smtClean="0">
                <a:solidFill>
                  <a:srgbClr val="FFFF00"/>
                </a:solidFill>
              </a:rPr>
              <a:t> Gordon, Institute of Child Health, UCL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04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 THINGS THAT EXCITED BOB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0" y="1841500"/>
            <a:ext cx="7546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Salt.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</a:rPr>
              <a:t>Michell</a:t>
            </a:r>
            <a:r>
              <a:rPr lang="en-US" sz="2800" b="1" dirty="0" smtClean="0">
                <a:solidFill>
                  <a:srgbClr val="FFFF00"/>
                </a:solidFill>
              </a:rPr>
              <a:t> AR. Salt, hypertension and renal disease; comparative medicine, models and real diseases. Postgrad Med J 1994;70;686-94. 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 “</a:t>
            </a:r>
            <a:r>
              <a:rPr lang="en-US" sz="2800" b="1" i="1" dirty="0" smtClean="0">
                <a:solidFill>
                  <a:srgbClr val="FFFF00"/>
                </a:solidFill>
              </a:rPr>
              <a:t>Effective </a:t>
            </a:r>
            <a:r>
              <a:rPr lang="en-US" sz="2800" b="1" i="1" dirty="0">
                <a:solidFill>
                  <a:srgbClr val="FFFF00"/>
                </a:solidFill>
              </a:rPr>
              <a:t>blood </a:t>
            </a:r>
            <a:r>
              <a:rPr lang="en-US" sz="2800" b="1" i="1" dirty="0" smtClean="0">
                <a:solidFill>
                  <a:srgbClr val="FFFF00"/>
                </a:solidFill>
              </a:rPr>
              <a:t>volume”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>
                <a:solidFill>
                  <a:srgbClr val="FFFF00"/>
                </a:solidFill>
              </a:rPr>
              <a:t>Michell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AR. </a:t>
            </a:r>
            <a:r>
              <a:rPr lang="en-US" sz="2800" b="1" dirty="0">
                <a:solidFill>
                  <a:srgbClr val="FFFF00"/>
                </a:solidFill>
              </a:rPr>
              <a:t>Effective blood volume: an effective concept or a modern </a:t>
            </a:r>
            <a:r>
              <a:rPr lang="en-US" sz="2800" b="1" dirty="0" smtClean="0">
                <a:solidFill>
                  <a:srgbClr val="FFFF00"/>
                </a:solidFill>
              </a:rPr>
              <a:t>myth. </a:t>
            </a:r>
            <a:r>
              <a:rPr lang="en-US" sz="2800" b="1" dirty="0" err="1" smtClean="0">
                <a:solidFill>
                  <a:srgbClr val="FFFF00"/>
                </a:solidFill>
              </a:rPr>
              <a:t>Perspect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Biol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Med </a:t>
            </a:r>
            <a:r>
              <a:rPr lang="en-US" sz="2800" b="1" dirty="0">
                <a:solidFill>
                  <a:srgbClr val="FFFF00"/>
                </a:solidFill>
              </a:rPr>
              <a:t>1996 Summer;39(4):471-90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Neglect of renal impairment in the elderly </a:t>
            </a:r>
            <a:r>
              <a:rPr lang="en-US" sz="2800" b="1" dirty="0" smtClean="0">
                <a:solidFill>
                  <a:srgbClr val="FFFF00"/>
                </a:solidFill>
              </a:rPr>
              <a:t>as a cause of drug overdose.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eGFR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4500" y="1221889"/>
            <a:ext cx="8584773" cy="5232509"/>
            <a:chOff x="927100" y="890657"/>
            <a:chExt cx="8584773" cy="52325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230" y="1333500"/>
              <a:ext cx="6845300" cy="41071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16198" y="5415280"/>
              <a:ext cx="3295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A450B"/>
                  </a:solidFill>
                </a:rPr>
                <a:t>Urine flow rate</a:t>
              </a:r>
              <a:r>
                <a:rPr lang="en-US" sz="2000" b="1" dirty="0" smtClean="0">
                  <a:solidFill>
                    <a:srgbClr val="4A450B"/>
                  </a:solidFill>
                </a:rPr>
                <a:t>: 1</a:t>
              </a:r>
              <a:r>
                <a:rPr lang="en-US" sz="2000" b="1" dirty="0">
                  <a:solidFill>
                    <a:srgbClr val="4A450B"/>
                  </a:solidFill>
                </a:rPr>
                <a:t>-5 ml/</a:t>
              </a:r>
              <a:r>
                <a:rPr lang="en-US" sz="2000" b="1" dirty="0" smtClean="0">
                  <a:solidFill>
                    <a:srgbClr val="4A450B"/>
                  </a:solidFill>
                </a:rPr>
                <a:t>min </a:t>
              </a:r>
            </a:p>
            <a:p>
              <a:r>
                <a:rPr lang="en-US" sz="2000" b="1" dirty="0" smtClean="0">
                  <a:solidFill>
                    <a:srgbClr val="4A450B"/>
                  </a:solidFill>
                </a:rPr>
                <a:t>(water </a:t>
              </a:r>
              <a:r>
                <a:rPr lang="en-US" sz="2000" b="1" dirty="0">
                  <a:solidFill>
                    <a:srgbClr val="4A450B"/>
                  </a:solidFill>
                </a:rPr>
                <a:t>reabsorption</a:t>
              </a:r>
              <a:r>
                <a:rPr lang="en-US" sz="2000" b="1" dirty="0" smtClean="0">
                  <a:solidFill>
                    <a:srgbClr val="4A450B"/>
                  </a:solidFill>
                </a:rPr>
                <a:t>: 95</a:t>
              </a:r>
              <a:r>
                <a:rPr lang="en-US" sz="2000" b="1" dirty="0">
                  <a:solidFill>
                    <a:srgbClr val="4A450B"/>
                  </a:solidFill>
                </a:rPr>
                <a:t>-99</a:t>
              </a:r>
              <a:r>
                <a:rPr lang="en-US" sz="2000" b="1" dirty="0" smtClean="0">
                  <a:solidFill>
                    <a:srgbClr val="4A450B"/>
                  </a:solidFill>
                </a:rPr>
                <a:t>%</a:t>
              </a:r>
              <a:r>
                <a:rPr lang="en-US" sz="2000" b="1" dirty="0" smtClean="0">
                  <a:solidFill>
                    <a:srgbClr val="CEC122"/>
                  </a:solidFill>
                </a:rPr>
                <a:t>)</a:t>
              </a:r>
              <a:endParaRPr lang="en-US" sz="2000" b="1" dirty="0">
                <a:solidFill>
                  <a:srgbClr val="CEC12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64408" y="890657"/>
              <a:ext cx="21373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Renal plasma flow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7100" y="2311400"/>
              <a:ext cx="197802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GFR: 100 ml/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min </a:t>
              </a:r>
            </a:p>
            <a:p>
              <a:r>
                <a:rPr lang="en-US" sz="2000" b="1" dirty="0" smtClean="0">
                  <a:solidFill>
                    <a:srgbClr val="0000FF"/>
                  </a:solidFill>
                </a:rPr>
                <a:t>(filtration </a:t>
              </a:r>
            </a:p>
            <a:p>
              <a:r>
                <a:rPr lang="en-US" sz="2000" b="1" dirty="0" smtClean="0">
                  <a:solidFill>
                    <a:srgbClr val="0000FF"/>
                  </a:solidFill>
                </a:rPr>
                <a:t>fraction 20%)</a:t>
              </a:r>
              <a:endParaRPr lang="en-US" sz="2000" b="1" dirty="0">
                <a:solidFill>
                  <a:srgbClr val="0000FF"/>
                </a:solidFill>
              </a:endParaRP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6100" y="179457"/>
            <a:ext cx="8223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Water transport through the nephron</a:t>
            </a:r>
            <a:endParaRPr lang="en-US" sz="4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70300" y="1752600"/>
            <a:ext cx="558800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16400" y="1536700"/>
            <a:ext cx="172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495-499 </a:t>
            </a:r>
            <a:r>
              <a:rPr lang="en-US" b="1" dirty="0">
                <a:solidFill>
                  <a:srgbClr val="FF0000"/>
                </a:solidFill>
              </a:rPr>
              <a:t>ml/min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549400"/>
            <a:ext cx="12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500 </a:t>
            </a:r>
            <a:r>
              <a:rPr lang="en-US" b="1" dirty="0">
                <a:solidFill>
                  <a:srgbClr val="FF0000"/>
                </a:solidFill>
              </a:rPr>
              <a:t>ml/min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700" y="10948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79438"/>
            <a:ext cx="88011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SERUM CREATININE AS A MEASURE OF GFR</a:t>
            </a:r>
            <a:br>
              <a:rPr lang="en-US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b="1" i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4v MDRD equation</a:t>
            </a:r>
            <a:endParaRPr lang="en-US" i="1" dirty="0">
              <a:solidFill>
                <a:srgbClr val="FFFF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33400" y="2971800"/>
            <a:ext cx="7848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>
                <a:solidFill>
                  <a:srgbClr val="FFFF00"/>
                </a:solidFill>
              </a:rPr>
              <a:t>eGFR = 186  x (creatinine/88.4)</a:t>
            </a:r>
            <a:r>
              <a:rPr lang="en-GB" sz="3200" b="1" baseline="30000">
                <a:solidFill>
                  <a:srgbClr val="FFFF00"/>
                </a:solidFill>
              </a:rPr>
              <a:t>-1.154</a:t>
            </a:r>
            <a:r>
              <a:rPr lang="en-GB" sz="3200" b="1">
                <a:solidFill>
                  <a:srgbClr val="FFFF00"/>
                </a:solidFill>
              </a:rPr>
              <a:t> x age</a:t>
            </a:r>
            <a:r>
              <a:rPr lang="en-GB" sz="3200" b="1" baseline="30000">
                <a:solidFill>
                  <a:srgbClr val="FFFF00"/>
                </a:solidFill>
              </a:rPr>
              <a:t>-0.203</a:t>
            </a:r>
            <a:r>
              <a:rPr lang="en-GB" sz="3200" b="1">
                <a:solidFill>
                  <a:srgbClr val="FFFF00"/>
                </a:solidFill>
              </a:rPr>
              <a:t> x 0.742 (if female) x 1.21 (if black)</a:t>
            </a:r>
            <a:r>
              <a:rPr lang="en-GB">
                <a:solidFill>
                  <a:srgbClr val="FFFF00"/>
                </a:solidFill>
              </a:rPr>
              <a:t> </a:t>
            </a:r>
          </a:p>
          <a:p>
            <a:endParaRPr lang="en-GB">
              <a:solidFill>
                <a:srgbClr val="FFFF00"/>
              </a:solidFill>
            </a:endParaRPr>
          </a:p>
          <a:p>
            <a:r>
              <a:rPr lang="en-GB" sz="1800" b="1">
                <a:solidFill>
                  <a:srgbClr val="FFFF00"/>
                </a:solidFill>
              </a:rPr>
              <a:t>Levey AS, et al. A More Accurate Method To Estimate Glomerular Filtration Rate from Serum Creatinine: A New Prediction Equation. </a:t>
            </a:r>
            <a:r>
              <a:rPr lang="en-GB" sz="1800" b="1" i="1">
                <a:solidFill>
                  <a:srgbClr val="FFFF00"/>
                </a:solidFill>
              </a:rPr>
              <a:t>Ann Int Med</a:t>
            </a:r>
            <a:r>
              <a:rPr lang="en-GB" sz="1800" b="1">
                <a:solidFill>
                  <a:srgbClr val="FFFF00"/>
                </a:solidFill>
              </a:rPr>
              <a:t> 1999; 130: 461-470</a:t>
            </a:r>
            <a:r>
              <a:rPr lang="en-GB" sz="1800">
                <a:solidFill>
                  <a:srgbClr val="FFFF00"/>
                </a:solidFill>
              </a:rPr>
              <a:t>.</a:t>
            </a:r>
            <a:endParaRPr lang="en-US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720725"/>
          </a:xfrm>
        </p:spPr>
        <p:txBody>
          <a:bodyPr/>
          <a:lstStyle/>
          <a:p>
            <a:r>
              <a:rPr lang="en-US" sz="4000" b="1" dirty="0" err="1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eGFR</a:t>
            </a:r>
            <a:r>
              <a:rPr lang="en-US" sz="4000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 versus Cr-51-EDTA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300" y="1422400"/>
            <a:ext cx="8610600" cy="5219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2613025"/>
            <a:ext cx="8316913" cy="3825875"/>
          </a:xfr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90663" y="1828800"/>
            <a:ext cx="1363662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6-sample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27513" y="1828800"/>
            <a:ext cx="1363662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3-sample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72263" y="1828800"/>
            <a:ext cx="18176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corrected </a:t>
            </a:r>
            <a:r>
              <a:rPr lang="en-US" b="1" dirty="0">
                <a:latin typeface="Symbol" charset="0"/>
                <a:sym typeface="Symbol" charset="0"/>
              </a:rPr>
              <a:t>a</a:t>
            </a:r>
            <a:r>
              <a:rPr lang="en-US" b="1" baseline="-25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95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0"/>
            <a:ext cx="40119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4320" y="2286000"/>
            <a:ext cx="2803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Thank you!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68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320" y="2311400"/>
            <a:ext cx="7459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</a:rPr>
              <a:t>Nephro</a:t>
            </a:r>
            <a:r>
              <a:rPr lang="en-US" sz="3000" b="1" dirty="0" smtClean="0">
                <a:solidFill>
                  <a:srgbClr val="FFFF00"/>
                </a:solidFill>
              </a:rPr>
              <a:t>-urological disease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</a:rPr>
              <a:t> Chemotherapy dose regimes in patients with cancer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</a:rPr>
              <a:t> Work-up for live kidney donation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</a:rPr>
              <a:t> Monitoring patients on nephrotoxic drugs; </a:t>
            </a:r>
            <a:r>
              <a:rPr lang="en-US" sz="3000" b="1" dirty="0" err="1" smtClean="0">
                <a:solidFill>
                  <a:srgbClr val="FFFF00"/>
                </a:solidFill>
              </a:rPr>
              <a:t>e.g</a:t>
            </a:r>
            <a:r>
              <a:rPr lang="en-US" sz="3000" b="1" dirty="0" smtClean="0">
                <a:solidFill>
                  <a:srgbClr val="FFFF00"/>
                </a:solidFill>
              </a:rPr>
              <a:t> cyclosporine.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305" y="528320"/>
            <a:ext cx="821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CLINICAL INDICATIONS FOR MEASURING </a:t>
            </a:r>
            <a:r>
              <a:rPr lang="en-US" sz="3600" b="1" dirty="0" smtClean="0">
                <a:solidFill>
                  <a:srgbClr val="FFFF00"/>
                </a:solidFill>
              </a:rPr>
              <a:t>GFR </a:t>
            </a:r>
            <a:r>
              <a:rPr lang="en-US" sz="3600" b="1" dirty="0">
                <a:solidFill>
                  <a:srgbClr val="FFFF00"/>
                </a:solidFill>
              </a:rPr>
              <a:t>IN HUMAN </a:t>
            </a:r>
            <a:r>
              <a:rPr lang="en-US" sz="3600" b="1" dirty="0" smtClean="0">
                <a:solidFill>
                  <a:srgbClr val="FFFF00"/>
                </a:solidFill>
              </a:rPr>
              <a:t>MEDICINE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Autofit/>
          </a:bodyPr>
          <a:lstStyle/>
          <a:p>
            <a:r>
              <a:rPr lang="en-US" sz="3500" b="1" dirty="0"/>
              <a:t>CLEARANCE (Z) IS THE IMAGINARY BLOOD FLOW  THAT IS COMPLETELY CLEARED OF SUBSTANCE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So has units of ml/</a:t>
            </a:r>
            <a:r>
              <a:rPr lang="en-US" sz="3200" b="1" dirty="0" smtClean="0"/>
              <a:t>min 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67244" y="3085668"/>
            <a:ext cx="969360" cy="1170518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17853" y="3060268"/>
            <a:ext cx="1062641" cy="1183218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54544" y="6370735"/>
            <a:ext cx="4445000" cy="25402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Notched Right Arrow 8"/>
          <p:cNvSpPr/>
          <p:nvPr/>
        </p:nvSpPr>
        <p:spPr>
          <a:xfrm>
            <a:off x="4211870" y="6243745"/>
            <a:ext cx="753533" cy="258223"/>
          </a:xfrm>
          <a:prstGeom prst="notchedRightArrow">
            <a:avLst/>
          </a:prstGeom>
          <a:solidFill>
            <a:srgbClr val="C0504D"/>
          </a:solidFill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186294" y="4254068"/>
            <a:ext cx="937610" cy="127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167244" y="4266768"/>
            <a:ext cx="963010" cy="106045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36903" y="4243486"/>
            <a:ext cx="1062641" cy="1071032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Notched Right Arrow 16"/>
          <p:cNvSpPr/>
          <p:nvPr/>
        </p:nvSpPr>
        <p:spPr>
          <a:xfrm rot="8052529">
            <a:off x="5464085" y="4765192"/>
            <a:ext cx="964971" cy="221766"/>
          </a:xfrm>
          <a:prstGeom prst="notchedRightArrow">
            <a:avLst/>
          </a:prstGeom>
          <a:solidFill>
            <a:schemeClr val="accent2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3789986">
            <a:off x="2292034" y="4700695"/>
            <a:ext cx="753533" cy="211667"/>
          </a:xfrm>
          <a:prstGeom prst="notchedRightArrow">
            <a:avLst/>
          </a:prstGeom>
          <a:solidFill>
            <a:schemeClr val="accent2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7595870">
            <a:off x="2259168" y="3619098"/>
            <a:ext cx="753535" cy="162984"/>
          </a:xfrm>
          <a:prstGeom prst="notchedRightArrow">
            <a:avLst/>
          </a:prstGeom>
          <a:solidFill>
            <a:schemeClr val="accent2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85855" y="2499355"/>
            <a:ext cx="1810246" cy="75352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90583" y="3680454"/>
            <a:ext cx="1754717" cy="79375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90583" y="4785352"/>
            <a:ext cx="1754717" cy="74295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120834" y="2678209"/>
            <a:ext cx="203199" cy="382059"/>
            <a:chOff x="4125383" y="2272241"/>
            <a:chExt cx="203199" cy="38205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226983" y="2354790"/>
              <a:ext cx="0" cy="29951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>
              <a:off x="4125383" y="2272241"/>
              <a:ext cx="203199" cy="14181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65284" y="4926109"/>
            <a:ext cx="203199" cy="382059"/>
            <a:chOff x="4125383" y="2272241"/>
            <a:chExt cx="203199" cy="382059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226983" y="2354790"/>
              <a:ext cx="0" cy="29951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>
              <a:off x="4125383" y="2272241"/>
              <a:ext cx="203199" cy="14181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71634" y="3861427"/>
            <a:ext cx="203199" cy="382059"/>
            <a:chOff x="4125383" y="2272241"/>
            <a:chExt cx="203199" cy="38205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226983" y="2354790"/>
              <a:ext cx="0" cy="29951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>
              <a:off x="4125383" y="2272241"/>
              <a:ext cx="203199" cy="14181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281698" y="2506612"/>
            <a:ext cx="415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baseline="-25000" dirty="0" smtClean="0"/>
              <a:t>1</a:t>
            </a:r>
            <a:endParaRPr lang="en-US" sz="22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4620" y="4733945"/>
            <a:ext cx="414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baseline="-25000" dirty="0" smtClean="0"/>
              <a:t>3</a:t>
            </a:r>
            <a:endParaRPr lang="en-US" sz="2200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332498" y="3700588"/>
            <a:ext cx="414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baseline="-25000" dirty="0" smtClean="0"/>
              <a:t>2</a:t>
            </a:r>
            <a:endParaRPr lang="en-US" sz="2200" b="1" baseline="-25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33534" y="2132109"/>
            <a:ext cx="203199" cy="382059"/>
            <a:chOff x="4125383" y="2272241"/>
            <a:chExt cx="203199" cy="38205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226983" y="2354790"/>
              <a:ext cx="0" cy="29951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4125383" y="2272241"/>
              <a:ext cx="203199" cy="14181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2186294" y="4266768"/>
            <a:ext cx="0" cy="210396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80494" y="4243486"/>
            <a:ext cx="0" cy="210396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Notched Right Arrow 64"/>
          <p:cNvSpPr/>
          <p:nvPr/>
        </p:nvSpPr>
        <p:spPr>
          <a:xfrm rot="16200000">
            <a:off x="6203728" y="5312401"/>
            <a:ext cx="753533" cy="258234"/>
          </a:xfrm>
          <a:prstGeom prst="notchedRightArrow">
            <a:avLst/>
          </a:prstGeom>
          <a:solidFill>
            <a:schemeClr val="accent2"/>
          </a:solidFill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otched Right Arrow 65"/>
          <p:cNvSpPr/>
          <p:nvPr/>
        </p:nvSpPr>
        <p:spPr>
          <a:xfrm rot="5400000">
            <a:off x="1803177" y="5279603"/>
            <a:ext cx="753533" cy="264584"/>
          </a:xfrm>
          <a:prstGeom prst="notchedRightArrow">
            <a:avLst/>
          </a:prstGeom>
          <a:solidFill>
            <a:schemeClr val="accent2"/>
          </a:solidFill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Notched Right Arrow 67"/>
          <p:cNvSpPr/>
          <p:nvPr/>
        </p:nvSpPr>
        <p:spPr>
          <a:xfrm rot="10800000">
            <a:off x="2383071" y="4191626"/>
            <a:ext cx="753533" cy="150284"/>
          </a:xfrm>
          <a:prstGeom prst="notchedRightArrow">
            <a:avLst/>
          </a:prstGeom>
          <a:solidFill>
            <a:schemeClr val="accent2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209726" y="1769982"/>
            <a:ext cx="442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baseline="-25000" dirty="0"/>
              <a:t>U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759498" y="4671786"/>
            <a:ext cx="409487" cy="4120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759498" y="4601936"/>
            <a:ext cx="409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</a:t>
            </a:r>
            <a:r>
              <a:rPr lang="en-US" sz="2200" b="1" baseline="-25000" dirty="0" smtClean="0"/>
              <a:t>3</a:t>
            </a:r>
            <a:endParaRPr lang="en-US" sz="2200" b="1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123904" y="3060268"/>
            <a:ext cx="2406759" cy="127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136603" y="5299239"/>
            <a:ext cx="2419425" cy="21629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136603" y="4256186"/>
            <a:ext cx="3448125" cy="1058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Notched Right Arrow 52"/>
          <p:cNvSpPr/>
          <p:nvPr/>
        </p:nvSpPr>
        <p:spPr>
          <a:xfrm rot="10800000">
            <a:off x="5498802" y="4191626"/>
            <a:ext cx="857325" cy="150284"/>
          </a:xfrm>
          <a:prstGeom prst="notchedRightArrow">
            <a:avLst/>
          </a:prstGeom>
          <a:solidFill>
            <a:schemeClr val="accent2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59498" y="4035357"/>
            <a:ext cx="409487" cy="4120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759498" y="3965507"/>
            <a:ext cx="409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</a:t>
            </a:r>
            <a:r>
              <a:rPr lang="en-US" sz="2200" b="1" baseline="-25000" dirty="0" smtClean="0"/>
              <a:t>2</a:t>
            </a:r>
            <a:endParaRPr lang="en-US" sz="2200" b="1" baseline="-25000" dirty="0"/>
          </a:p>
        </p:txBody>
      </p:sp>
      <p:sp>
        <p:nvSpPr>
          <p:cNvPr id="56" name="Notched Right Arrow 55"/>
          <p:cNvSpPr/>
          <p:nvPr/>
        </p:nvSpPr>
        <p:spPr>
          <a:xfrm rot="13694090">
            <a:off x="5532501" y="3448870"/>
            <a:ext cx="814224" cy="168836"/>
          </a:xfrm>
          <a:prstGeom prst="notchedRightArrow">
            <a:avLst/>
          </a:prstGeom>
          <a:solidFill>
            <a:schemeClr val="accent2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759498" y="3349520"/>
            <a:ext cx="409487" cy="4120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772198" y="3298449"/>
            <a:ext cx="409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</a:t>
            </a:r>
            <a:r>
              <a:rPr lang="en-US" sz="2200" b="1" baseline="-25000" dirty="0" smtClean="0"/>
              <a:t>1</a:t>
            </a:r>
            <a:endParaRPr lang="en-US" sz="2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106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267" y="646107"/>
            <a:ext cx="8796534" cy="91599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Inulin (~5 </a:t>
            </a:r>
            <a:r>
              <a:rPr lang="en-US" sz="4000" b="1" dirty="0" err="1">
                <a:solidFill>
                  <a:srgbClr val="FFFF00"/>
                </a:solidFill>
              </a:rPr>
              <a:t>kDa</a:t>
            </a:r>
            <a:r>
              <a:rPr lang="en-US" sz="4000" b="1" dirty="0">
                <a:solidFill>
                  <a:srgbClr val="FFFF00"/>
                </a:solidFill>
              </a:rPr>
              <a:t>) 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the </a:t>
            </a:r>
            <a:r>
              <a:rPr lang="en-US" sz="4000" b="1" dirty="0">
                <a:solidFill>
                  <a:srgbClr val="FFFF00"/>
                </a:solidFill>
              </a:rPr>
              <a:t>ideal </a:t>
            </a:r>
            <a:r>
              <a:rPr lang="en-US" sz="4000" b="1" dirty="0" smtClean="0">
                <a:solidFill>
                  <a:srgbClr val="FFFF00"/>
                </a:solidFill>
              </a:rPr>
              <a:t>filtration marker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965659" y="2743200"/>
            <a:ext cx="4926689" cy="3327400"/>
            <a:chOff x="4538133" y="4622206"/>
            <a:chExt cx="4292600" cy="332740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538133" y="4876206"/>
              <a:ext cx="4292600" cy="242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sz="2800" b="1" dirty="0" smtClean="0">
                  <a:solidFill>
                    <a:srgbClr val="FFFF00"/>
                  </a:solidFill>
                </a:rPr>
                <a:t>Not protein-bound in plasma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sz="2800" b="1" dirty="0" smtClean="0">
                  <a:solidFill>
                    <a:srgbClr val="FFFF00"/>
                  </a:solidFill>
                </a:rPr>
                <a:t>Freely filtered at glomerulus</a:t>
              </a:r>
              <a:endParaRPr lang="en-GB" sz="2800" b="1" dirty="0">
                <a:solidFill>
                  <a:srgbClr val="FFFF00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sz="2800" b="1" dirty="0" smtClean="0">
                  <a:solidFill>
                    <a:srgbClr val="FFFF00"/>
                  </a:solidFill>
                </a:rPr>
                <a:t>No tubular secretion</a:t>
              </a:r>
              <a:endParaRPr lang="en-GB" sz="2800" b="1" dirty="0">
                <a:solidFill>
                  <a:srgbClr val="FFFF00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sz="2800" b="1" dirty="0" smtClean="0">
                  <a:solidFill>
                    <a:srgbClr val="FFFF00"/>
                  </a:solidFill>
                </a:rPr>
                <a:t>No tubular reabsorption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sz="2800" b="1" dirty="0" smtClean="0">
                  <a:solidFill>
                    <a:srgbClr val="FFFF00"/>
                  </a:solidFill>
                </a:rPr>
                <a:t>No extra-renal uptake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GB" sz="2800" b="1" dirty="0">
                <a:solidFill>
                  <a:srgbClr val="FFFF00"/>
                </a:solidFill>
              </a:endParaRPr>
            </a:p>
            <a:p>
              <a:pPr>
                <a:spcBef>
                  <a:spcPct val="20000"/>
                </a:spcBef>
              </a:pPr>
              <a:endParaRPr lang="en-GB" sz="2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626657" y="4622206"/>
              <a:ext cx="3996267" cy="0"/>
            </a:xfrm>
            <a:prstGeom prst="line">
              <a:avLst/>
            </a:prstGeom>
            <a:ln>
              <a:solidFill>
                <a:srgbClr val="FFFF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538133" y="7949606"/>
              <a:ext cx="3996267" cy="0"/>
            </a:xfrm>
            <a:prstGeom prst="line">
              <a:avLst/>
            </a:prstGeom>
            <a:ln>
              <a:solidFill>
                <a:srgbClr val="FFFF8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1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42418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MEASURING URINARY </a:t>
            </a:r>
            <a:r>
              <a:rPr lang="en-GB" sz="4000" b="1" dirty="0" smtClean="0">
                <a:solidFill>
                  <a:srgbClr val="FFFF00"/>
                </a:solidFill>
              </a:rPr>
              <a:t>INULIN CLEARANCE </a:t>
            </a:r>
            <a:r>
              <a:rPr lang="en-GB" sz="4000" b="1" dirty="0">
                <a:solidFill>
                  <a:srgbClr val="FFFF00"/>
                </a:solidFill>
              </a:rPr>
              <a:t>AT STEADY </a:t>
            </a:r>
            <a:r>
              <a:rPr lang="en-GB" sz="4000" b="1" dirty="0" smtClean="0">
                <a:solidFill>
                  <a:srgbClr val="FFFF00"/>
                </a:solidFill>
              </a:rPr>
              <a:t>STATE BY CONTINUOUS I.V. INULIN INFUSION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374140" y="2608580"/>
            <a:ext cx="5874804" cy="27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45000"/>
              </a:lnSpc>
            </a:pPr>
            <a:r>
              <a:rPr lang="en-GB" sz="3200" b="1" dirty="0" err="1">
                <a:solidFill>
                  <a:srgbClr val="FFFF00"/>
                </a:solidFill>
              </a:rPr>
              <a:t>Conc</a:t>
            </a:r>
            <a:r>
              <a:rPr lang="en-GB" sz="3200" b="1" baseline="-25000" dirty="0" err="1">
                <a:solidFill>
                  <a:srgbClr val="FFFF00"/>
                </a:solidFill>
              </a:rPr>
              <a:t>urine</a:t>
            </a:r>
            <a:r>
              <a:rPr lang="en-GB" sz="3200" b="1" baseline="-25000" dirty="0">
                <a:solidFill>
                  <a:srgbClr val="FFFF00"/>
                </a:solidFill>
              </a:rPr>
              <a:t> </a:t>
            </a:r>
            <a:r>
              <a:rPr lang="en-GB" sz="3200" b="1" dirty="0">
                <a:solidFill>
                  <a:srgbClr val="FFFF00"/>
                </a:solidFill>
              </a:rPr>
              <a:t>(U)  x  urine flow rate (V) 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=  </a:t>
            </a:r>
            <a:r>
              <a:rPr lang="en-GB" sz="3200" b="1" dirty="0" err="1">
                <a:solidFill>
                  <a:srgbClr val="FFFF00"/>
                </a:solidFill>
              </a:rPr>
              <a:t>Conc</a:t>
            </a:r>
            <a:r>
              <a:rPr lang="en-GB" sz="3200" b="1" baseline="-25000" dirty="0" err="1">
                <a:solidFill>
                  <a:srgbClr val="FFFF00"/>
                </a:solidFill>
              </a:rPr>
              <a:t>plasma</a:t>
            </a:r>
            <a:r>
              <a:rPr lang="en-GB" sz="3200" b="1" baseline="-25000" dirty="0">
                <a:solidFill>
                  <a:srgbClr val="FFFF00"/>
                </a:solidFill>
              </a:rPr>
              <a:t> </a:t>
            </a:r>
            <a:r>
              <a:rPr lang="en-GB" sz="3200" b="1" dirty="0">
                <a:solidFill>
                  <a:srgbClr val="FFFF00"/>
                </a:solidFill>
              </a:rPr>
              <a:t>(P) </a:t>
            </a:r>
            <a:r>
              <a:rPr lang="en-GB" sz="3200" b="1" dirty="0" smtClean="0">
                <a:solidFill>
                  <a:srgbClr val="FFFF00"/>
                </a:solidFill>
              </a:rPr>
              <a:t> x  GFR</a:t>
            </a:r>
            <a:endParaRPr lang="en-GB" sz="3200" b="1" dirty="0">
              <a:solidFill>
                <a:srgbClr val="FFFF00"/>
              </a:solidFill>
            </a:endParaRPr>
          </a:p>
          <a:p>
            <a:endParaRPr lang="en-GB" sz="3200" b="1" dirty="0">
              <a:solidFill>
                <a:srgbClr val="FFFF00"/>
              </a:solidFill>
            </a:endParaRPr>
          </a:p>
          <a:p>
            <a:r>
              <a:rPr lang="en-GB" sz="3200" b="1" dirty="0">
                <a:solidFill>
                  <a:srgbClr val="FFFF00"/>
                </a:solidFill>
              </a:rPr>
              <a:t>	</a:t>
            </a:r>
            <a:r>
              <a:rPr lang="en-GB" sz="3200" b="1" dirty="0" smtClean="0">
                <a:solidFill>
                  <a:srgbClr val="FFFF00"/>
                </a:solidFill>
              </a:rPr>
              <a:t>			GFR  </a:t>
            </a:r>
            <a:r>
              <a:rPr lang="en-GB" sz="3200" b="1" dirty="0">
                <a:solidFill>
                  <a:srgbClr val="FFFF00"/>
                </a:solidFill>
              </a:rPr>
              <a:t>=  UV/</a:t>
            </a:r>
            <a:r>
              <a:rPr lang="en-GB" sz="3200" b="1" dirty="0" smtClean="0">
                <a:solidFill>
                  <a:srgbClr val="FFFF00"/>
                </a:solidFill>
              </a:rPr>
              <a:t>P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22764"/>
            <a:ext cx="9093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GB" sz="3900" b="1" dirty="0">
                <a:solidFill>
                  <a:srgbClr val="1A3587"/>
                </a:solidFill>
              </a:rPr>
              <a:t>FILTRATION </a:t>
            </a:r>
            <a:r>
              <a:rPr lang="en-GB" sz="3900" b="1" dirty="0" smtClean="0">
                <a:solidFill>
                  <a:srgbClr val="1A3587"/>
                </a:solidFill>
              </a:rPr>
              <a:t>MARKERS USED CLINICALLY </a:t>
            </a:r>
            <a:endParaRPr lang="en-GB" sz="3900" b="1" dirty="0">
              <a:solidFill>
                <a:srgbClr val="1A3587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44600" y="1376697"/>
            <a:ext cx="7673340" cy="191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baseline="30000" dirty="0" smtClean="0">
                <a:solidFill>
                  <a:srgbClr val="1A3587"/>
                </a:solidFill>
              </a:rPr>
              <a:t>51</a:t>
            </a:r>
            <a:r>
              <a:rPr lang="en-GB" sz="2800" b="1" dirty="0" smtClean="0">
                <a:solidFill>
                  <a:srgbClr val="1A3587"/>
                </a:solidFill>
              </a:rPr>
              <a:t>Cr-EDTA (~300 Da)</a:t>
            </a:r>
            <a:endParaRPr lang="en-GB" sz="2800" b="1" dirty="0">
              <a:solidFill>
                <a:srgbClr val="1A3587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baseline="30000" dirty="0" smtClean="0">
                <a:solidFill>
                  <a:srgbClr val="1A3587"/>
                </a:solidFill>
              </a:rPr>
              <a:t>99m</a:t>
            </a:r>
            <a:r>
              <a:rPr lang="en-GB" sz="2800" b="1" dirty="0" smtClean="0">
                <a:solidFill>
                  <a:srgbClr val="1A3587"/>
                </a:solidFill>
              </a:rPr>
              <a:t>Tc-DTPA (~500 Da)</a:t>
            </a:r>
            <a:endParaRPr lang="en-GB" sz="2800" b="1" dirty="0">
              <a:solidFill>
                <a:srgbClr val="1A3587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baseline="30000" dirty="0" smtClean="0">
                <a:solidFill>
                  <a:srgbClr val="1A3587"/>
                </a:solidFill>
              </a:rPr>
              <a:t>125</a:t>
            </a:r>
            <a:r>
              <a:rPr lang="en-GB" sz="2800" b="1" dirty="0" smtClean="0">
                <a:solidFill>
                  <a:srgbClr val="1A3587"/>
                </a:solidFill>
              </a:rPr>
              <a:t>I-iothalamate (~900 Da)</a:t>
            </a:r>
            <a:endParaRPr lang="en-GB" sz="2800" b="1" dirty="0">
              <a:solidFill>
                <a:srgbClr val="1A3587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rgbClr val="1A3587"/>
                </a:solidFill>
              </a:rPr>
              <a:t>X-ray contrast agents e.g. </a:t>
            </a:r>
            <a:r>
              <a:rPr lang="en-GB" sz="2800" b="1" dirty="0" err="1" smtClean="0">
                <a:solidFill>
                  <a:srgbClr val="1A3587"/>
                </a:solidFill>
              </a:rPr>
              <a:t>iohexol</a:t>
            </a:r>
            <a:r>
              <a:rPr lang="en-GB" sz="2800" b="1" dirty="0" smtClean="0">
                <a:solidFill>
                  <a:srgbClr val="1A3587"/>
                </a:solidFill>
              </a:rPr>
              <a:t> (~800 Da)</a:t>
            </a:r>
            <a:endParaRPr lang="en-GB" sz="2800" b="1" dirty="0">
              <a:solidFill>
                <a:srgbClr val="1A3587"/>
              </a:solidFill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4" y="4120626"/>
            <a:ext cx="5444050" cy="18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8679" y="4220795"/>
            <a:ext cx="29184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>
                <a:solidFill>
                  <a:srgbClr val="1A3587"/>
                </a:solidFill>
              </a:rPr>
              <a:t>D</a:t>
            </a:r>
            <a:r>
              <a:rPr lang="en-GB" sz="2500" b="1" dirty="0" smtClean="0">
                <a:solidFill>
                  <a:srgbClr val="1A3587"/>
                </a:solidFill>
              </a:rPr>
              <a:t>istribution </a:t>
            </a:r>
            <a:r>
              <a:rPr lang="en-GB" sz="2500" b="1" dirty="0">
                <a:solidFill>
                  <a:srgbClr val="1A3587"/>
                </a:solidFill>
              </a:rPr>
              <a:t>“space” of filtration markers is extracellular fluid volume </a:t>
            </a:r>
            <a:r>
              <a:rPr lang="en-GB" sz="2500" b="1" dirty="0" smtClean="0">
                <a:solidFill>
                  <a:srgbClr val="1A3587"/>
                </a:solidFill>
              </a:rPr>
              <a:t>(ECFV)</a:t>
            </a:r>
            <a:endParaRPr lang="en-GB" sz="2500" b="1" dirty="0">
              <a:solidFill>
                <a:srgbClr val="1A3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4138"/>
            <a:ext cx="7975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Depiction of GFR with radiological contrast agent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5" y="1270000"/>
            <a:ext cx="7628466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5773</TotalTime>
  <Words>804</Words>
  <Application>Microsoft Office PowerPoint</Application>
  <PresentationFormat>On-screen Show (4:3)</PresentationFormat>
  <Paragraphs>193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Helvetica</vt:lpstr>
      <vt:lpstr>Symbol</vt:lpstr>
      <vt:lpstr>Times</vt:lpstr>
      <vt:lpstr>Office Theme</vt:lpstr>
      <vt:lpstr>Commemoration of the work of Professor Bob Michell  </vt:lpstr>
      <vt:lpstr> GLOMERULAR FILTRATION On average, there are ~1 million nephrons per kidney</vt:lpstr>
      <vt:lpstr>PowerPoint Presentation</vt:lpstr>
      <vt:lpstr>PowerPoint Presentation</vt:lpstr>
      <vt:lpstr>CLEARANCE (Z) IS THE IMAGINARY BLOOD FLOW  THAT IS COMPLETELY CLEARED OF SUBSTANCE So has units of ml/min </vt:lpstr>
      <vt:lpstr>Inulin (~5 kDa)   the ideal filtration marker</vt:lpstr>
      <vt:lpstr>PowerPoint Presentation</vt:lpstr>
      <vt:lpstr>PowerPoint Presentation</vt:lpstr>
      <vt:lpstr>Depiction of GFR with radiological contrast agent</vt:lpstr>
      <vt:lpstr>PowerPoint Presentation</vt:lpstr>
      <vt:lpstr>SCALING GFR for WHOLE BODY SIZE</vt:lpstr>
      <vt:lpstr>PLASMA CLEARANCE   Start sampling from 2 h (slope-intercept method)</vt:lpstr>
      <vt:lpstr>PowerPoint Presentation</vt:lpstr>
      <vt:lpstr>ERRORS in MEASURING GFR from SINGLE BOLUS PLASMA CLEARANCE</vt:lpstr>
      <vt:lpstr>PLASMA CLEARANCE single sample</vt:lpstr>
      <vt:lpstr>MEASUREMENT of GFR in CATS with IOHEXOL single sample versus 3-sample slope-intercept</vt:lpstr>
      <vt:lpstr>INTER-CENTRE COMPARISON of PRECISION of GFR MEASUREMENT from SLOPE-INTERCEPT METHOD in 15 centres on 1,878 healthy prospective kidney donors</vt:lpstr>
      <vt:lpstr>PARTICIPATING CENTRES</vt:lpstr>
      <vt:lpstr>WIDE VARIATION IN CV OF ECFV BETWEEN CENTRES</vt:lpstr>
      <vt:lpstr>PowerPoint Presentation</vt:lpstr>
      <vt:lpstr> WHY IS WITHIN DEPARTMENTAL GFR/ECFV SO CLOSELY ASSOCIATED BETWEEN MEN AND WOMEN? Non-random error? Age bias? Regional variation? </vt:lpstr>
      <vt:lpstr>GFR DECLINES WITH AGE FROM 40 y - FASTER IN WOMEN THAN MEN</vt:lpstr>
      <vt:lpstr>NO AGE-RELATED DECLINE in ECFV</vt:lpstr>
      <vt:lpstr>PowerPoint Presentation</vt:lpstr>
      <vt:lpstr>Renal reserve and its reduction in remaining kidney after kidney donation </vt:lpstr>
      <vt:lpstr>RENAL RESERVE IN DONATED KIDNEY IS SIMILAR TO RETAINED KIDNEY (ter Wee et al JASN 1994)</vt:lpstr>
      <vt:lpstr> INDIVIDUAL KIDNEY GFR    establish differential function</vt:lpstr>
      <vt:lpstr>Regional GFR imaged with Gd-DTPA and dynamic MRI</vt:lpstr>
      <vt:lpstr>4 THINGS THAT EXCITED BOB</vt:lpstr>
      <vt:lpstr>SERUM CREATININE AS A MEASURE OF GFR 4v MDRD equation</vt:lpstr>
      <vt:lpstr>eGFR versus Cr-51-EDTA</vt:lpstr>
      <vt:lpstr>PowerPoint Presentation</vt:lpstr>
    </vt:vector>
  </TitlesOfParts>
  <Company>CISC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 Michael Peters</dc:creator>
  <cp:lastModifiedBy>Wilkinson, Liz</cp:lastModifiedBy>
  <cp:revision>166</cp:revision>
  <dcterms:created xsi:type="dcterms:W3CDTF">2017-05-23T07:48:47Z</dcterms:created>
  <dcterms:modified xsi:type="dcterms:W3CDTF">2017-05-31T06:24:17Z</dcterms:modified>
</cp:coreProperties>
</file>