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30" r:id="rId2"/>
    <p:sldMasterId id="2147483832" r:id="rId3"/>
    <p:sldMasterId id="2147483845" r:id="rId4"/>
    <p:sldMasterId id="2147483859" r:id="rId5"/>
  </p:sldMasterIdLst>
  <p:notesMasterIdLst>
    <p:notesMasterId r:id="rId40"/>
  </p:notesMasterIdLst>
  <p:sldIdLst>
    <p:sldId id="257" r:id="rId6"/>
    <p:sldId id="418" r:id="rId7"/>
    <p:sldId id="419" r:id="rId8"/>
    <p:sldId id="331" r:id="rId9"/>
    <p:sldId id="434" r:id="rId10"/>
    <p:sldId id="398" r:id="rId11"/>
    <p:sldId id="399" r:id="rId12"/>
    <p:sldId id="417" r:id="rId13"/>
    <p:sldId id="400" r:id="rId14"/>
    <p:sldId id="403" r:id="rId15"/>
    <p:sldId id="404" r:id="rId16"/>
    <p:sldId id="405" r:id="rId17"/>
    <p:sldId id="332" r:id="rId18"/>
    <p:sldId id="333" r:id="rId19"/>
    <p:sldId id="334" r:id="rId20"/>
    <p:sldId id="335" r:id="rId21"/>
    <p:sldId id="336" r:id="rId22"/>
    <p:sldId id="421" r:id="rId23"/>
    <p:sldId id="422" r:id="rId24"/>
    <p:sldId id="435" r:id="rId25"/>
    <p:sldId id="426" r:id="rId26"/>
    <p:sldId id="353" r:id="rId27"/>
    <p:sldId id="352" r:id="rId28"/>
    <p:sldId id="406" r:id="rId29"/>
    <p:sldId id="420" r:id="rId30"/>
    <p:sldId id="424" r:id="rId31"/>
    <p:sldId id="425" r:id="rId32"/>
    <p:sldId id="430" r:id="rId33"/>
    <p:sldId id="427" r:id="rId34"/>
    <p:sldId id="428" r:id="rId35"/>
    <p:sldId id="429" r:id="rId36"/>
    <p:sldId id="431" r:id="rId37"/>
    <p:sldId id="432" r:id="rId38"/>
    <p:sldId id="43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8196C-2010-4643-BBF4-D128682CF22F}" type="datetimeFigureOut">
              <a:rPr lang="en-GB" smtClean="0"/>
              <a:t>31/05/2017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71CC3-36F1-4431-8D8C-B3C1F0A98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119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BB1780C-B66D-4E31-BE5A-A1D8A5A2F6EC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Scan in Figure 1 from Klag et al., 1996 (NEJM, 334, 13-18).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151857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</a:t>
            </a:r>
            <a:r>
              <a:rPr lang="en-GB" baseline="0" dirty="0" smtClean="0"/>
              <a:t> graph shows the FGF-23 concentration on a logarithmic scale in the NT and HT group. The </a:t>
            </a:r>
            <a:r>
              <a:rPr lang="en-GB" dirty="0" smtClean="0"/>
              <a:t>plasma FGF-23 concentration was significantly higher in cats with systemic hypertension at diagnosis of azotaemic CKD. The majority of cats with hypertension</a:t>
            </a:r>
            <a:r>
              <a:rPr lang="en-GB" baseline="0" dirty="0" smtClean="0"/>
              <a:t> have FGF-23 concentration above the reference interval of 700pg/mL depicted by the dotted line. </a:t>
            </a:r>
          </a:p>
          <a:p>
            <a:r>
              <a:rPr lang="en-GB" baseline="0" dirty="0" smtClean="0"/>
              <a:t>Of note, plasma creatinine and phosphate concentrations, two important predictors of FGF-23, did not differ between the groups. </a:t>
            </a:r>
          </a:p>
          <a:p>
            <a:r>
              <a:rPr lang="en-GB" baseline="0" dirty="0" smtClean="0"/>
              <a:t>The only other biochemical variable that differed between groups was plasma chloride concentration, which was lower in hypertensive cats.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81081-EDD3-5643-915B-181B21F7278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09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 smtClean="0"/>
              <a:t>Draw</a:t>
            </a:r>
            <a:r>
              <a:rPr lang="fi-FI" dirty="0" smtClean="0"/>
              <a:t> the </a:t>
            </a:r>
            <a:r>
              <a:rPr lang="fi-FI" dirty="0" err="1" smtClean="0"/>
              <a:t>line</a:t>
            </a:r>
            <a:r>
              <a:rPr lang="fi-FI" dirty="0" smtClean="0"/>
              <a:t> in SAS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8FAD4-210E-B945-A64F-641DA583CF7D}" type="slidenum">
              <a:rPr lang="uk-UA"/>
              <a:pPr/>
              <a:t>29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9166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Linear mixed effects model</a:t>
            </a:r>
            <a:r>
              <a:rPr lang="en-GB" baseline="0" dirty="0" smtClean="0"/>
              <a:t> split into two slides. Hypertensive visit significantly higher SBP in 1.25mg group.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8FAD4-210E-B945-A64F-641DA583CF7D}" type="slidenum">
              <a:rPr lang="uk-UA"/>
              <a:pPr/>
              <a:t>30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9740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Plasma amlodipine concentration was twice as high in cats on 1.25mg compared to those receiving 0.625 </a:t>
            </a:r>
            <a:r>
              <a:rPr lang="en-GB" dirty="0" err="1" smtClean="0"/>
              <a:t>mg,as</a:t>
            </a:r>
            <a:r>
              <a:rPr lang="en-GB" dirty="0" smtClean="0"/>
              <a:t> was the dose in mg/kg that the cats were receiving.</a:t>
            </a:r>
            <a:r>
              <a:rPr lang="en-GB" baseline="0" dirty="0" smtClean="0"/>
              <a:t> </a:t>
            </a:r>
            <a:r>
              <a:rPr lang="en-GB" dirty="0" smtClean="0"/>
              <a:t>Dose in mg/kg, plasma amlodipine concentration, and potassium were associated with the absolute change in SBP in the </a:t>
            </a:r>
            <a:r>
              <a:rPr lang="en-GB" dirty="0" err="1" smtClean="0"/>
              <a:t>univariable</a:t>
            </a:r>
            <a:r>
              <a:rPr lang="en-GB" dirty="0" smtClean="0"/>
              <a:t> analysis (P&lt;0.1). The plasma amlodipine concentration and the dose in mg/kg remained positively and significantly associated with decrease in SBP in the multivariable model (P&lt;0.05).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8FAD4-210E-B945-A64F-641DA583CF7D}" type="slidenum">
              <a:rPr lang="uk-UA"/>
              <a:pPr/>
              <a:t>31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8586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NT-proBNP concentration decreased by 61.5% (P&lt;0.01) with antihypertensive treatment (to 113.5[71.6,246.3]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pmol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/L) in cats with TOD, and by 33.1% (to 83.0[77.0,188.5]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pmol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/L) in cats with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noTOD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. SBP was not significantly different between groups at time of diagnosis of hypertension (182.8[168.2,204.6] vs. 180[175.8,187.2]mmHg, P=0.747).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8FAD4-210E-B945-A64F-641DA583CF7D}" type="slidenum">
              <a:rPr lang="uk-UA"/>
              <a:pPr/>
              <a:t>32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2641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755126" y="9263921"/>
            <a:ext cx="2872740" cy="48801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36F632-4B5C-4A2C-B27E-D2E1DC00A0A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7022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057400"/>
            <a:ext cx="9140825" cy="4800600"/>
          </a:xfrm>
          <a:prstGeom prst="rect">
            <a:avLst/>
          </a:prstGeom>
          <a:solidFill>
            <a:srgbClr val="8F2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5" name="Picture 7" descr="RVC_Logo_Pos_25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6670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1550" y="2159000"/>
            <a:ext cx="7700963" cy="1079500"/>
          </a:xfrm>
        </p:spPr>
        <p:txBody>
          <a:bodyPr tIns="45720" bIns="4572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Title Text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238500"/>
            <a:ext cx="7558088" cy="1800225"/>
          </a:xfrm>
        </p:spPr>
        <p:txBody>
          <a:bodyPr tIns="45720" bIns="4572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eaLnBrk="0" hangingPunct="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52B185-D216-4965-AB34-0BABB2EA1B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91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E54AC91-EC31-4048-859A-82CB5B0A02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34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87338"/>
            <a:ext cx="1924050" cy="5721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287338"/>
            <a:ext cx="5624513" cy="5721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37FDFFA-82DF-404D-840F-95FCF4A493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852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87338"/>
            <a:ext cx="7700963" cy="1079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71550" y="1546225"/>
            <a:ext cx="3773488" cy="4462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7438" y="1546225"/>
            <a:ext cx="3775075" cy="4462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A806D52-FCFD-4C00-890F-EBBBBBECC8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78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71550" y="287338"/>
            <a:ext cx="7700963" cy="5721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2389A8A-ECAE-4A9C-84C4-F0516C752D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717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  <a:lvl2pPr>
              <a:defRPr>
                <a:latin typeface="Verdana" pitchFamily="34" charset="0"/>
              </a:defRPr>
            </a:lvl2pPr>
            <a:lvl3pPr>
              <a:defRPr>
                <a:latin typeface="Verdana" pitchFamily="34" charset="0"/>
              </a:defRPr>
            </a:lvl3pPr>
            <a:lvl4pPr>
              <a:defRPr>
                <a:latin typeface="Verdana" pitchFamily="34" charset="0"/>
              </a:defRPr>
            </a:lvl4pPr>
            <a:lvl5pPr>
              <a:defRPr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42350" cy="648997"/>
          </a:xfrm>
        </p:spPr>
        <p:txBody>
          <a:bodyPr/>
          <a:lstStyle>
            <a:lvl1pPr>
              <a:defRPr b="0" i="0" u="none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26.3.2013</a:t>
            </a:r>
            <a:endParaRPr lang="fi-FI" dirty="0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39BC9-F2D6-43D4-B48B-005AC082CA9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ftr" sz="quarter" idx="12"/>
          </p:nvPr>
        </p:nvSpPr>
        <p:spPr>
          <a:xfrm>
            <a:off x="1536700" y="6467475"/>
            <a:ext cx="2786063" cy="23971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cs typeface="Arial" charset="0"/>
              </a:rPr>
              <a:t>CONFIDENTIAL</a:t>
            </a:r>
            <a:endParaRPr lang="fi-FI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09486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496944" cy="6489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1" y="1336659"/>
            <a:ext cx="4030662" cy="3964549"/>
          </a:xfrm>
        </p:spPr>
        <p:txBody>
          <a:bodyPr/>
          <a:lstStyle>
            <a:lvl1pPr>
              <a:defRPr b="1" i="1">
                <a:solidFill>
                  <a:srgbClr val="0070C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43438" y="1336659"/>
            <a:ext cx="4033018" cy="39645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456A9-732B-492A-A53E-AE8815BA0CEF}" type="datetime1">
              <a:rPr lang="fr-FR" smtClean="0"/>
              <a:pPr>
                <a:defRPr/>
              </a:pPr>
              <a:t>31/05/2017</a:t>
            </a:fld>
            <a:endParaRPr lang="fi-FI" dirty="0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8B053-4895-42A6-9616-2AA5628CFA7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ftr" sz="quarter" idx="16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9584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8514" y="398105"/>
            <a:ext cx="7914998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8F23B3"/>
                </a:solidFill>
              </a:defRPr>
            </a:lvl1pPr>
          </a:lstStyle>
          <a:p>
            <a:r>
              <a:rPr lang="en-GB" dirty="0" smtClean="0"/>
              <a:t>Slide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3573" y="2184825"/>
            <a:ext cx="3757921" cy="36752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6308" y="2184825"/>
            <a:ext cx="3769575" cy="36752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EB3A-9019-0241-A318-2FFD636F3485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2082-EBEF-BC4B-BAAB-0003CF8F9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04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251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499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249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DE6A833-945F-4772-9056-028C60D4A9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840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884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869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775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860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6930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41923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396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163" y="266700"/>
            <a:ext cx="2084387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00763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7472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802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14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C32E244-22A6-4098-BA97-6C71473256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0413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2058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1472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2236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7033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7666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99077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82741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597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163" y="266700"/>
            <a:ext cx="2084387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00763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9591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90600" y="1676400"/>
            <a:ext cx="772795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76217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546225"/>
            <a:ext cx="3773488" cy="4462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7438" y="1546225"/>
            <a:ext cx="3775075" cy="4462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FB4DCFB-C7AE-4A48-B22E-33217C8AF7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6925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4567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5436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84375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2" y="1676400"/>
            <a:ext cx="3787775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7" y="1676400"/>
            <a:ext cx="3787775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6262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7639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7307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5298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78364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0422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01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69F8BA3-61CB-49EA-A8F0-B2B14C21FF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4230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164" y="266701"/>
            <a:ext cx="2084387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2" y="266701"/>
            <a:ext cx="6100763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9331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1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90600" y="1676400"/>
            <a:ext cx="772795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40378390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333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05" indent="0" algn="ctr">
              <a:buNone/>
              <a:defRPr sz="1778"/>
            </a:lvl2pPr>
            <a:lvl3pPr marL="812810" indent="0" algn="ctr">
              <a:buNone/>
              <a:defRPr sz="1600"/>
            </a:lvl3pPr>
            <a:lvl4pPr marL="1219215" indent="0" algn="ctr">
              <a:buNone/>
              <a:defRPr sz="1422"/>
            </a:lvl4pPr>
            <a:lvl5pPr marL="1625620" indent="0" algn="ctr">
              <a:buNone/>
              <a:defRPr sz="1422"/>
            </a:lvl5pPr>
            <a:lvl6pPr marL="2032025" indent="0" algn="ctr">
              <a:buNone/>
              <a:defRPr sz="1422"/>
            </a:lvl6pPr>
            <a:lvl7pPr marL="2438430" indent="0" algn="ctr">
              <a:buNone/>
              <a:defRPr sz="1422"/>
            </a:lvl7pPr>
            <a:lvl8pPr marL="2844836" indent="0" algn="ctr">
              <a:buNone/>
              <a:defRPr sz="1422"/>
            </a:lvl8pPr>
            <a:lvl9pPr marL="325124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03A24-DACB-49F5-A694-1D48D1032B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6292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D554F-A022-4920-8A92-27F13791FD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188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11" y="1709739"/>
            <a:ext cx="7886700" cy="2852737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711" y="4589464"/>
            <a:ext cx="7886700" cy="1500187"/>
          </a:xfrm>
        </p:spPr>
        <p:txBody>
          <a:bodyPr/>
          <a:lstStyle>
            <a:lvl1pPr marL="0" indent="0">
              <a:buNone/>
              <a:defRPr sz="2133"/>
            </a:lvl1pPr>
            <a:lvl2pPr marL="406405" indent="0">
              <a:buNone/>
              <a:defRPr sz="1778"/>
            </a:lvl2pPr>
            <a:lvl3pPr marL="812810" indent="0">
              <a:buNone/>
              <a:defRPr sz="1600"/>
            </a:lvl3pPr>
            <a:lvl4pPr marL="1219215" indent="0">
              <a:buNone/>
              <a:defRPr sz="1422"/>
            </a:lvl4pPr>
            <a:lvl5pPr marL="1625620" indent="0">
              <a:buNone/>
              <a:defRPr sz="1422"/>
            </a:lvl5pPr>
            <a:lvl6pPr marL="2032025" indent="0">
              <a:buNone/>
              <a:defRPr sz="1422"/>
            </a:lvl6pPr>
            <a:lvl7pPr marL="2438430" indent="0">
              <a:buNone/>
              <a:defRPr sz="1422"/>
            </a:lvl7pPr>
            <a:lvl8pPr marL="2844836" indent="0">
              <a:buNone/>
              <a:defRPr sz="1422"/>
            </a:lvl8pPr>
            <a:lvl9pPr marL="3251241" indent="0">
              <a:buNone/>
              <a:defRPr sz="142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9A98D-A2E5-402A-9953-C920E9183D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1163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8467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4" y="1981200"/>
            <a:ext cx="3818467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CE19-D108-4D0C-B23C-13E5F4E700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0592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56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356" y="1681163"/>
            <a:ext cx="386926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356" y="2505075"/>
            <a:ext cx="386926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856" y="1681163"/>
            <a:ext cx="3886200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856" y="2505075"/>
            <a:ext cx="388620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E8BDB-81D2-4D88-8B20-4B7567451F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552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24E79-B4C2-4115-AC89-F6849EBBE3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6329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D90CA-C380-4547-A1D8-2D2ABA01B9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5365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56" y="457200"/>
            <a:ext cx="2949222" cy="1600200"/>
          </a:xfrm>
        </p:spPr>
        <p:txBody>
          <a:bodyPr anchor="b"/>
          <a:lstStyle>
            <a:lvl1pPr>
              <a:defRPr sz="284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612" y="987426"/>
            <a:ext cx="4628444" cy="4873625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356" y="2057400"/>
            <a:ext cx="2949222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05" indent="0">
              <a:buNone/>
              <a:defRPr sz="1244"/>
            </a:lvl2pPr>
            <a:lvl3pPr marL="812810" indent="0">
              <a:buNone/>
              <a:defRPr sz="1067"/>
            </a:lvl3pPr>
            <a:lvl4pPr marL="1219215" indent="0">
              <a:buNone/>
              <a:defRPr sz="889"/>
            </a:lvl4pPr>
            <a:lvl5pPr marL="1625620" indent="0">
              <a:buNone/>
              <a:defRPr sz="889"/>
            </a:lvl5pPr>
            <a:lvl6pPr marL="2032025" indent="0">
              <a:buNone/>
              <a:defRPr sz="889"/>
            </a:lvl6pPr>
            <a:lvl7pPr marL="2438430" indent="0">
              <a:buNone/>
              <a:defRPr sz="889"/>
            </a:lvl7pPr>
            <a:lvl8pPr marL="2844836" indent="0">
              <a:buNone/>
              <a:defRPr sz="889"/>
            </a:lvl8pPr>
            <a:lvl9pPr marL="3251241" indent="0">
              <a:buNone/>
              <a:defRPr sz="88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6D380-0E50-4E93-B8C6-0DD60110CC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46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04A977C-76AD-454C-B111-A77660455D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4062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56" y="457200"/>
            <a:ext cx="2949222" cy="1600200"/>
          </a:xfrm>
        </p:spPr>
        <p:txBody>
          <a:bodyPr anchor="b"/>
          <a:lstStyle>
            <a:lvl1pPr>
              <a:defRPr sz="284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612" y="987426"/>
            <a:ext cx="4628444" cy="4873625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356" y="2057400"/>
            <a:ext cx="2949222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05" indent="0">
              <a:buNone/>
              <a:defRPr sz="1244"/>
            </a:lvl2pPr>
            <a:lvl3pPr marL="812810" indent="0">
              <a:buNone/>
              <a:defRPr sz="1067"/>
            </a:lvl3pPr>
            <a:lvl4pPr marL="1219215" indent="0">
              <a:buNone/>
              <a:defRPr sz="889"/>
            </a:lvl4pPr>
            <a:lvl5pPr marL="1625620" indent="0">
              <a:buNone/>
              <a:defRPr sz="889"/>
            </a:lvl5pPr>
            <a:lvl6pPr marL="2032025" indent="0">
              <a:buNone/>
              <a:defRPr sz="889"/>
            </a:lvl6pPr>
            <a:lvl7pPr marL="2438430" indent="0">
              <a:buNone/>
              <a:defRPr sz="889"/>
            </a:lvl7pPr>
            <a:lvl8pPr marL="2844836" indent="0">
              <a:buNone/>
              <a:defRPr sz="889"/>
            </a:lvl8pPr>
            <a:lvl9pPr marL="3251241" indent="0">
              <a:buNone/>
              <a:defRPr sz="88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0DAEF-E655-4D43-9020-467CBE6674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7397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5DABE-0B0A-47CB-95FE-A0DAF00135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0476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93834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E1FDF-A4FC-4B53-8581-89CF1BABF2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3292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8467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9734" y="1981200"/>
            <a:ext cx="3818467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9734" y="4114800"/>
            <a:ext cx="3818467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3A7D4C1-6141-4A6C-89B8-4E3C7F8817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7525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8467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4" y="1981200"/>
            <a:ext cx="3818467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319DAE7-A217-491D-9ADC-BEDF8E9C83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1207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8467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9734" y="1981200"/>
            <a:ext cx="3818467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9734" y="4114800"/>
            <a:ext cx="3818467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27278B9-1461-439D-82B0-BAD837C541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0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CCE70A4-182A-4F04-B1F8-F7ADEE2D7C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505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B9A15D-8452-48B4-8148-F479B1B774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32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451CE21-8CB9-47D0-8F95-398372E0C8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66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287338"/>
            <a:ext cx="77009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546225"/>
            <a:ext cx="7700963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61100" y="6332538"/>
            <a:ext cx="21590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3125" y="6332538"/>
            <a:ext cx="4318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E5D4F6-A27E-4F73-86E8-6F2C48E0EF0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pic>
        <p:nvPicPr>
          <p:cNvPr id="2054" name="Picture 6" descr="RVC_Logo_Pos_259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5856288"/>
            <a:ext cx="27305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14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858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23B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23B3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23B3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23B3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23B3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8F23B3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8F23B3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8F23B3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8F23B3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254000" indent="-254000" algn="l" rtl="0" eaLnBrk="0" fontAlgn="base" hangingPunct="0">
        <a:spcBef>
          <a:spcPct val="20000"/>
        </a:spcBef>
        <a:spcAft>
          <a:spcPct val="0"/>
        </a:spcAft>
        <a:buClr>
          <a:srgbClr val="8F23B3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254000" indent="6604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508000" indent="-254000" algn="l" rtl="0" eaLnBrk="0" fontAlgn="base" hangingPunct="0">
        <a:spcBef>
          <a:spcPct val="20000"/>
        </a:spcBef>
        <a:spcAft>
          <a:spcPct val="0"/>
        </a:spcAft>
        <a:buClr>
          <a:srgbClr val="8F23B3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762000" indent="-2540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1219200" indent="-2540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1676400" indent="-2540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2133600" indent="-2540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2590800" indent="-2540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25400" y="1371600"/>
            <a:ext cx="79756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727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55835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Line 2"/>
          <p:cNvSpPr>
            <a:spLocks noChangeShapeType="1"/>
          </p:cNvSpPr>
          <p:nvPr/>
        </p:nvSpPr>
        <p:spPr bwMode="auto">
          <a:xfrm>
            <a:off x="25400" y="1371600"/>
            <a:ext cx="79756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727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60010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25400" y="1371600"/>
            <a:ext cx="79756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35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1"/>
            <a:ext cx="7772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727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01651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Monotype Sort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44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44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44">
                <a:latin typeface="+mn-lt"/>
              </a:defRPr>
            </a:lvl1pPr>
          </a:lstStyle>
          <a:p>
            <a:fld id="{F8979AB6-2096-40DC-930C-EE2475FFE8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9627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1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anose="02020603050405020304" pitchFamily="18" charset="0"/>
        </a:defRPr>
      </a:lvl5pPr>
      <a:lvl6pPr marL="406405"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anose="02020603050405020304" pitchFamily="18" charset="0"/>
        </a:defRPr>
      </a:lvl6pPr>
      <a:lvl7pPr marL="812810"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anose="02020603050405020304" pitchFamily="18" charset="0"/>
        </a:defRPr>
      </a:lvl7pPr>
      <a:lvl8pPr marL="1219215"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anose="02020603050405020304" pitchFamily="18" charset="0"/>
        </a:defRPr>
      </a:lvl8pPr>
      <a:lvl9pPr marL="1625620"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04804" indent="-304804" algn="l" rtl="0" eaLnBrk="0" fontAlgn="base" hangingPunct="0">
        <a:spcBef>
          <a:spcPct val="20000"/>
        </a:spcBef>
        <a:spcAft>
          <a:spcPct val="0"/>
        </a:spcAft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1pPr>
      <a:lvl2pPr marL="660408" indent="-254003" algn="l" rtl="0" eaLnBrk="0" fontAlgn="base" hangingPunct="0">
        <a:spcBef>
          <a:spcPct val="20000"/>
        </a:spcBef>
        <a:spcAft>
          <a:spcPct val="0"/>
        </a:spcAft>
        <a:buChar char="–"/>
        <a:defRPr sz="2489" kern="1200">
          <a:solidFill>
            <a:schemeClr val="tx1"/>
          </a:solidFill>
          <a:latin typeface="+mn-lt"/>
          <a:ea typeface="+mn-ea"/>
          <a:cs typeface="+mn-cs"/>
        </a:defRPr>
      </a:lvl2pPr>
      <a:lvl3pPr marL="1016013" indent="-203203" algn="l" rtl="0" eaLnBrk="0" fontAlgn="base" hangingPunct="0">
        <a:spcBef>
          <a:spcPct val="20000"/>
        </a:spcBef>
        <a:spcAft>
          <a:spcPct val="0"/>
        </a:spcAft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422418" indent="-203203" algn="l" rtl="0" eaLnBrk="0" fontAlgn="base" hangingPunct="0">
        <a:spcBef>
          <a:spcPct val="20000"/>
        </a:spcBef>
        <a:spcAft>
          <a:spcPct val="0"/>
        </a:spcAft>
        <a:buChar char="–"/>
        <a:defRPr sz="1778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 kern="1200">
          <a:solidFill>
            <a:schemeClr val="tx1"/>
          </a:solidFill>
          <a:latin typeface="+mn-lt"/>
          <a:ea typeface="+mn-ea"/>
          <a:cs typeface="+mn-cs"/>
        </a:defRPr>
      </a:lvl5pPr>
      <a:lvl6pPr marL="2235228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33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38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43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Hypertension in the cat – an overview of RVC research </a:t>
            </a:r>
            <a:endParaRPr lang="en-US" altLang="en-US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4293071"/>
            <a:ext cx="7558088" cy="1800225"/>
          </a:xfrm>
        </p:spPr>
        <p:txBody>
          <a:bodyPr/>
          <a:lstStyle/>
          <a:p>
            <a:r>
              <a:rPr lang="en-US" altLang="en-US" dirty="0" smtClean="0"/>
              <a:t>Jonathan Elliott</a:t>
            </a:r>
          </a:p>
          <a:p>
            <a:r>
              <a:rPr lang="en-US" altLang="en-US" dirty="0" smtClean="0"/>
              <a:t>Royal Veterinary College</a:t>
            </a:r>
          </a:p>
          <a:p>
            <a:r>
              <a:rPr lang="en-US" altLang="en-US" dirty="0" smtClean="0"/>
              <a:t>London</a:t>
            </a:r>
          </a:p>
        </p:txBody>
      </p:sp>
    </p:spTree>
    <p:extLst>
      <p:ext uri="{BB962C8B-B14F-4D97-AF65-F5344CB8AC3E}">
        <p14:creationId xmlns:p14="http://schemas.microsoft.com/office/powerpoint/2010/main" val="150044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Does SBP increase with age in the cat?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GB" dirty="0" smtClean="0"/>
              <a:t>133 normotensive healthy cats were recruited</a:t>
            </a:r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GB" dirty="0" smtClean="0"/>
              <a:t>124 of these cats remained normotensive for their follow-up period [666 </a:t>
            </a:r>
            <a:r>
              <a:rPr lang="en-GB" dirty="0"/>
              <a:t>(495, 1065</a:t>
            </a:r>
            <a:r>
              <a:rPr lang="en-GB" dirty="0" smtClean="0"/>
              <a:t>) days]; systolic BP increased at a rate of 0.4 ± 0.1 mmHg/100 days</a:t>
            </a:r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GB" dirty="0" smtClean="0"/>
              <a:t>9 cats became hypertensive after a follow-up period of </a:t>
            </a:r>
            <a:r>
              <a:rPr lang="en-GB" dirty="0"/>
              <a:t>939 (685, 1217</a:t>
            </a:r>
            <a:r>
              <a:rPr lang="en-GB" dirty="0" smtClean="0"/>
              <a:t>) days </a:t>
            </a:r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GB" dirty="0" smtClean="0"/>
              <a:t>SBP at recruitment was significantly higher in the cats that became hypertensive:</a:t>
            </a:r>
          </a:p>
          <a:p>
            <a:pPr lvl="2">
              <a:buSzPct val="1500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131.6 (115.0, 143.7</a:t>
            </a:r>
            <a:r>
              <a:rPr lang="en-GB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 vs. </a:t>
            </a:r>
            <a:r>
              <a:rPr lang="en-GB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145.6 (139.5, 154</a:t>
            </a:r>
            <a:r>
              <a:rPr lang="en-GB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 mmHg</a:t>
            </a:r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GB" dirty="0" smtClean="0"/>
              <a:t>This study shows BP increases with age and a pre-hypertensive phase probably could be defined in cats (&gt;140 mmHg)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E6A833-945F-4772-9056-028C60D4A96A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80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to studies in healthy cats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GB" dirty="0" smtClean="0"/>
              <a:t>There are relatively few studies determining the prevalence of hypertension in cats</a:t>
            </a:r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GB" dirty="0" smtClean="0"/>
              <a:t>This varies with age – most studies have involved relatively small populations of younger cats</a:t>
            </a:r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GB" dirty="0" smtClean="0"/>
              <a:t>Once a cat is 10 years old, regularly checking its blood pressure would be the best way of identifying hypertension at an early stage</a:t>
            </a:r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GB" dirty="0"/>
              <a:t>c</a:t>
            </a:r>
            <a:r>
              <a:rPr lang="en-GB" dirty="0" smtClean="0"/>
              <a:t>13% of cats ≥10 years old will be hypertensive</a:t>
            </a:r>
          </a:p>
          <a:p>
            <a:pPr marL="0" indent="0">
              <a:buSzPct val="150000"/>
            </a:pPr>
            <a:r>
              <a:rPr lang="en-GB" dirty="0"/>
              <a:t>	</a:t>
            </a:r>
            <a:r>
              <a:rPr lang="en-GB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[Prevalence from Jepson et al., 12.7 (6.7-18.7)%]</a:t>
            </a:r>
            <a:endParaRPr lang="en-GB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GB" dirty="0" smtClean="0"/>
              <a:t>Identification and treatment at an early stage could avoid target organ damage (brain, eye, heart, kidney)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E6A833-945F-4772-9056-028C60D4A96A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60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9100"/>
            <a:ext cx="7772400" cy="11049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Is systemic hypertension a factor in progression of CKD?</a:t>
            </a:r>
            <a:endParaRPr lang="en-US" altLang="en-US" sz="48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7727950" cy="4114800"/>
          </a:xfrm>
          <a:noFill/>
        </p:spPr>
        <p:txBody>
          <a:bodyPr/>
          <a:lstStyle/>
          <a:p>
            <a:pPr eaLnBrk="1" hangingPunct="1">
              <a:buClr>
                <a:schemeClr val="accent1"/>
              </a:buClr>
            </a:pPr>
            <a:r>
              <a:rPr lang="en-US" altLang="en-US" smtClean="0"/>
              <a:t>Evidence from human medicine seems clear-cut</a:t>
            </a:r>
          </a:p>
          <a:p>
            <a:pPr eaLnBrk="1" hangingPunct="1">
              <a:buClr>
                <a:schemeClr val="accent1"/>
              </a:buClr>
            </a:pPr>
            <a:r>
              <a:rPr lang="en-US" altLang="en-US" smtClean="0"/>
              <a:t>Elevations of BP </a:t>
            </a:r>
            <a:br>
              <a:rPr lang="en-US" altLang="en-US" smtClean="0"/>
            </a:br>
            <a:r>
              <a:rPr lang="en-US" altLang="en-US" smtClean="0"/>
              <a:t>are a strong </a:t>
            </a:r>
            <a:br>
              <a:rPr lang="en-US" altLang="en-US" smtClean="0"/>
            </a:br>
            <a:r>
              <a:rPr lang="en-US" altLang="en-US" smtClean="0"/>
              <a:t>independent risk</a:t>
            </a:r>
            <a:br>
              <a:rPr lang="en-US" altLang="en-US" smtClean="0"/>
            </a:br>
            <a:r>
              <a:rPr lang="en-US" altLang="en-US" smtClean="0"/>
              <a:t> factor for ESRD</a:t>
            </a:r>
            <a:endParaRPr lang="en-US" altLang="en-US" sz="3600" smtClean="0"/>
          </a:p>
        </p:txBody>
      </p:sp>
      <p:pic>
        <p:nvPicPr>
          <p:cNvPr id="271364" name="Picture 4" descr="Human risk study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63813"/>
            <a:ext cx="4800600" cy="406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5" name="Text Box 5"/>
          <p:cNvSpPr txBox="1">
            <a:spLocks noChangeArrowheads="1"/>
          </p:cNvSpPr>
          <p:nvPr/>
        </p:nvSpPr>
        <p:spPr bwMode="auto">
          <a:xfrm>
            <a:off x="769938" y="5410200"/>
            <a:ext cx="26590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FCFEB9"/>
                </a:solidFill>
              </a:rPr>
              <a:t>Klag et al., 1996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FCFEB9"/>
                </a:solidFill>
              </a:rPr>
              <a:t>NEJM, 334, 13-18</a:t>
            </a:r>
          </a:p>
        </p:txBody>
      </p:sp>
      <p:sp>
        <p:nvSpPr>
          <p:cNvPr id="271366" name="Rectangle 6"/>
          <p:cNvSpPr>
            <a:spLocks noChangeArrowheads="1"/>
          </p:cNvSpPr>
          <p:nvPr/>
        </p:nvSpPr>
        <p:spPr bwMode="auto">
          <a:xfrm>
            <a:off x="4038600" y="2514600"/>
            <a:ext cx="5029200" cy="411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33CCCC"/>
                </a:solidFill>
              </a:rPr>
              <a:t>Category	ESRD	  RR	BP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33CCCC"/>
                </a:solidFill>
              </a:rPr>
              <a:t>		 Incid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33CCCC"/>
                </a:solidFill>
              </a:rPr>
              <a:t>		(10</a:t>
            </a:r>
            <a:r>
              <a:rPr lang="en-US" altLang="en-US" b="1" baseline="30000" smtClean="0">
                <a:solidFill>
                  <a:srgbClr val="33CCCC"/>
                </a:solidFill>
              </a:rPr>
              <a:t>5</a:t>
            </a:r>
            <a:r>
              <a:rPr lang="en-US" altLang="en-US" b="1" smtClean="0">
                <a:solidFill>
                  <a:srgbClr val="33CCCC"/>
                </a:solidFill>
              </a:rPr>
              <a:t> yr)</a:t>
            </a:r>
            <a:endParaRPr lang="en-US" altLang="en-US" b="1" smtClean="0">
              <a:solidFill>
                <a:srgbClr val="CC99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CFEB9"/>
                </a:solidFill>
              </a:rPr>
              <a:t>Optimal	    5.3	  1.0 	120/80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CFEB9"/>
                </a:solidFill>
              </a:rPr>
              <a:t>Normal	    6.6	  1.2	129/84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CFEB9"/>
                </a:solidFill>
              </a:rPr>
              <a:t>High normal	  11.1	  1.9	139/90</a:t>
            </a:r>
            <a:endParaRPr lang="en-US" altLang="en-US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F99CC"/>
                </a:solidFill>
              </a:rPr>
              <a:t>Stage 1	  21.0	  3.1	159/100</a:t>
            </a:r>
            <a:endParaRPr lang="en-US" altLang="en-US" b="1" smtClean="0">
              <a:solidFill>
                <a:srgbClr val="33CCCC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F7C80"/>
                </a:solidFill>
              </a:rPr>
              <a:t>Stage 2	  43.6	  6.0	179/110</a:t>
            </a:r>
            <a:endParaRPr lang="en-US" altLang="en-US" b="1" smtClean="0">
              <a:solidFill>
                <a:srgbClr val="33CCCC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F6600"/>
                </a:solidFill>
              </a:rPr>
              <a:t>Stage 3	  96.1	11.2	209/120</a:t>
            </a:r>
            <a:endParaRPr lang="en-US" altLang="en-US" b="1" smtClean="0">
              <a:solidFill>
                <a:srgbClr val="33CCCC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F3300"/>
                </a:solidFill>
              </a:rPr>
              <a:t>Stage 4	187.1	22.1	210/120</a:t>
            </a:r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7288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5" grpId="0" autoUpdateAnimBg="0"/>
      <p:bldP spid="271366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0648"/>
            <a:ext cx="7772400" cy="1104900"/>
          </a:xfrm>
        </p:spPr>
        <p:txBody>
          <a:bodyPr/>
          <a:lstStyle/>
          <a:p>
            <a:r>
              <a:rPr lang="en-GB" altLang="en-US" sz="3600" dirty="0" smtClean="0"/>
              <a:t>Epidemiological study – feline CKD</a:t>
            </a:r>
            <a:endParaRPr lang="en-US" altLang="en-US" sz="36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GB" altLang="en-US" sz="2800" dirty="0" smtClean="0"/>
              <a:t>Enrolled 103 consecutive cases of CKD diagnosed at first opinion clinics in central London</a:t>
            </a:r>
          </a:p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GB" altLang="en-US" sz="2800" dirty="0" smtClean="0"/>
              <a:t>Excluded cases with: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Acute kidney injury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Any drug treatment that would lower BP</a:t>
            </a:r>
          </a:p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en-US" sz="2800" dirty="0" smtClean="0"/>
              <a:t>Cats with concomitant suspected or confirmed hyperthyroidism were included</a:t>
            </a:r>
          </a:p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en-US" sz="2800" dirty="0" smtClean="0"/>
              <a:t>Multivariable logistic regression was used to examine potential risk factors</a:t>
            </a:r>
          </a:p>
        </p:txBody>
      </p:sp>
    </p:spTree>
    <p:extLst>
      <p:ext uri="{BB962C8B-B14F-4D97-AF65-F5344CB8AC3E}">
        <p14:creationId xmlns:p14="http://schemas.microsoft.com/office/powerpoint/2010/main" val="191662868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P distributio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8100" y="115888"/>
            <a:ext cx="8953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0066CC"/>
                </a:solidFill>
              </a:rPr>
              <a:t>Distribution of systolic blood pressure measurements in 103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0066CC"/>
                </a:solidFill>
              </a:rPr>
              <a:t>cats with chronic renal failure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12725" y="6080125"/>
            <a:ext cx="414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 smtClean="0">
                <a:solidFill>
                  <a:srgbClr val="00279F"/>
                </a:solidFill>
              </a:rPr>
              <a:t>Syme et al., (2002) JAVMA, 220, 1799-803</a:t>
            </a:r>
            <a:endParaRPr lang="en-US" altLang="en-US" sz="1600" b="1" smtClean="0">
              <a:solidFill>
                <a:srgbClr val="0027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585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370263" y="2357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FFFFFF"/>
              </a:solidFill>
            </a:endParaRPr>
          </a:p>
        </p:txBody>
      </p:sp>
      <p:pic>
        <p:nvPicPr>
          <p:cNvPr id="32771" name="Picture 3" descr="age JAV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762000"/>
            <a:ext cx="5892800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116263" y="6172200"/>
            <a:ext cx="4167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6699FF"/>
                </a:solidFill>
              </a:rPr>
              <a:t>Normotensive    Hypertensive      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04800" y="141288"/>
            <a:ext cx="8480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smtClean="0">
                <a:solidFill>
                  <a:srgbClr val="618FFD"/>
                </a:solidFill>
              </a:rPr>
              <a:t>Age as a risk factor for hypertension in renal disease</a:t>
            </a:r>
            <a:endParaRPr lang="en-US" altLang="en-US" sz="2800" smtClean="0">
              <a:solidFill>
                <a:srgbClr val="618FFD"/>
              </a:solidFill>
            </a:endParaRPr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196850" y="6200775"/>
            <a:ext cx="2317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 smtClean="0">
                <a:solidFill>
                  <a:srgbClr val="919191"/>
                </a:solidFill>
              </a:rPr>
              <a:t>Syme et al., (2002)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 smtClean="0">
                <a:solidFill>
                  <a:srgbClr val="919191"/>
                </a:solidFill>
              </a:rPr>
              <a:t>JAVMA, 220, 1799-803</a:t>
            </a:r>
            <a:endParaRPr lang="en-US" altLang="en-US" sz="1600" b="1" smtClean="0">
              <a:solidFill>
                <a:srgbClr val="919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9348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378200" y="2333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FFFFFF"/>
              </a:solidFill>
            </a:endParaRPr>
          </a:p>
        </p:txBody>
      </p:sp>
      <p:pic>
        <p:nvPicPr>
          <p:cNvPr id="33795" name="Picture 3" descr="creat JAV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849313"/>
            <a:ext cx="5826125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214688" y="6172200"/>
            <a:ext cx="416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6699FF"/>
                </a:solidFill>
              </a:rPr>
              <a:t>Normotensive    Hypertensive      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41325" y="228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81000" y="106363"/>
            <a:ext cx="87090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200" smtClean="0">
                <a:solidFill>
                  <a:srgbClr val="618FFD"/>
                </a:solidFill>
              </a:rPr>
              <a:t>Plasma creatinine concentration as a risk factor</a:t>
            </a:r>
            <a:endParaRPr lang="en-US" altLang="en-US" sz="3200" smtClean="0">
              <a:solidFill>
                <a:srgbClr val="618FFD"/>
              </a:solidFill>
            </a:endParaRPr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196850" y="6200775"/>
            <a:ext cx="2317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 smtClean="0">
                <a:solidFill>
                  <a:srgbClr val="FFFFFF"/>
                </a:solidFill>
              </a:rPr>
              <a:t>Syme et al., (2002)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 smtClean="0">
                <a:solidFill>
                  <a:srgbClr val="FFFFFF"/>
                </a:solidFill>
              </a:rPr>
              <a:t>JAVMA, 220, 1799-803</a:t>
            </a:r>
            <a:endParaRPr lang="en-US" altLang="en-US" sz="1600" b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3976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915400" cy="533400"/>
          </a:xfrm>
        </p:spPr>
        <p:txBody>
          <a:bodyPr/>
          <a:lstStyle/>
          <a:p>
            <a:r>
              <a:rPr lang="en-GB" altLang="en-US" sz="3200" smtClean="0">
                <a:solidFill>
                  <a:schemeClr val="bg2"/>
                </a:solidFill>
              </a:rPr>
              <a:t>Plasma potassium concentration as a risk factor</a:t>
            </a:r>
            <a:endParaRPr lang="en-GB" altLang="en-US" sz="4000" smtClean="0">
              <a:solidFill>
                <a:schemeClr val="bg2"/>
              </a:solidFill>
            </a:endParaRPr>
          </a:p>
        </p:txBody>
      </p:sp>
      <p:pic>
        <p:nvPicPr>
          <p:cNvPr id="34819" name="Picture 3" descr="potassium boxp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8288"/>
            <a:ext cx="7620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215063" y="2439888"/>
            <a:ext cx="35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200" smtClean="0">
                <a:solidFill>
                  <a:srgbClr val="6600FF"/>
                </a:solidFill>
                <a:latin typeface="Comic Sans MS" pitchFamily="66" charset="0"/>
              </a:rPr>
              <a:t>*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572000" y="1601688"/>
            <a:ext cx="37385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smtClean="0">
                <a:solidFill>
                  <a:srgbClr val="6600FF"/>
                </a:solidFill>
              </a:rPr>
              <a:t>*</a:t>
            </a:r>
            <a:r>
              <a:rPr lang="en-GB" altLang="en-US" sz="2000" b="1" smtClean="0">
                <a:solidFill>
                  <a:srgbClr val="FFFFFF"/>
                </a:solidFill>
              </a:rPr>
              <a:t> </a:t>
            </a:r>
            <a:r>
              <a:rPr lang="en-GB" altLang="en-US" sz="2000" b="1" smtClean="0">
                <a:solidFill>
                  <a:srgbClr val="00279F"/>
                </a:solidFill>
              </a:rPr>
              <a:t>P=0.02, logistic regression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smtClean="0">
                <a:solidFill>
                  <a:srgbClr val="00279F"/>
                </a:solidFill>
              </a:rPr>
              <a:t>                   OR 0.39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641600" y="6269038"/>
            <a:ext cx="462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smtClean="0">
                <a:solidFill>
                  <a:srgbClr val="919191"/>
                </a:solidFill>
              </a:rPr>
              <a:t>Syme et al., (2002) JAVMA, 220, 1799-803</a:t>
            </a:r>
            <a:endParaRPr lang="en-US" altLang="en-US" sz="1800" b="1" smtClean="0">
              <a:solidFill>
                <a:srgbClr val="919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4927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Blood pressure and mortality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727950" cy="4114800"/>
          </a:xfrm>
        </p:spPr>
        <p:txBody>
          <a:bodyPr/>
          <a:lstStyle/>
          <a:p>
            <a:pPr>
              <a:buClr>
                <a:srgbClr val="7030A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altLang="en-US" dirty="0" smtClean="0"/>
              <a:t>SABP </a:t>
            </a:r>
            <a:r>
              <a:rPr lang="en-US" altLang="en-US" i="1" dirty="0" smtClean="0"/>
              <a:t>per se</a:t>
            </a:r>
            <a:r>
              <a:rPr lang="en-US" altLang="en-US" dirty="0" smtClean="0"/>
              <a:t> does not appear to be an independent factor influencing the survival of cats with CKD</a:t>
            </a:r>
          </a:p>
          <a:p>
            <a:pPr>
              <a:buClr>
                <a:srgbClr val="7030A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altLang="en-US" dirty="0" smtClean="0"/>
              <a:t>However, hypertension is significantly related to mild proteinuria in cats</a:t>
            </a:r>
          </a:p>
          <a:p>
            <a:pPr>
              <a:buClr>
                <a:srgbClr val="7030A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altLang="en-US" dirty="0" smtClean="0"/>
              <a:t>Proteinuria is a significant predictor of survival in the cat</a:t>
            </a:r>
            <a:endParaRPr lang="en-US" altLang="en-US" dirty="0" smtClean="0">
              <a:solidFill>
                <a:srgbClr val="33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70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Histopathology study</a:t>
            </a:r>
            <a:endParaRPr lang="en-GB" altLang="en-US" smtClean="0"/>
          </a:p>
        </p:txBody>
      </p:sp>
      <p:pic>
        <p:nvPicPr>
          <p:cNvPr id="74755" name="Content Placeholder 3" descr="Figure 1.t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488" y="1772816"/>
            <a:ext cx="2819400" cy="2254250"/>
          </a:xfrm>
        </p:spPr>
      </p:pic>
      <p:pic>
        <p:nvPicPr>
          <p:cNvPr id="74756" name="Picture 4" descr="Figure 4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27432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5" descr="Figure 10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93096"/>
            <a:ext cx="3240088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TextBox 6"/>
          <p:cNvSpPr txBox="1">
            <a:spLocks noChangeArrowheads="1"/>
          </p:cNvSpPr>
          <p:nvPr/>
        </p:nvSpPr>
        <p:spPr bwMode="auto">
          <a:xfrm>
            <a:off x="4499992" y="4419600"/>
            <a:ext cx="44154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50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higher time-averaged systolic blood pressure was associated with glomerulosclerosis and hyperplastic arteriolosclerosis</a:t>
            </a:r>
          </a:p>
        </p:txBody>
      </p:sp>
      <p:sp>
        <p:nvSpPr>
          <p:cNvPr id="74759" name="TextBox 6"/>
          <p:cNvSpPr txBox="1">
            <a:spLocks noChangeArrowheads="1"/>
          </p:cNvSpPr>
          <p:nvPr/>
        </p:nvSpPr>
        <p:spPr bwMode="auto">
          <a:xfrm>
            <a:off x="762000" y="1052736"/>
            <a:ext cx="6419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50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chemeClr val="bg2"/>
                </a:solidFill>
              </a:rPr>
              <a:t>Chakrabarti S et al., Vet </a:t>
            </a:r>
            <a:r>
              <a:rPr lang="en-GB" altLang="en-US" sz="2000" dirty="0" err="1">
                <a:solidFill>
                  <a:schemeClr val="bg2"/>
                </a:solidFill>
              </a:rPr>
              <a:t>Pathol</a:t>
            </a:r>
            <a:r>
              <a:rPr lang="en-GB" altLang="en-US" sz="2000" dirty="0">
                <a:solidFill>
                  <a:schemeClr val="bg2"/>
                </a:solidFill>
              </a:rPr>
              <a:t>, 2013 Jan;50(1):147-55</a:t>
            </a:r>
          </a:p>
        </p:txBody>
      </p:sp>
    </p:spTree>
    <p:extLst>
      <p:ext uri="{BB962C8B-B14F-4D97-AF65-F5344CB8AC3E}">
        <p14:creationId xmlns:p14="http://schemas.microsoft.com/office/powerpoint/2010/main" val="155038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Landmarks for feline hypertension research at the RVC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GB" sz="2000" dirty="0" smtClean="0"/>
              <a:t>1992 first BSAVA Clinical Studies Trust Fund grant awarded (Penney Barber appointed - PhD)</a:t>
            </a:r>
            <a:br>
              <a:rPr lang="en-GB" sz="2000" dirty="0" smtClean="0"/>
            </a:br>
            <a:endParaRPr lang="en-GB" sz="2000" dirty="0" smtClean="0"/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GB" sz="2000" dirty="0" smtClean="0"/>
              <a:t>1993 Measurement of ionised calcium using electrode methods – is low ionised calcium related to feline hypertension?</a:t>
            </a:r>
            <a:br>
              <a:rPr lang="en-GB" sz="2000" dirty="0" smtClean="0"/>
            </a:br>
            <a:endParaRPr lang="en-GB" sz="2000" dirty="0" smtClean="0"/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GB" sz="2000" dirty="0" smtClean="0"/>
              <a:t>1994 funding from Waltham Centre for Pet Nutrition (small contract for diet pilot study)</a:t>
            </a:r>
            <a:br>
              <a:rPr lang="en-GB" sz="2000" dirty="0" smtClean="0"/>
            </a:br>
            <a:endParaRPr lang="en-GB" sz="2000" dirty="0" smtClean="0"/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GB" sz="2000" dirty="0" smtClean="0"/>
              <a:t>1998 Harriet Syme appointed to PhD scholarship – to follow the observation that low potassium was linked to hypertension</a:t>
            </a:r>
            <a:br>
              <a:rPr lang="en-GB" sz="2000" dirty="0" smtClean="0"/>
            </a:br>
            <a:endParaRPr lang="en-GB" sz="2000" dirty="0" smtClean="0"/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GB" sz="2000" dirty="0" smtClean="0"/>
              <a:t>2005 Rosanne Jepson appointed to PhD to study early stage CKD and role of hypertension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E6A833-945F-4772-9056-028C60D4A96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863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6594" name="Object 2"/>
          <p:cNvGraphicFramePr>
            <a:graphicFrameLocks noChangeAspect="1"/>
          </p:cNvGraphicFramePr>
          <p:nvPr/>
        </p:nvGraphicFramePr>
        <p:xfrm>
          <a:off x="228600" y="1938866"/>
          <a:ext cx="8915400" cy="4312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Prism Project" r:id="rId3" imgW="4736520" imgH="2578320" progId="Prism.Document">
                  <p:embed/>
                </p:oleObj>
              </mc:Choice>
              <mc:Fallback>
                <p:oleObj name="Prism Project" r:id="rId3" imgW="4736520" imgH="2578320" progId="Prism.Document">
                  <p:embed/>
                  <p:pic>
                    <p:nvPicPr>
                      <p:cNvPr id="3665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938866"/>
                        <a:ext cx="8915400" cy="43123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6595" name="Text Box 3"/>
          <p:cNvSpPr txBox="1">
            <a:spLocks noChangeArrowheads="1"/>
          </p:cNvSpPr>
          <p:nvPr/>
        </p:nvSpPr>
        <p:spPr bwMode="auto">
          <a:xfrm>
            <a:off x="783131" y="619479"/>
            <a:ext cx="75071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solidFill>
                  <a:srgbClr val="7030A0"/>
                </a:solidFill>
              </a:rPr>
              <a:t>Urinary albumin excretion in 136 cats with renal dysfunction and/</a:t>
            </a:r>
          </a:p>
          <a:p>
            <a:pPr algn="ctr"/>
            <a:r>
              <a:rPr lang="en-US" altLang="en-US" sz="2000" dirty="0">
                <a:solidFill>
                  <a:srgbClr val="7030A0"/>
                </a:solidFill>
              </a:rPr>
              <a:t>or hypertension</a:t>
            </a:r>
          </a:p>
        </p:txBody>
      </p:sp>
      <p:sp>
        <p:nvSpPr>
          <p:cNvPr id="366596" name="Text Box 4"/>
          <p:cNvSpPr txBox="1">
            <a:spLocks noChangeArrowheads="1"/>
          </p:cNvSpPr>
          <p:nvPr/>
        </p:nvSpPr>
        <p:spPr bwMode="auto">
          <a:xfrm>
            <a:off x="1437923" y="3642078"/>
            <a:ext cx="437940" cy="36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778" b="1">
                <a:solidFill>
                  <a:schemeClr val="bg2"/>
                </a:solidFill>
              </a:rPr>
              <a:t>28</a:t>
            </a:r>
            <a:endParaRPr lang="en-US" altLang="en-US" sz="1778" b="1">
              <a:solidFill>
                <a:schemeClr val="bg2"/>
              </a:solidFill>
            </a:endParaRPr>
          </a:p>
        </p:txBody>
      </p:sp>
      <p:sp>
        <p:nvSpPr>
          <p:cNvPr id="366597" name="Text Box 5"/>
          <p:cNvSpPr txBox="1">
            <a:spLocks noChangeArrowheads="1"/>
          </p:cNvSpPr>
          <p:nvPr/>
        </p:nvSpPr>
        <p:spPr bwMode="auto">
          <a:xfrm>
            <a:off x="1905000" y="3293533"/>
            <a:ext cx="437940" cy="36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778" b="1">
                <a:solidFill>
                  <a:schemeClr val="bg2"/>
                </a:solidFill>
              </a:rPr>
              <a:t>14</a:t>
            </a:r>
            <a:endParaRPr lang="en-US" altLang="en-US" sz="1778" b="1">
              <a:solidFill>
                <a:schemeClr val="bg2"/>
              </a:solidFill>
            </a:endParaRPr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2895600" y="3618089"/>
            <a:ext cx="437940" cy="36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778" b="1">
                <a:solidFill>
                  <a:schemeClr val="bg2"/>
                </a:solidFill>
              </a:rPr>
              <a:t>32</a:t>
            </a:r>
            <a:endParaRPr lang="en-US" altLang="en-US" sz="1778" b="1">
              <a:solidFill>
                <a:schemeClr val="bg2"/>
              </a:solidFill>
            </a:endParaRPr>
          </a:p>
        </p:txBody>
      </p:sp>
      <p:sp>
        <p:nvSpPr>
          <p:cNvPr id="366599" name="Text Box 7"/>
          <p:cNvSpPr txBox="1">
            <a:spLocks noChangeArrowheads="1"/>
          </p:cNvSpPr>
          <p:nvPr/>
        </p:nvSpPr>
        <p:spPr bwMode="auto">
          <a:xfrm>
            <a:off x="3429000" y="3022600"/>
            <a:ext cx="437940" cy="36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778" b="1">
                <a:solidFill>
                  <a:schemeClr val="bg2"/>
                </a:solidFill>
              </a:rPr>
              <a:t>22</a:t>
            </a:r>
            <a:endParaRPr lang="en-US" altLang="en-US" sz="1778" b="1">
              <a:solidFill>
                <a:schemeClr val="bg2"/>
              </a:solidFill>
            </a:endParaRPr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4409723" y="3429000"/>
            <a:ext cx="437940" cy="36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778" b="1">
                <a:solidFill>
                  <a:schemeClr val="bg2"/>
                </a:solidFill>
              </a:rPr>
              <a:t>21</a:t>
            </a:r>
            <a:endParaRPr lang="en-US" altLang="en-US" sz="1778" b="1">
              <a:solidFill>
                <a:schemeClr val="bg2"/>
              </a:solidFill>
            </a:endParaRP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5008034" y="2616200"/>
            <a:ext cx="311304" cy="36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778" b="1">
                <a:solidFill>
                  <a:schemeClr val="bg2"/>
                </a:solidFill>
              </a:rPr>
              <a:t>5</a:t>
            </a:r>
            <a:endParaRPr lang="en-US" altLang="en-US" sz="1778" b="1">
              <a:solidFill>
                <a:schemeClr val="bg2"/>
              </a:solidFill>
            </a:endParaRPr>
          </a:p>
        </p:txBody>
      </p:sp>
      <p:sp>
        <p:nvSpPr>
          <p:cNvPr id="366602" name="Text Box 10"/>
          <p:cNvSpPr txBox="1">
            <a:spLocks noChangeArrowheads="1"/>
          </p:cNvSpPr>
          <p:nvPr/>
        </p:nvSpPr>
        <p:spPr bwMode="auto">
          <a:xfrm>
            <a:off x="5933723" y="2683933"/>
            <a:ext cx="437940" cy="36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778" b="1">
                <a:solidFill>
                  <a:schemeClr val="bg2"/>
                </a:solidFill>
              </a:rPr>
              <a:t>13</a:t>
            </a:r>
            <a:endParaRPr lang="en-US" altLang="en-US" sz="1778" b="1">
              <a:solidFill>
                <a:schemeClr val="bg2"/>
              </a:solidFill>
            </a:endParaRPr>
          </a:p>
        </p:txBody>
      </p:sp>
      <p:sp>
        <p:nvSpPr>
          <p:cNvPr id="366603" name="Text Box 11"/>
          <p:cNvSpPr txBox="1">
            <a:spLocks noChangeArrowheads="1"/>
          </p:cNvSpPr>
          <p:nvPr/>
        </p:nvSpPr>
        <p:spPr bwMode="auto">
          <a:xfrm>
            <a:off x="6163734" y="5911145"/>
            <a:ext cx="2832827" cy="3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22" b="1">
                <a:solidFill>
                  <a:srgbClr val="0033CC"/>
                </a:solidFill>
              </a:rPr>
              <a:t>Syme et al., 2003 JVIM, 17, 405</a:t>
            </a:r>
            <a:endParaRPr lang="en-US" altLang="en-US" sz="1422" b="1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2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95" y="914401"/>
            <a:ext cx="5751909" cy="455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3345658" y="5372100"/>
            <a:ext cx="1800493" cy="3693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50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altLang="en-US" sz="1800">
                <a:solidFill>
                  <a:srgbClr val="000000"/>
                </a:solidFill>
              </a:rPr>
              <a:t>Survival in days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6343650" y="1257300"/>
            <a:ext cx="685800" cy="2286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50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GB" altLang="en-US" sz="1800">
              <a:solidFill>
                <a:srgbClr val="FFFFFF"/>
              </a:solidFill>
            </a:endParaRP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6572252" y="2013349"/>
            <a:ext cx="780983" cy="50783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50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900">
                <a:solidFill>
                  <a:srgbClr val="000000"/>
                </a:solidFill>
              </a:rPr>
              <a:t>&lt;0.2     (49)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900">
                <a:solidFill>
                  <a:srgbClr val="000000"/>
                </a:solidFill>
              </a:rPr>
              <a:t>0.2-0.4 (30)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900">
                <a:solidFill>
                  <a:srgbClr val="000000"/>
                </a:solidFill>
              </a:rPr>
              <a:t>&gt;0.4     (29)</a:t>
            </a:r>
            <a:endParaRPr lang="en-GB" altLang="en-US" sz="900">
              <a:solidFill>
                <a:srgbClr val="000000"/>
              </a:solidFill>
            </a:endParaRP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4967289" y="5655469"/>
            <a:ext cx="305083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50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350">
                <a:solidFill>
                  <a:srgbClr val="00279F"/>
                </a:solidFill>
              </a:rPr>
              <a:t>Jepson et al (2007) JVIM </a:t>
            </a:r>
            <a:r>
              <a:rPr lang="en-GB" altLang="en-US" sz="1350">
                <a:solidFill>
                  <a:srgbClr val="00279F"/>
                </a:solidFill>
              </a:rPr>
              <a:t>21(3):402-9</a:t>
            </a:r>
          </a:p>
        </p:txBody>
      </p:sp>
    </p:spTree>
    <p:extLst>
      <p:ext uri="{BB962C8B-B14F-4D97-AF65-F5344CB8AC3E}">
        <p14:creationId xmlns:p14="http://schemas.microsoft.com/office/powerpoint/2010/main" val="410767315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Does Blood pressure increase over-time in CKD cats?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GB" dirty="0" smtClean="0"/>
              <a:t>265 cats dx with CKD (Aug 2000-2012) and seen for &gt;3 months (longitudinal follow-up)</a:t>
            </a:r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GB" dirty="0" smtClean="0"/>
              <a:t>105 (39 [</a:t>
            </a:r>
            <a:r>
              <a:rPr lang="en-GB" dirty="0"/>
              <a:t>33-45] %) </a:t>
            </a:r>
            <a:r>
              <a:rPr lang="en-GB" dirty="0" smtClean="0"/>
              <a:t>were dx with concomitant hypertension (or hypertension dx within 3 </a:t>
            </a:r>
            <a:r>
              <a:rPr lang="en-GB" dirty="0" err="1" smtClean="0"/>
              <a:t>mths</a:t>
            </a:r>
            <a:r>
              <a:rPr lang="en-GB" dirty="0" smtClean="0"/>
              <a:t>)</a:t>
            </a:r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GB" dirty="0" smtClean="0"/>
              <a:t>Higher prevalence than previous study</a:t>
            </a:r>
          </a:p>
          <a:p>
            <a:pPr marL="0" indent="0">
              <a:buSzPct val="150000"/>
            </a:pPr>
            <a:endParaRPr lang="en-GB" sz="1200" dirty="0" smtClean="0"/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GB" dirty="0" smtClean="0"/>
              <a:t>Of the remaining 160 cats</a:t>
            </a:r>
          </a:p>
          <a:p>
            <a:pPr marL="596900" lvl="2" indent="-342900"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1800" dirty="0" smtClean="0"/>
              <a:t>133 remained normotensive (follow-up 316 [225-512] days); SBP </a:t>
            </a:r>
            <a:r>
              <a:rPr lang="en-GB" sz="1800" dirty="0"/>
              <a:t>133.2 [</a:t>
            </a:r>
            <a:r>
              <a:rPr lang="en-GB" sz="1800" dirty="0" smtClean="0"/>
              <a:t>121.2,144.6] mmHg; rate of change of </a:t>
            </a:r>
            <a:r>
              <a:rPr lang="en-GB" sz="1800" dirty="0"/>
              <a:t>SBP 0.5 </a:t>
            </a:r>
            <a:r>
              <a:rPr lang="en-GB" sz="1800" dirty="0" smtClean="0"/>
              <a:t>± 0.1 mmHg/100 days</a:t>
            </a:r>
          </a:p>
          <a:p>
            <a:pPr marL="596900" lvl="2" indent="-342900"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1800" dirty="0" smtClean="0"/>
              <a:t>27 (17%) became hypertensive (median follow-up 379 [281-771] days); SBP </a:t>
            </a:r>
            <a:r>
              <a:rPr lang="en-GB" sz="1800" dirty="0"/>
              <a:t>147.2 [140.4 , 156.1</a:t>
            </a:r>
            <a:r>
              <a:rPr lang="en-GB" sz="1800" dirty="0" smtClean="0"/>
              <a:t>] </a:t>
            </a:r>
            <a:r>
              <a:rPr lang="en-GB" sz="1800" dirty="0"/>
              <a:t>mmHg; rate of change of SBP </a:t>
            </a:r>
            <a:r>
              <a:rPr lang="en-GB" sz="1800" dirty="0" smtClean="0"/>
              <a:t>1.1 </a:t>
            </a:r>
            <a:r>
              <a:rPr lang="en-GB" sz="1800" dirty="0"/>
              <a:t>± </a:t>
            </a:r>
            <a:r>
              <a:rPr lang="en-GB" sz="1800" dirty="0" smtClean="0"/>
              <a:t>0.3 </a:t>
            </a:r>
            <a:r>
              <a:rPr lang="en-GB" sz="1800" dirty="0"/>
              <a:t>mmHg/100 </a:t>
            </a:r>
            <a:r>
              <a:rPr lang="en-GB" sz="1800" dirty="0" smtClean="0"/>
              <a:t>days; 13 of these cats had retinal lesions at dx of hypertension</a:t>
            </a:r>
            <a:endParaRPr lang="en-GB" sz="1800" dirty="0"/>
          </a:p>
          <a:p>
            <a:pPr marL="596900" lvl="2" indent="-342900"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endParaRPr lang="en-GB" sz="1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619672" y="6300028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Bijsmans et al., (2015) 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JVIM 29:855–861</a:t>
            </a:r>
          </a:p>
        </p:txBody>
      </p:sp>
    </p:spTree>
    <p:extLst>
      <p:ext uri="{BB962C8B-B14F-4D97-AF65-F5344CB8AC3E}">
        <p14:creationId xmlns:p14="http://schemas.microsoft.com/office/powerpoint/2010/main" val="241177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>
                <a:latin typeface="+mn-lt"/>
              </a:rPr>
              <a:t>Development of hypertension over time</a:t>
            </a:r>
            <a:endParaRPr lang="en-GB" sz="2800" b="1" dirty="0">
              <a:latin typeface="+mn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6264696" cy="5760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5696" y="6505599"/>
            <a:ext cx="3417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accent3">
                    <a:lumMod val="50000"/>
                  </a:schemeClr>
                </a:solidFill>
              </a:rPr>
              <a:t>Bijsmans et al., (2015) JVIM </a:t>
            </a:r>
            <a:r>
              <a:rPr lang="en-GB" sz="1400" dirty="0">
                <a:solidFill>
                  <a:schemeClr val="accent3">
                    <a:lumMod val="50000"/>
                  </a:schemeClr>
                </a:solidFill>
              </a:rPr>
              <a:t>29:855–861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52120" y="6165304"/>
            <a:ext cx="3405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6"/>
                </a:solidFill>
              </a:rPr>
              <a:t>Cox’s proportional hazards ratio:</a:t>
            </a:r>
          </a:p>
          <a:p>
            <a:pPr algn="ctr"/>
            <a:r>
              <a:rPr lang="en-GB" sz="1600" b="1" dirty="0" smtClean="0">
                <a:solidFill>
                  <a:schemeClr val="accent6"/>
                </a:solidFill>
              </a:rPr>
              <a:t>0.2 (0.08 – 0.36) – P&lt;0.001)</a:t>
            </a:r>
            <a:endParaRPr lang="en-GB" sz="1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8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GB" dirty="0" smtClean="0"/>
              <a:t>Cats with CKD are at a 2 to 3 fold higher risk of being hypertensive vs. healthy cats of similar age</a:t>
            </a:r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GB" dirty="0" smtClean="0"/>
              <a:t>Normotensive CKD feline patients are 5 times more likely to develop a blood pressure where treatment is needed to prevent target organ damage than are healthy cats</a:t>
            </a:r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GB" dirty="0" smtClean="0"/>
              <a:t>A pre-hypertensive stage could be proposed for cats with CKD (140-150 mmHg)</a:t>
            </a:r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GB" dirty="0" smtClean="0"/>
              <a:t>Does starting antihypertensive interventions at an early stage prevent severe hypertension developing?</a:t>
            </a:r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GB" dirty="0" smtClean="0"/>
              <a:t>What would this do to progression of CKD?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E6A833-945F-4772-9056-028C60D4A96A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4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Classification of feline hypertension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71550" y="1546225"/>
          <a:ext cx="7700965" cy="2662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8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b="1" kern="50" dirty="0">
                          <a:effectLst/>
                          <a:latin typeface="Calibri Light"/>
                          <a:ea typeface="SimSun"/>
                          <a:cs typeface="Calibri Light"/>
                        </a:rPr>
                        <a:t>Systolic blood pressure </a:t>
                      </a:r>
                      <a:endParaRPr lang="en-AU" sz="1800" b="1" kern="50" dirty="0" smtClean="0">
                        <a:effectLst/>
                        <a:latin typeface="Calibri Light"/>
                        <a:ea typeface="SimSun"/>
                        <a:cs typeface="Calibri Ligh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b="1" kern="50" dirty="0" smtClean="0">
                          <a:effectLst/>
                          <a:latin typeface="Calibri Light"/>
                          <a:ea typeface="SimSun"/>
                          <a:cs typeface="Calibri Light"/>
                        </a:rPr>
                        <a:t>(</a:t>
                      </a:r>
                      <a:r>
                        <a:rPr lang="en-AU" sz="1800" b="1" kern="50" dirty="0">
                          <a:effectLst/>
                          <a:latin typeface="Calibri Light"/>
                          <a:ea typeface="SimSun"/>
                          <a:cs typeface="Calibri Light"/>
                        </a:rPr>
                        <a:t>mm Hg)</a:t>
                      </a:r>
                      <a:endParaRPr lang="en-GB" sz="18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b="1" kern="50" dirty="0">
                          <a:effectLst/>
                          <a:latin typeface="Calibri Light"/>
                          <a:ea typeface="SimSun"/>
                          <a:cs typeface="Calibri Light"/>
                        </a:rPr>
                        <a:t>Diastolic blood pressure </a:t>
                      </a:r>
                      <a:endParaRPr lang="en-AU" sz="1800" b="1" kern="50" dirty="0" smtClean="0">
                        <a:effectLst/>
                        <a:latin typeface="Calibri Light"/>
                        <a:ea typeface="SimSun"/>
                        <a:cs typeface="Calibri Ligh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b="1" kern="50" dirty="0" smtClean="0">
                          <a:effectLst/>
                          <a:latin typeface="Calibri Light"/>
                          <a:ea typeface="SimSun"/>
                          <a:cs typeface="Calibri Light"/>
                        </a:rPr>
                        <a:t>(</a:t>
                      </a:r>
                      <a:r>
                        <a:rPr lang="en-AU" sz="1800" b="1" kern="50" dirty="0">
                          <a:effectLst/>
                          <a:latin typeface="Calibri Light"/>
                          <a:ea typeface="SimSun"/>
                          <a:cs typeface="Calibri Light"/>
                        </a:rPr>
                        <a:t>mm Hg)</a:t>
                      </a:r>
                      <a:endParaRPr lang="en-GB" sz="18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b="1" kern="50">
                          <a:effectLst/>
                          <a:latin typeface="Calibri Light"/>
                          <a:ea typeface="SimSun"/>
                          <a:cs typeface="Calibri Light"/>
                        </a:rPr>
                        <a:t>Risk of future target organ damage</a:t>
                      </a:r>
                      <a:endParaRPr lang="en-GB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b="1" kern="50">
                          <a:effectLst/>
                          <a:latin typeface="Calibri Light"/>
                          <a:ea typeface="SimSun"/>
                          <a:cs typeface="Calibri Light"/>
                        </a:rPr>
                        <a:t>BP substage</a:t>
                      </a:r>
                      <a:endParaRPr lang="en-GB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b="1" kern="50">
                          <a:effectLst/>
                          <a:latin typeface="Calibri Light"/>
                          <a:ea typeface="SimSun"/>
                          <a:cs typeface="Calibri Light"/>
                        </a:rPr>
                        <a:t>Original</a:t>
                      </a:r>
                      <a:endParaRPr lang="en-GB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b="1" kern="50">
                          <a:effectLst/>
                          <a:latin typeface="Calibri Light"/>
                          <a:ea typeface="SimSun"/>
                          <a:cs typeface="Calibri Light"/>
                        </a:rPr>
                        <a:t>New</a:t>
                      </a:r>
                      <a:endParaRPr lang="en-GB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kern="50">
                          <a:effectLst/>
                          <a:latin typeface="Calibri Light"/>
                          <a:ea typeface="SimSun"/>
                          <a:cs typeface="Calibri Light"/>
                        </a:rPr>
                        <a:t>&lt;150</a:t>
                      </a:r>
                      <a:endParaRPr lang="en-GB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kern="50">
                          <a:effectLst/>
                          <a:latin typeface="Calibri Light"/>
                          <a:ea typeface="SimSun"/>
                          <a:cs typeface="Calibri Light"/>
                        </a:rPr>
                        <a:t>&lt;95</a:t>
                      </a:r>
                      <a:endParaRPr lang="en-GB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kern="50">
                          <a:effectLst/>
                          <a:latin typeface="Calibri Light"/>
                          <a:ea typeface="SimSun"/>
                          <a:cs typeface="Calibri Light"/>
                        </a:rPr>
                        <a:t>Minimal</a:t>
                      </a:r>
                      <a:endParaRPr lang="en-GB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kern="50">
                          <a:effectLst/>
                          <a:latin typeface="Calibri Light"/>
                          <a:ea typeface="SimSun"/>
                          <a:cs typeface="Calibri Light"/>
                        </a:rPr>
                        <a:t>AP0</a:t>
                      </a:r>
                      <a:endParaRPr lang="en-GB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kern="50" dirty="0" smtClean="0">
                          <a:effectLst/>
                          <a:latin typeface="Calibri Light"/>
                          <a:ea typeface="SimSun"/>
                          <a:cs typeface="Calibri Light"/>
                        </a:rPr>
                        <a:t>Normotensive</a:t>
                      </a:r>
                      <a:endParaRPr lang="en-GB" sz="18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7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kern="50">
                          <a:effectLst/>
                          <a:latin typeface="Calibri Light"/>
                          <a:ea typeface="SimSun"/>
                          <a:cs typeface="Calibri Light"/>
                        </a:rPr>
                        <a:t>150 - 159</a:t>
                      </a:r>
                      <a:endParaRPr lang="en-GB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kern="50">
                          <a:effectLst/>
                          <a:latin typeface="Calibri Light"/>
                          <a:ea typeface="SimSun"/>
                          <a:cs typeface="Calibri Light"/>
                        </a:rPr>
                        <a:t>95 - 99</a:t>
                      </a:r>
                      <a:endParaRPr lang="en-GB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kern="50">
                          <a:effectLst/>
                          <a:latin typeface="Calibri Light"/>
                          <a:ea typeface="SimSun"/>
                          <a:cs typeface="Calibri Light"/>
                        </a:rPr>
                        <a:t>Mild</a:t>
                      </a:r>
                      <a:endParaRPr lang="en-GB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kern="50">
                          <a:effectLst/>
                          <a:latin typeface="Calibri Light"/>
                          <a:ea typeface="SimSun"/>
                          <a:cs typeface="Calibri Light"/>
                        </a:rPr>
                        <a:t>AP1</a:t>
                      </a:r>
                      <a:endParaRPr lang="en-GB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kern="50" dirty="0">
                          <a:effectLst/>
                          <a:latin typeface="Calibri Light"/>
                          <a:ea typeface="SimSun"/>
                          <a:cs typeface="Calibri Light"/>
                        </a:rPr>
                        <a:t>Borderline </a:t>
                      </a:r>
                      <a:r>
                        <a:rPr lang="en-AU" sz="1800" kern="50" dirty="0" smtClean="0">
                          <a:effectLst/>
                          <a:latin typeface="Calibri Light"/>
                          <a:ea typeface="SimSun"/>
                          <a:cs typeface="Calibri Light"/>
                        </a:rPr>
                        <a:t>hypertensive</a:t>
                      </a:r>
                      <a:endParaRPr lang="en-GB" sz="18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kern="50">
                          <a:effectLst/>
                          <a:latin typeface="Calibri Light"/>
                          <a:ea typeface="SimSun"/>
                          <a:cs typeface="Calibri Light"/>
                        </a:rPr>
                        <a:t>160 - 179</a:t>
                      </a:r>
                      <a:endParaRPr lang="en-GB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kern="50">
                          <a:effectLst/>
                          <a:latin typeface="Calibri Light"/>
                          <a:ea typeface="SimSun"/>
                          <a:cs typeface="Calibri Light"/>
                        </a:rPr>
                        <a:t>100 - 119</a:t>
                      </a:r>
                      <a:endParaRPr lang="en-GB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kern="50">
                          <a:effectLst/>
                          <a:latin typeface="Calibri Light"/>
                          <a:ea typeface="SimSun"/>
                          <a:cs typeface="Calibri Light"/>
                        </a:rPr>
                        <a:t>Moderate</a:t>
                      </a:r>
                      <a:endParaRPr lang="en-GB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kern="50">
                          <a:effectLst/>
                          <a:latin typeface="Calibri Light"/>
                          <a:ea typeface="SimSun"/>
                          <a:cs typeface="Calibri Light"/>
                        </a:rPr>
                        <a:t>AP2</a:t>
                      </a:r>
                      <a:endParaRPr lang="en-GB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kern="50" dirty="0" smtClean="0">
                          <a:effectLst/>
                          <a:latin typeface="Calibri Light"/>
                          <a:ea typeface="SimSun"/>
                          <a:cs typeface="Calibri Light"/>
                        </a:rPr>
                        <a:t>Hypertensive</a:t>
                      </a:r>
                      <a:endParaRPr lang="en-GB" sz="18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7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u="sng" kern="50">
                          <a:effectLst/>
                          <a:latin typeface="Calibri Light"/>
                          <a:ea typeface="SimSun"/>
                          <a:cs typeface="Calibri Light"/>
                        </a:rPr>
                        <a:t>&gt;</a:t>
                      </a:r>
                      <a:r>
                        <a:rPr lang="en-AU" sz="1800" kern="50">
                          <a:effectLst/>
                          <a:latin typeface="Calibri Light"/>
                          <a:ea typeface="SimSun"/>
                          <a:cs typeface="Calibri Light"/>
                        </a:rPr>
                        <a:t>180</a:t>
                      </a:r>
                      <a:endParaRPr lang="en-GB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u="sng" kern="50">
                          <a:effectLst/>
                          <a:latin typeface="Calibri Light"/>
                          <a:ea typeface="SimSun"/>
                          <a:cs typeface="Calibri Light"/>
                        </a:rPr>
                        <a:t>&gt;</a:t>
                      </a:r>
                      <a:r>
                        <a:rPr lang="en-AU" sz="1800" kern="50">
                          <a:effectLst/>
                          <a:latin typeface="Calibri Light"/>
                          <a:ea typeface="SimSun"/>
                          <a:cs typeface="Calibri Light"/>
                        </a:rPr>
                        <a:t>120</a:t>
                      </a:r>
                      <a:endParaRPr lang="en-GB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kern="50">
                          <a:effectLst/>
                          <a:latin typeface="Calibri Light"/>
                          <a:ea typeface="SimSun"/>
                          <a:cs typeface="Calibri Light"/>
                        </a:rPr>
                        <a:t>Severe</a:t>
                      </a:r>
                      <a:endParaRPr lang="en-GB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kern="50">
                          <a:effectLst/>
                          <a:latin typeface="Calibri Light"/>
                          <a:ea typeface="SimSun"/>
                          <a:cs typeface="Calibri Light"/>
                        </a:rPr>
                        <a:t>AP3</a:t>
                      </a:r>
                      <a:endParaRPr lang="en-GB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kern="50" dirty="0" smtClean="0">
                          <a:effectLst/>
                          <a:latin typeface="Calibri Light"/>
                          <a:ea typeface="SimSun"/>
                          <a:cs typeface="Calibri Light"/>
                        </a:rPr>
                        <a:t>Severely hypertensive</a:t>
                      </a:r>
                      <a:endParaRPr lang="en-GB" sz="18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919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9DE97F-3190-4B71-BED0-D4884101D90E}" type="slidenum">
              <a:rPr lang="en-GB" altLang="en-US" sz="1400" smtClean="0">
                <a:solidFill>
                  <a:srgbClr val="000000"/>
                </a:solidFill>
              </a:rPr>
              <a:pPr/>
              <a:t>25</a:t>
            </a:fld>
            <a:endParaRPr lang="en-GB" altLang="en-US" sz="1400" smtClean="0">
              <a:solidFill>
                <a:srgbClr val="000000"/>
              </a:solidFill>
            </a:endParaRPr>
          </a:p>
        </p:txBody>
      </p:sp>
      <p:sp>
        <p:nvSpPr>
          <p:cNvPr id="49199" name="TextBox 5"/>
          <p:cNvSpPr txBox="1">
            <a:spLocks noChangeArrowheads="1"/>
          </p:cNvSpPr>
          <p:nvPr/>
        </p:nvSpPr>
        <p:spPr bwMode="auto">
          <a:xfrm>
            <a:off x="1258888" y="4797425"/>
            <a:ext cx="74136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 dirty="0">
                <a:solidFill>
                  <a:srgbClr val="7F7F7F"/>
                </a:solidFill>
              </a:rPr>
              <a:t>International Renal Interest Society 2015</a:t>
            </a:r>
          </a:p>
          <a:p>
            <a:pPr eaLnBrk="1" hangingPunct="1"/>
            <a:r>
              <a:rPr lang="en-GB" altLang="en-US" sz="1800" dirty="0">
                <a:solidFill>
                  <a:srgbClr val="7F7F7F"/>
                </a:solidFill>
              </a:rPr>
              <a:t>(based on ACVIM Consensus statement 2007</a:t>
            </a:r>
            <a:r>
              <a:rPr lang="en-GB" altLang="en-US" sz="1800" dirty="0" smtClean="0">
                <a:solidFill>
                  <a:srgbClr val="7F7F7F"/>
                </a:solidFill>
              </a:rPr>
              <a:t>)</a:t>
            </a:r>
          </a:p>
          <a:p>
            <a:pPr eaLnBrk="1" hangingPunct="1"/>
            <a:endParaRPr lang="en-GB" altLang="en-US" sz="1800" dirty="0">
              <a:solidFill>
                <a:srgbClr val="7F7F7F"/>
              </a:solidFill>
            </a:endParaRPr>
          </a:p>
          <a:p>
            <a:pPr eaLnBrk="1" hangingPunct="1"/>
            <a:r>
              <a:rPr lang="en-GB" altLang="en-US" sz="1800" dirty="0" smtClean="0">
                <a:solidFill>
                  <a:srgbClr val="7F7F7F"/>
                </a:solidFill>
              </a:rPr>
              <a:t>Professor Harriet Syme and Dr Rosanne Jepson are part of the ACVIM consensus group working on a new Hypertension consensus statement</a:t>
            </a:r>
            <a:endParaRPr lang="en-GB" altLang="en-US" sz="18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 of RAAS in hypertensive cats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E6A833-945F-4772-9056-028C60D4A96A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pic>
        <p:nvPicPr>
          <p:cNvPr id="5" name="Picture 4" descr="Figure 1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052736"/>
            <a:ext cx="33843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igure 1b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9" y="1193423"/>
            <a:ext cx="3384376" cy="245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igure 1c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808" y="3861048"/>
            <a:ext cx="364006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9732" y="4129916"/>
            <a:ext cx="2560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accent5">
                    <a:lumMod val="75000"/>
                  </a:schemeClr>
                </a:solidFill>
              </a:rPr>
              <a:t>Jepson et al., (2014)</a:t>
            </a:r>
          </a:p>
          <a:p>
            <a:r>
              <a:rPr lang="sv-SE" sz="1400" dirty="0">
                <a:solidFill>
                  <a:schemeClr val="accent5">
                    <a:lumMod val="75000"/>
                  </a:schemeClr>
                </a:solidFill>
              </a:rPr>
              <a:t>J Vet Intern </a:t>
            </a:r>
            <a:r>
              <a:rPr lang="sv-SE" sz="1400" dirty="0" smtClean="0">
                <a:solidFill>
                  <a:schemeClr val="accent5">
                    <a:lumMod val="75000"/>
                  </a:schemeClr>
                </a:solidFill>
              </a:rPr>
              <a:t>Med;28(1</a:t>
            </a:r>
            <a:r>
              <a:rPr lang="sv-SE" sz="1400" dirty="0">
                <a:solidFill>
                  <a:schemeClr val="accent5">
                    <a:lumMod val="75000"/>
                  </a:schemeClr>
                </a:solidFill>
              </a:rPr>
              <a:t>):144-53</a:t>
            </a:r>
            <a:endParaRPr lang="en-GB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26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 of amlodipine treatment on RAAS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9552" y="1546225"/>
            <a:ext cx="3775075" cy="4462463"/>
          </a:xfrm>
        </p:spPr>
        <p:txBody>
          <a:bodyPr/>
          <a:lstStyle/>
          <a:p>
            <a:pPr marL="0" indent="0"/>
            <a:r>
              <a:rPr lang="en-GB" sz="2000" dirty="0" smtClean="0"/>
              <a:t>Plasma aldosterone concentration did not change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pre 122.8 </a:t>
            </a:r>
            <a:r>
              <a:rPr lang="en-GB" sz="2000" dirty="0" err="1"/>
              <a:t>pg</a:t>
            </a:r>
            <a:r>
              <a:rPr lang="en-GB" sz="2000" dirty="0"/>
              <a:t>/ml [92.3, 162.4], post </a:t>
            </a:r>
            <a:r>
              <a:rPr lang="en-GB" sz="2000" dirty="0" smtClean="0"/>
              <a:t>108.4 </a:t>
            </a:r>
            <a:r>
              <a:rPr lang="en-GB" sz="2000" dirty="0" err="1" smtClean="0"/>
              <a:t>pg</a:t>
            </a:r>
            <a:r>
              <a:rPr lang="en-GB" sz="2000" dirty="0" smtClean="0"/>
              <a:t>/ml </a:t>
            </a:r>
            <a:r>
              <a:rPr lang="en-GB" sz="2000" dirty="0"/>
              <a:t>[57.1, 176.5</a:t>
            </a:r>
            <a:r>
              <a:rPr lang="en-GB" sz="2000" dirty="0" smtClean="0"/>
              <a:t>]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0" indent="0"/>
            <a:r>
              <a:rPr lang="en-GB" sz="2000" dirty="0" smtClean="0"/>
              <a:t>Plasma renin activity significantly increased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pre </a:t>
            </a:r>
            <a:r>
              <a:rPr lang="en-GB" sz="2000" dirty="0"/>
              <a:t>0.32 ng/ml/hr [0.15, 0.46], post 0.54 ng/ml/hr</a:t>
            </a:r>
            <a:r>
              <a:rPr lang="en-GB" sz="2000" dirty="0" smtClean="0"/>
              <a:t>[0.28</a:t>
            </a:r>
            <a:r>
              <a:rPr lang="en-GB" sz="2000" dirty="0"/>
              <a:t>, 1.51]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E6A833-945F-4772-9056-028C60D4A96A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pic>
        <p:nvPicPr>
          <p:cNvPr id="8" name="Picture 7" descr="Fig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4157" y="1556792"/>
            <a:ext cx="4376315" cy="275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44008" y="4869160"/>
            <a:ext cx="3849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Jepson et al., 2014 </a:t>
            </a:r>
            <a:r>
              <a:rPr lang="sv-SE" dirty="0">
                <a:solidFill>
                  <a:schemeClr val="accent5">
                    <a:lumMod val="75000"/>
                  </a:schemeClr>
                </a:solidFill>
              </a:rPr>
              <a:t>J Vet Intern Med</a:t>
            </a:r>
            <a:r>
              <a:rPr lang="sv-SE" dirty="0" smtClean="0">
                <a:solidFill>
                  <a:schemeClr val="accent5">
                    <a:lumMod val="75000"/>
                  </a:schemeClr>
                </a:solidFill>
              </a:rPr>
              <a:t>.;28(1</a:t>
            </a:r>
            <a:r>
              <a:rPr lang="sv-SE" dirty="0">
                <a:solidFill>
                  <a:schemeClr val="accent5">
                    <a:lumMod val="75000"/>
                  </a:schemeClr>
                </a:solidFill>
              </a:rPr>
              <a:t>):144-53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5949280"/>
            <a:ext cx="7315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2"/>
                </a:solidFill>
              </a:rPr>
              <a:t>Rosanne is working with colleagues at QMUL to work out the genomic</a:t>
            </a:r>
          </a:p>
          <a:p>
            <a:r>
              <a:rPr lang="en-GB" sz="1600" dirty="0">
                <a:solidFill>
                  <a:schemeClr val="accent2"/>
                </a:solidFill>
              </a:rPr>
              <a:t>f</a:t>
            </a:r>
            <a:r>
              <a:rPr lang="en-GB" sz="1600" dirty="0" smtClean="0">
                <a:solidFill>
                  <a:schemeClr val="accent2"/>
                </a:solidFill>
              </a:rPr>
              <a:t>actors underpinning feline hypertension that underpin the phenotypes we see</a:t>
            </a:r>
            <a:endParaRPr lang="en-GB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21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402" y="228600"/>
            <a:ext cx="7914998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effectLst/>
                <a:latin typeface="+mn-lt"/>
              </a:rPr>
              <a:t>Is FGF-23 higher </a:t>
            </a:r>
            <a:r>
              <a:rPr lang="en-GB" sz="3200" dirty="0">
                <a:effectLst/>
                <a:latin typeface="+mn-lt"/>
              </a:rPr>
              <a:t>in </a:t>
            </a:r>
            <a:r>
              <a:rPr lang="en-GB" sz="3200" dirty="0" smtClean="0">
                <a:effectLst/>
                <a:latin typeface="+mn-lt"/>
              </a:rPr>
              <a:t>hypertensive cats?</a:t>
            </a:r>
            <a:endParaRPr lang="en-GB" sz="3200" dirty="0">
              <a:effectLst/>
              <a:latin typeface="+mn-lt"/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r="8227"/>
          <a:stretch/>
        </p:blipFill>
        <p:spPr>
          <a:xfrm>
            <a:off x="516010" y="2667001"/>
            <a:ext cx="3949150" cy="2800350"/>
          </a:xfrm>
        </p:spPr>
      </p:pic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953000" y="1447800"/>
            <a:ext cx="4033344" cy="4607672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 smtClean="0"/>
              <a:t>FGF-23</a:t>
            </a:r>
          </a:p>
          <a:p>
            <a:pPr lvl="1"/>
            <a:r>
              <a:rPr lang="en-GB" sz="1800" dirty="0" smtClean="0"/>
              <a:t>NT: 633 [344, 1507] pg/mL</a:t>
            </a:r>
          </a:p>
          <a:p>
            <a:pPr lvl="1"/>
            <a:r>
              <a:rPr lang="en-GB" sz="1800" dirty="0" smtClean="0"/>
              <a:t>HT: 1650 [501, 4946] pg/mL</a:t>
            </a:r>
          </a:p>
          <a:p>
            <a:pPr lvl="1"/>
            <a:r>
              <a:rPr lang="en-GB" sz="1800" i="1" dirty="0" smtClean="0"/>
              <a:t>P</a:t>
            </a:r>
            <a:r>
              <a:rPr lang="en-GB" sz="1800" dirty="0" smtClean="0"/>
              <a:t>=0.016</a:t>
            </a:r>
            <a:endParaRPr lang="en-GB" sz="1400" dirty="0" smtClean="0"/>
          </a:p>
          <a:p>
            <a:r>
              <a:rPr lang="en-GB" sz="2000" dirty="0"/>
              <a:t>C</a:t>
            </a:r>
            <a:r>
              <a:rPr lang="en-GB" sz="2000" dirty="0" smtClean="0"/>
              <a:t>reatinine </a:t>
            </a:r>
            <a:r>
              <a:rPr lang="en-GB" sz="2000" dirty="0"/>
              <a:t>(</a:t>
            </a:r>
            <a:r>
              <a:rPr lang="en-GB" sz="2000" i="1" dirty="0"/>
              <a:t>P=</a:t>
            </a:r>
            <a:r>
              <a:rPr lang="en-GB" sz="2000" dirty="0"/>
              <a:t>0.925) and phosphate (</a:t>
            </a:r>
            <a:r>
              <a:rPr lang="en-GB" sz="2000" i="1" dirty="0"/>
              <a:t>P</a:t>
            </a:r>
            <a:r>
              <a:rPr lang="en-GB" sz="2000" dirty="0"/>
              <a:t>=0.608</a:t>
            </a:r>
            <a:r>
              <a:rPr lang="en-GB" sz="2000" dirty="0" smtClean="0"/>
              <a:t>) not different</a:t>
            </a:r>
            <a:endParaRPr lang="en-GB" sz="1400" dirty="0"/>
          </a:p>
          <a:p>
            <a:r>
              <a:rPr lang="en-GB" sz="2000" dirty="0" smtClean="0"/>
              <a:t>Chloride </a:t>
            </a:r>
          </a:p>
          <a:p>
            <a:pPr lvl="1"/>
            <a:r>
              <a:rPr lang="en-GB" sz="1800" dirty="0" smtClean="0"/>
              <a:t>NT: 118 [116, 120] mmol/L</a:t>
            </a:r>
          </a:p>
          <a:p>
            <a:pPr lvl="1"/>
            <a:r>
              <a:rPr lang="en-GB" sz="1800" dirty="0" smtClean="0"/>
              <a:t>HT: 116 [114, 118] mmol/L</a:t>
            </a:r>
          </a:p>
          <a:p>
            <a:pPr lvl="1"/>
            <a:r>
              <a:rPr lang="en-GB" sz="1800" i="1" dirty="0" smtClean="0"/>
              <a:t>P</a:t>
            </a:r>
            <a:r>
              <a:rPr lang="en-GB" sz="1800" dirty="0" smtClean="0"/>
              <a:t>=0.011</a:t>
            </a:r>
          </a:p>
          <a:p>
            <a:pPr lvl="1"/>
            <a:endParaRPr lang="en-GB" sz="1800" dirty="0"/>
          </a:p>
          <a:p>
            <a:r>
              <a:rPr lang="en-GB" sz="1900" dirty="0" smtClean="0"/>
              <a:t>FGF-23 also related to development of hypertension over time in cats followed longitudinally</a:t>
            </a:r>
            <a:endParaRPr lang="en-GB" sz="1900" dirty="0"/>
          </a:p>
          <a:p>
            <a:pPr lvl="1"/>
            <a:endParaRPr lang="en-GB" sz="1100" dirty="0" smtClean="0"/>
          </a:p>
          <a:p>
            <a:pPr lvl="1"/>
            <a:endParaRPr lang="en-GB" sz="1100" dirty="0"/>
          </a:p>
          <a:p>
            <a:endParaRPr lang="en-GB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6324600"/>
            <a:ext cx="5592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</a:rPr>
              <a:t>Data presented at ECVIM 2016; Van den Broek et al.</a:t>
            </a:r>
            <a:endParaRPr lang="en-GB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7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SGPlot Proced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00" y="2279358"/>
            <a:ext cx="5034576" cy="320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/>
        </p:nvSpPr>
        <p:spPr bwMode="auto">
          <a:xfrm>
            <a:off x="878400" y="476672"/>
            <a:ext cx="7735890" cy="107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23B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23B3"/>
                </a:solidFill>
                <a:latin typeface="Palatino Linotyp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23B3"/>
                </a:solidFill>
                <a:latin typeface="Palatino Linotyp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23B3"/>
                </a:solidFill>
                <a:latin typeface="Palatino Linotyp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23B3"/>
                </a:solidFill>
                <a:latin typeface="Palatino Linotyp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F23B3"/>
                </a:solidFill>
                <a:latin typeface="Palatino Linotyp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F23B3"/>
                </a:solidFill>
                <a:latin typeface="Palatino Linotyp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F23B3"/>
                </a:solidFill>
                <a:latin typeface="Palatino Linotyp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F23B3"/>
                </a:solidFill>
                <a:latin typeface="Palatino Linotype" pitchFamily="18" charset="0"/>
              </a:defRPr>
            </a:lvl9pPr>
          </a:lstStyle>
          <a:p>
            <a:r>
              <a:rPr lang="en-GB" sz="2800" dirty="0" smtClean="0">
                <a:latin typeface="+mn-lt"/>
              </a:rPr>
              <a:t>Treatment of hypertension – what factors influence response to treatment?</a:t>
            </a:r>
            <a:endParaRPr lang="en-US" sz="2800" dirty="0">
              <a:latin typeface="+mn-lt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5873376" y="2394189"/>
            <a:ext cx="2701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Dose escalation from day 14: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amlodipine 54%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placebo 80%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2751318" y="5498587"/>
            <a:ext cx="582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Note! Placebo group switched to amlodipine on day 28</a:t>
            </a:r>
            <a:endParaRPr lang="en-US" dirty="0"/>
          </a:p>
        </p:txBody>
      </p:sp>
      <p:cxnSp>
        <p:nvCxnSpPr>
          <p:cNvPr id="8" name="Straight Arrow Connector 8"/>
          <p:cNvCxnSpPr/>
          <p:nvPr/>
        </p:nvCxnSpPr>
        <p:spPr bwMode="auto">
          <a:xfrm flipV="1">
            <a:off x="3838240" y="3726015"/>
            <a:ext cx="0" cy="4320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9"/>
          <p:cNvSpPr txBox="1"/>
          <p:nvPr/>
        </p:nvSpPr>
        <p:spPr>
          <a:xfrm>
            <a:off x="2932326" y="3409851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Moderate risk of TOD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377" y="4333580"/>
            <a:ext cx="14954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377" y="4725292"/>
            <a:ext cx="2346553" cy="24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32902" y="1970838"/>
            <a:ext cx="37625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accent5">
                    <a:lumMod val="75000"/>
                  </a:schemeClr>
                </a:solidFill>
              </a:rPr>
              <a:t>Huhtinen M, et al., (2015) J Vet Intern Med: 29(3):786-93.</a:t>
            </a:r>
          </a:p>
          <a:p>
            <a:endParaRPr lang="en-GB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7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Landmarks for feline hypertension research at the RVC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GB" sz="1800" dirty="0" smtClean="0"/>
              <a:t>2008 – Natalie Finch appointed – made the observation linking urinary cadmium excretion and hypertension</a:t>
            </a:r>
          </a:p>
          <a:p>
            <a:pPr>
              <a:buSzPct val="150000"/>
              <a:buFont typeface="Arial" panose="020B0604020202020204" pitchFamily="34" charset="0"/>
              <a:buChar char="•"/>
            </a:pPr>
            <a:endParaRPr lang="en-GB" sz="800" dirty="0"/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GB" sz="1800" dirty="0" smtClean="0"/>
              <a:t>2008 – Shubhro Chakrabarti examined the association between clinical factors and renal pathology in cats</a:t>
            </a:r>
            <a:br>
              <a:rPr lang="en-GB" sz="1800" dirty="0" smtClean="0"/>
            </a:br>
            <a:endParaRPr lang="en-GB" sz="800" dirty="0" smtClean="0"/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GB" sz="1800" dirty="0" smtClean="0"/>
              <a:t>2011 – Rosanne Jepson re-joins the group following her residency training and started working on genetic factors in feline hypertension (ongoing)</a:t>
            </a:r>
            <a:br>
              <a:rPr lang="en-GB" sz="1800" dirty="0" smtClean="0"/>
            </a:br>
            <a:endParaRPr lang="en-GB" sz="800" dirty="0" smtClean="0"/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GB" sz="1800" dirty="0" smtClean="0"/>
              <a:t>2012 – Esther Bijsmans appointed and studies blood pressure changes with time (longitudinal studies) and markers of hypertension and response to treatment</a:t>
            </a:r>
            <a:br>
              <a:rPr lang="en-GB" sz="1800" dirty="0" smtClean="0"/>
            </a:br>
            <a:endParaRPr lang="en-GB" sz="800" dirty="0" smtClean="0"/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GB" sz="1800" dirty="0" smtClean="0"/>
              <a:t>2014 – Henk Van Den Broek appointed and identified a relationship between increased FGF-23 and hypertension</a:t>
            </a:r>
          </a:p>
          <a:p>
            <a:pPr marL="0" indent="0">
              <a:buSzPct val="150000"/>
            </a:pPr>
            <a:endParaRPr lang="en-GB" sz="600" dirty="0" smtClean="0"/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GB" sz="1800" dirty="0" smtClean="0"/>
              <a:t>2015 – Amlodipine licensed for use in the cat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E6A833-945F-4772-9056-028C60D4A96A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47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 bwMode="auto">
          <a:xfrm>
            <a:off x="878401" y="269776"/>
            <a:ext cx="788322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8F23B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23B3"/>
                </a:solidFill>
                <a:latin typeface="Palatino Linotyp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23B3"/>
                </a:solidFill>
                <a:latin typeface="Palatino Linotyp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23B3"/>
                </a:solidFill>
                <a:latin typeface="Palatino Linotyp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23B3"/>
                </a:solidFill>
                <a:latin typeface="Palatino Linotyp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F23B3"/>
                </a:solidFill>
                <a:latin typeface="Palatino Linotyp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F23B3"/>
                </a:solidFill>
                <a:latin typeface="Palatino Linotyp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F23B3"/>
                </a:solidFill>
                <a:latin typeface="Palatino Linotyp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F23B3"/>
                </a:solidFill>
                <a:latin typeface="Palatino Linotype" pitchFamily="18" charset="0"/>
              </a:defRPr>
            </a:lvl9pPr>
          </a:lstStyle>
          <a:p>
            <a:r>
              <a:rPr lang="en-GB" sz="2800" dirty="0" smtClean="0">
                <a:latin typeface="+mn-lt"/>
              </a:rPr>
              <a:t>What factors determine the dose of amlodipine required to control hypertension</a:t>
            </a:r>
            <a:endParaRPr lang="en-GB" sz="2800" dirty="0">
              <a:latin typeface="+mn-lt"/>
            </a:endParaRPr>
          </a:p>
        </p:txBody>
      </p:sp>
      <p:sp>
        <p:nvSpPr>
          <p:cNvPr id="4" name="Content Placeholder 2"/>
          <p:cNvSpPr>
            <a:spLocks noGrp="1"/>
          </p:cNvSpPr>
          <p:nvPr/>
        </p:nvSpPr>
        <p:spPr bwMode="auto">
          <a:xfrm>
            <a:off x="767062" y="2018159"/>
            <a:ext cx="7883227" cy="426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Tx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Courier New"/>
              <a:buChar char="o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Lucida Grande"/>
              <a:buChar char="-"/>
              <a:defRPr sz="1800">
                <a:solidFill>
                  <a:schemeClr val="tx1"/>
                </a:solidFill>
                <a:latin typeface="+mn-lt"/>
              </a:defRPr>
            </a:lvl5pPr>
            <a:lvl6pPr marL="1219200" indent="-254000" algn="l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6pPr>
            <a:lvl7pPr marL="1676400" indent="-254000" algn="l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7pPr>
            <a:lvl8pPr marL="2133600" indent="-254000" algn="l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8pPr>
            <a:lvl9pPr marL="2590800" indent="-254000" algn="l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dirty="0"/>
              <a:t>	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" r="27163" b="27679"/>
          <a:stretch/>
        </p:blipFill>
        <p:spPr bwMode="auto">
          <a:xfrm>
            <a:off x="878401" y="1926720"/>
            <a:ext cx="2987039" cy="2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402" y="4810409"/>
            <a:ext cx="3205919" cy="730601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1989168" y="1897645"/>
            <a:ext cx="11327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P&lt;0.001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027" y="2738830"/>
            <a:ext cx="3163654" cy="240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5"/>
          <p:cNvSpPr txBox="1"/>
          <p:nvPr/>
        </p:nvSpPr>
        <p:spPr>
          <a:xfrm>
            <a:off x="1407116" y="5536409"/>
            <a:ext cx="7195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Hypertensive visit                     		     Controlled visit</a:t>
            </a:r>
          </a:p>
        </p:txBody>
      </p:sp>
      <p:pic>
        <p:nvPicPr>
          <p:cNvPr id="10" name="tabl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4981" y="4807326"/>
            <a:ext cx="2560320" cy="7252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40724" y="646436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</a:rPr>
              <a:t>Bijsmans ES, et al., (2016) J Vet Intern Med: 30(5):1630-1636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5491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 bwMode="auto">
          <a:xfrm>
            <a:off x="878401" y="476672"/>
            <a:ext cx="739184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8F23B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23B3"/>
                </a:solidFill>
                <a:latin typeface="Palatino Linotyp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23B3"/>
                </a:solidFill>
                <a:latin typeface="Palatino Linotyp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23B3"/>
                </a:solidFill>
                <a:latin typeface="Palatino Linotyp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23B3"/>
                </a:solidFill>
                <a:latin typeface="Palatino Linotyp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F23B3"/>
                </a:solidFill>
                <a:latin typeface="Palatino Linotyp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F23B3"/>
                </a:solidFill>
                <a:latin typeface="Palatino Linotyp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F23B3"/>
                </a:solidFill>
                <a:latin typeface="Palatino Linotyp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F23B3"/>
                </a:solidFill>
                <a:latin typeface="Palatino Linotype" pitchFamily="18" charset="0"/>
              </a:defRPr>
            </a:lvl9pPr>
          </a:lstStyle>
          <a:p>
            <a:r>
              <a:rPr lang="en-GB" sz="3200" dirty="0">
                <a:latin typeface="+mn-lt"/>
              </a:rPr>
              <a:t>Results – Dose and Concentration</a:t>
            </a:r>
          </a:p>
        </p:txBody>
      </p:sp>
      <p:sp>
        <p:nvSpPr>
          <p:cNvPr id="4" name="Content Placeholder 2"/>
          <p:cNvSpPr>
            <a:spLocks noGrp="1"/>
          </p:cNvSpPr>
          <p:nvPr/>
        </p:nvSpPr>
        <p:spPr bwMode="auto">
          <a:xfrm>
            <a:off x="878402" y="2003939"/>
            <a:ext cx="7391840" cy="377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Tx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Courier New"/>
              <a:buChar char="o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Lucida Grande"/>
              <a:buChar char="-"/>
              <a:defRPr sz="1800">
                <a:solidFill>
                  <a:schemeClr val="tx1"/>
                </a:solidFill>
                <a:latin typeface="+mn-lt"/>
              </a:defRPr>
            </a:lvl5pPr>
            <a:lvl6pPr marL="1219200" indent="-254000" algn="l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6pPr>
            <a:lvl7pPr marL="1676400" indent="-254000" algn="l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7pPr>
            <a:lvl8pPr marL="2133600" indent="-254000" algn="l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8pPr>
            <a:lvl9pPr marL="2590800" indent="-254000" algn="l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800" dirty="0"/>
              <a:t>Dose</a:t>
            </a:r>
          </a:p>
          <a:p>
            <a:pPr lvl="1"/>
            <a:r>
              <a:rPr lang="en-GB" sz="1600" dirty="0"/>
              <a:t>0.625mg: 	0.17±0.04mg/kg</a:t>
            </a:r>
          </a:p>
          <a:p>
            <a:pPr lvl="1"/>
            <a:r>
              <a:rPr lang="en-GB" sz="1600" dirty="0"/>
              <a:t>1.25mg: 	0.33±0.09mg/kg</a:t>
            </a:r>
          </a:p>
          <a:p>
            <a:pPr marL="768096" lvl="2" indent="0">
              <a:buNone/>
            </a:pPr>
            <a:r>
              <a:rPr lang="en-GB" sz="1400" b="1" dirty="0"/>
              <a:t>P&lt;0.001</a:t>
            </a:r>
          </a:p>
          <a:p>
            <a:pPr marL="768096" lvl="2" indent="0">
              <a:buNone/>
            </a:pPr>
            <a:endParaRPr lang="en-GB" sz="1400" dirty="0"/>
          </a:p>
          <a:p>
            <a:r>
              <a:rPr lang="en-GB" sz="1800" dirty="0"/>
              <a:t>Plasma amlodipine concentration </a:t>
            </a:r>
          </a:p>
          <a:p>
            <a:pPr lvl="1"/>
            <a:r>
              <a:rPr lang="en-GB" sz="1600" dirty="0"/>
              <a:t>0.625mg: 	 	33.3 [25.5, 54.9] ng/mL</a:t>
            </a:r>
          </a:p>
          <a:p>
            <a:pPr lvl="1"/>
            <a:r>
              <a:rPr lang="en-GB" sz="1600" dirty="0"/>
              <a:t>1.25mg:		70.5 [48.9, 98.7] ng/mL</a:t>
            </a:r>
          </a:p>
          <a:p>
            <a:pPr marL="768096" lvl="2" indent="0">
              <a:buNone/>
            </a:pPr>
            <a:r>
              <a:rPr lang="en-GB" sz="1400" b="1" dirty="0"/>
              <a:t>P&lt;0.001</a:t>
            </a:r>
            <a:br>
              <a:rPr lang="en-GB" sz="1400" b="1" dirty="0"/>
            </a:br>
            <a:endParaRPr lang="en-GB" sz="1600" dirty="0" smtClean="0"/>
          </a:p>
          <a:p>
            <a:pPr marL="768096" lvl="2" indent="0">
              <a:buNone/>
            </a:pPr>
            <a:r>
              <a:rPr lang="en-GB" sz="1600" dirty="0" smtClean="0"/>
              <a:t>In </a:t>
            </a:r>
            <a:r>
              <a:rPr lang="en-GB" sz="1600" dirty="0"/>
              <a:t>a multivariate analysis both dose and amlodipine </a:t>
            </a:r>
            <a:r>
              <a:rPr lang="en-GB" sz="1600" dirty="0" smtClean="0"/>
              <a:t>concentration </a:t>
            </a:r>
            <a:r>
              <a:rPr lang="en-GB" sz="1600" dirty="0"/>
              <a:t>predicted </a:t>
            </a:r>
            <a:r>
              <a:rPr lang="el-GR" sz="1600" dirty="0"/>
              <a:t>Δ</a:t>
            </a:r>
            <a:r>
              <a:rPr lang="en-GB" sz="1600" dirty="0"/>
              <a:t>SBP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b="1" dirty="0"/>
          </a:p>
          <a:p>
            <a:endParaRPr lang="en-GB" sz="1800" dirty="0"/>
          </a:p>
        </p:txBody>
      </p:sp>
      <p:sp>
        <p:nvSpPr>
          <p:cNvPr id="2" name="Rectangle 1"/>
          <p:cNvSpPr/>
          <p:nvPr/>
        </p:nvSpPr>
        <p:spPr>
          <a:xfrm>
            <a:off x="1054732" y="632035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</a:rPr>
              <a:t>Bijsmans ES, et al., (2016) J Vet Intern Med: 30(5):1630-1636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7457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 bwMode="auto">
          <a:xfrm>
            <a:off x="878401" y="404664"/>
            <a:ext cx="788322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8F23B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23B3"/>
                </a:solidFill>
                <a:latin typeface="Palatino Linotyp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23B3"/>
                </a:solidFill>
                <a:latin typeface="Palatino Linotyp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23B3"/>
                </a:solidFill>
                <a:latin typeface="Palatino Linotyp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23B3"/>
                </a:solidFill>
                <a:latin typeface="Palatino Linotyp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F23B3"/>
                </a:solidFill>
                <a:latin typeface="Palatino Linotyp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F23B3"/>
                </a:solidFill>
                <a:latin typeface="Palatino Linotyp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F23B3"/>
                </a:solidFill>
                <a:latin typeface="Palatino Linotyp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F23B3"/>
                </a:solidFill>
                <a:latin typeface="Palatino Linotype" pitchFamily="18" charset="0"/>
              </a:defRPr>
            </a:lvl9pPr>
          </a:lstStyle>
          <a:p>
            <a:r>
              <a:rPr lang="en-GB" sz="2800" dirty="0">
                <a:latin typeface="+mn-lt"/>
              </a:rPr>
              <a:t>NT-</a:t>
            </a:r>
            <a:r>
              <a:rPr lang="en-GB" sz="2800" dirty="0" err="1">
                <a:latin typeface="+mn-lt"/>
              </a:rPr>
              <a:t>proBNP</a:t>
            </a:r>
            <a:r>
              <a:rPr lang="en-GB" sz="2800" dirty="0">
                <a:latin typeface="+mn-lt"/>
              </a:rPr>
              <a:t> – change with treatment</a:t>
            </a:r>
          </a:p>
        </p:txBody>
      </p:sp>
      <p:pic>
        <p:nvPicPr>
          <p:cNvPr id="4" name="Content Placeholder 4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2" r="50000"/>
          <a:stretch/>
        </p:blipFill>
        <p:spPr bwMode="auto">
          <a:xfrm>
            <a:off x="1254140" y="1986628"/>
            <a:ext cx="2606661" cy="356454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7" r="50662" b="12764"/>
          <a:stretch/>
        </p:blipFill>
        <p:spPr bwMode="auto">
          <a:xfrm>
            <a:off x="5033639" y="1816838"/>
            <a:ext cx="3013081" cy="356454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2"/>
          <p:cNvSpPr txBox="1"/>
          <p:nvPr/>
        </p:nvSpPr>
        <p:spPr>
          <a:xfrm>
            <a:off x="1046481" y="5381380"/>
            <a:ext cx="3124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61.5% decrease (P&lt;0.01)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5033639" y="5363990"/>
            <a:ext cx="3223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33.1% decrease (P&lt;0.01)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6381328"/>
            <a:ext cx="5551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>
                <a:solidFill>
                  <a:schemeClr val="accent1"/>
                </a:solidFill>
              </a:rPr>
              <a:t>Bijsmans et al., J </a:t>
            </a:r>
            <a:r>
              <a:rPr lang="sv-SE" sz="1600" dirty="0">
                <a:solidFill>
                  <a:schemeClr val="accent1"/>
                </a:solidFill>
              </a:rPr>
              <a:t>Vet Intern Med. 2017 May;31(3):650-660.</a:t>
            </a:r>
            <a:endParaRPr lang="en-GB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68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Closing remarks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GB" dirty="0" smtClean="0"/>
              <a:t>ARM inspired me to ask questions of clinical relevance from the cases of CKD / hypertension we saw</a:t>
            </a:r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GB" dirty="0" smtClean="0"/>
              <a:t>We are able to recruit many qualified veterinarians who are curious to find the answers and who generate their own questions</a:t>
            </a:r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GB" dirty="0" smtClean="0"/>
              <a:t>They read the rodent and human medical literature and figure out what is different about the cat</a:t>
            </a:r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GB" dirty="0" smtClean="0"/>
              <a:t>New technologies will help in the future – but attracting the right people to ask the questions will always be the key to success</a:t>
            </a:r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GB" dirty="0" smtClean="0"/>
              <a:t>Bob </a:t>
            </a:r>
            <a:r>
              <a:rPr lang="en-GB" dirty="0" err="1" smtClean="0"/>
              <a:t>Michell</a:t>
            </a:r>
            <a:r>
              <a:rPr lang="en-GB" dirty="0" smtClean="0"/>
              <a:t> was a leader of those people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CE70A4-182A-4F04-B1F8-F7ADEE2D7CE0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8769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4000" dirty="0" smtClean="0">
                <a:effectLst/>
                <a:latin typeface="Tahoma" pitchFamily="34" charset="0"/>
                <a:cs typeface="Tahoma" pitchFamily="34" charset="0"/>
              </a:rPr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276872"/>
            <a:ext cx="7700963" cy="4462463"/>
          </a:xfrm>
        </p:spPr>
        <p:txBody>
          <a:bodyPr/>
          <a:lstStyle/>
          <a:p>
            <a:pPr lvl="1" eaLnBrk="1" hangingPunct="1">
              <a:buClr>
                <a:schemeClr val="accent2"/>
              </a:buClr>
              <a:buFontTx/>
              <a:buNone/>
              <a:defRPr/>
            </a:pPr>
            <a:endParaRPr lang="en-GB" dirty="0" smtClean="0"/>
          </a:p>
          <a:p>
            <a:pPr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GB" sz="2400" dirty="0" err="1" smtClean="0"/>
              <a:t>Evetts</a:t>
            </a:r>
            <a:r>
              <a:rPr lang="en-GB" sz="2400" dirty="0" smtClean="0"/>
              <a:t>-Luff Animal Welfare Trust</a:t>
            </a:r>
          </a:p>
          <a:p>
            <a:pPr>
              <a:buClr>
                <a:schemeClr val="accent2"/>
              </a:buClr>
              <a:buFontTx/>
              <a:buNone/>
              <a:defRPr/>
            </a:pPr>
            <a:endParaRPr lang="en-GB" sz="2400" dirty="0" smtClean="0"/>
          </a:p>
          <a:p>
            <a:pPr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GB" sz="2400" dirty="0" smtClean="0"/>
              <a:t>Cats, clients and staff at the Beaumont Sainsbury Animals’ Hospital, Camden and PDSA Bow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GB" sz="2400" dirty="0" smtClean="0"/>
              <a:t>RVC Feline Research Group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GB" sz="2400" dirty="0" smtClean="0"/>
              <a:t>Professor H Syme, Dr R Jepson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Current and past PhD students and 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v</a:t>
            </a: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eterinary nurses</a:t>
            </a:r>
            <a:r>
              <a:rPr lang="en-GB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(Hannah, Elaine, Kim, Robyn &amp; Nicola)</a:t>
            </a:r>
            <a:endParaRPr lang="en-GB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3012" name="Picture 3" descr="Royal Cani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340768"/>
            <a:ext cx="3266417" cy="93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SCN0065(1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32" y="260648"/>
            <a:ext cx="326436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0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DSCN01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8588"/>
            <a:ext cx="4173538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3" name="Picture 3" descr="Retinal ha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228600"/>
            <a:ext cx="314166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4" name="Picture 4" descr="He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3800"/>
            <a:ext cx="304800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5" name="Picture 5" descr="DSCN02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22172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318" name="Picture 6" descr="Winston &amp; tabit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19667"/>
            <a:ext cx="3836812" cy="241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7319" name="Picture 7" descr="Tabit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656" y="651933"/>
            <a:ext cx="3972277" cy="253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7320" name="Picture 8" descr="Tabith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3" y="3505200"/>
            <a:ext cx="4600222" cy="249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7321" name="Picture 9" descr="Winston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67" y="3429000"/>
            <a:ext cx="3793067" cy="2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73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7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7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the risk factors for hypertension in the cat?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GB" sz="2000" dirty="0" smtClean="0"/>
              <a:t>Most reports of hypertension suggest it occurs most frequently in association with underlying disease</a:t>
            </a:r>
          </a:p>
          <a:p>
            <a:pPr lvl="2">
              <a:buSzPct val="150000"/>
              <a:buFont typeface="Arial" panose="020B0604020202020204" pitchFamily="34" charset="0"/>
              <a:buChar char="•"/>
            </a:pPr>
            <a:r>
              <a:rPr lang="en-GB" sz="2000" dirty="0" smtClean="0"/>
              <a:t>Chronic kidney disease</a:t>
            </a:r>
          </a:p>
          <a:p>
            <a:pPr lvl="2">
              <a:buSzPct val="150000"/>
              <a:buFont typeface="Arial" panose="020B0604020202020204" pitchFamily="34" charset="0"/>
              <a:buChar char="•"/>
            </a:pPr>
            <a:r>
              <a:rPr lang="en-GB" sz="2000" dirty="0" smtClean="0"/>
              <a:t>Hyperthyroidism </a:t>
            </a:r>
          </a:p>
          <a:p>
            <a:pPr lvl="2">
              <a:buSzPct val="15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Hyperaldosteronism (Conn’s Syndrome)</a:t>
            </a:r>
          </a:p>
          <a:p>
            <a:pPr lvl="2">
              <a:buSzPct val="15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Secondary to use of erythrocyte stimulating agents</a:t>
            </a:r>
          </a:p>
          <a:p>
            <a:pPr lvl="2">
              <a:buSzPct val="150000"/>
              <a:buFont typeface="Arial" panose="020B0604020202020204" pitchFamily="34" charset="0"/>
              <a:buChar char="•"/>
            </a:pPr>
            <a:endParaRPr lang="en-GB" sz="2000" dirty="0"/>
          </a:p>
          <a:p>
            <a:pPr lvl="2">
              <a:buSzPct val="150000"/>
              <a:buFont typeface="Arial" panose="020B0604020202020204" pitchFamily="34" charset="0"/>
              <a:buChar char="•"/>
            </a:pPr>
            <a:r>
              <a:rPr lang="en-GB" sz="2000" dirty="0" smtClean="0"/>
              <a:t>Idiopathic hypertension – unknown aetiology 	(represents 1 in 6 (c18%) of hypertensive cats we see)</a:t>
            </a:r>
          </a:p>
          <a:p>
            <a:pPr lvl="2">
              <a:buSzPct val="150000"/>
              <a:buFont typeface="Arial" panose="020B0604020202020204" pitchFamily="34" charset="0"/>
              <a:buChar char="•"/>
            </a:pPr>
            <a:r>
              <a:rPr lang="en-GB" sz="2000" dirty="0" smtClean="0"/>
              <a:t>blood pressure increases with age in cats as it does in 	people (their food contains too much sodium too!)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E6A833-945F-4772-9056-028C60D4A96A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42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Blood pressure of healthy cats</a:t>
            </a:r>
            <a:endParaRPr lang="en-GB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856460"/>
              </p:ext>
            </p:extLst>
          </p:nvPr>
        </p:nvGraphicFramePr>
        <p:xfrm>
          <a:off x="971550" y="1124744"/>
          <a:ext cx="7700965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Age (</a:t>
                      </a:r>
                      <a:r>
                        <a:rPr lang="en-GB" dirty="0" err="1" smtClean="0"/>
                        <a:t>yrs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SBP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DBP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MAP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&lt;1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123.7 ± 11.1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61.6 ± 11.6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82.0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± 12.7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1-3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122.6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± 11.1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62.6 ±   7.4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83.4 ±  8.5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3-5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127.0 ± 16.3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65.3 ± 16.1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86.7 ± 18.0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5-7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129.3 ± 17.1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70.4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± 15.4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90.6 ± 17.1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7-11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127.4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± 14.5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67.6 ± 17.5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88.1 ± 17.2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11-14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158.2 ± 33.6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96.7 ± 28.8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120.6 ± 32.2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14-16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162.0 ± 22.1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91.9 ±  22.6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117.4 ±  24.8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&gt;16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179.0 ± 25.5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117.5 ± 26.5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139.7 ±  27.6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E6A833-945F-4772-9056-028C60D4A96A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115616" y="6444044"/>
            <a:ext cx="4630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2"/>
                </a:solidFill>
              </a:rPr>
              <a:t>Bodey</a:t>
            </a:r>
            <a:r>
              <a:rPr lang="en-GB" dirty="0" smtClean="0">
                <a:solidFill>
                  <a:schemeClr val="bg2"/>
                </a:solidFill>
              </a:rPr>
              <a:t> &amp; </a:t>
            </a:r>
            <a:r>
              <a:rPr lang="en-GB" dirty="0" err="1" smtClean="0">
                <a:solidFill>
                  <a:schemeClr val="bg2"/>
                </a:solidFill>
              </a:rPr>
              <a:t>Sansom</a:t>
            </a:r>
            <a:r>
              <a:rPr lang="en-GB" dirty="0" smtClean="0">
                <a:solidFill>
                  <a:schemeClr val="bg2"/>
                </a:solidFill>
              </a:rPr>
              <a:t> (1998) JSAP 39: 567-573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4725144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SzPct val="126000"/>
              <a:buFont typeface="Arial" panose="020B0604020202020204" pitchFamily="34" charset="0"/>
              <a:buChar char="•"/>
            </a:pPr>
            <a:r>
              <a:rPr lang="en-GB" dirty="0" smtClean="0"/>
              <a:t>Cats aged 11 years or above had significantly higher pressure and a higher SD than those &lt;11 </a:t>
            </a:r>
            <a:r>
              <a:rPr lang="en-GB" dirty="0" err="1" smtClean="0"/>
              <a:t>yrs</a:t>
            </a:r>
            <a:endParaRPr lang="en-GB" dirty="0" smtClean="0"/>
          </a:p>
          <a:p>
            <a:pPr marL="285750" indent="-285750">
              <a:buClr>
                <a:schemeClr val="accent2"/>
              </a:buClr>
              <a:buSzPct val="126000"/>
              <a:buFont typeface="Arial" panose="020B0604020202020204" pitchFamily="34" charset="0"/>
              <a:buChar char="•"/>
            </a:pPr>
            <a:r>
              <a:rPr lang="en-GB" dirty="0" smtClean="0"/>
              <a:t>Only 60 of the 104 cats enrolled had their renal function assessed</a:t>
            </a:r>
          </a:p>
          <a:p>
            <a:pPr marL="285750" indent="-285750">
              <a:buClr>
                <a:schemeClr val="accent2"/>
              </a:buClr>
              <a:buSzPct val="126000"/>
              <a:buFont typeface="Arial" panose="020B0604020202020204" pitchFamily="34" charset="0"/>
              <a:buChar char="•"/>
            </a:pPr>
            <a:r>
              <a:rPr lang="en-GB" dirty="0" smtClean="0"/>
              <a:t>Most of these cats were from a colony kept for nutrition studies</a:t>
            </a:r>
          </a:p>
          <a:p>
            <a:pPr marL="285750" indent="-285750">
              <a:buClr>
                <a:schemeClr val="accent2"/>
              </a:buClr>
              <a:buSzPct val="126000"/>
              <a:buFont typeface="Arial" panose="020B0604020202020204" pitchFamily="34" charset="0"/>
              <a:buChar char="•"/>
            </a:pPr>
            <a:r>
              <a:rPr lang="en-GB" dirty="0" smtClean="0"/>
              <a:t>Prevalence of hypertension not defined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581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Systolic blood pressure in healthy cats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323528" y="1834257"/>
            <a:ext cx="2981400" cy="4259039"/>
          </a:xfrm>
        </p:spPr>
        <p:txBody>
          <a:bodyPr/>
          <a:lstStyle/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GB" sz="2000" dirty="0" smtClean="0"/>
              <a:t>780 cats sampled at a re-homing centre</a:t>
            </a:r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GB" sz="2000" dirty="0" smtClean="0"/>
              <a:t>All healthy on PE but no blood screening undertaken</a:t>
            </a:r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GB" sz="2000" dirty="0" smtClean="0"/>
              <a:t>Other factors found to influence BP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 smtClean="0"/>
              <a:t>Body condition score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 smtClean="0"/>
              <a:t>Sex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 smtClean="0"/>
              <a:t>Demeanour of cat</a:t>
            </a:r>
          </a:p>
          <a:p>
            <a:pPr marL="0" indent="0"/>
            <a:r>
              <a:rPr lang="en-GB" sz="2000" dirty="0"/>
              <a:t>	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E6A833-945F-4772-9056-028C60D4A96A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"/>
          <a:stretch/>
        </p:blipFill>
        <p:spPr bwMode="auto">
          <a:xfrm>
            <a:off x="3419872" y="1340768"/>
            <a:ext cx="5616624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35696" y="6095037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>
                <a:solidFill>
                  <a:srgbClr val="A6A6A6"/>
                </a:solidFill>
              </a:rPr>
              <a:t>Payne et al., </a:t>
            </a:r>
            <a:r>
              <a:rPr lang="sv-SE" altLang="en-US" dirty="0" smtClean="0">
                <a:solidFill>
                  <a:srgbClr val="A6A6A6"/>
                </a:solidFill>
              </a:rPr>
              <a:t>J </a:t>
            </a:r>
            <a:r>
              <a:rPr lang="sv-SE" altLang="en-US" dirty="0">
                <a:solidFill>
                  <a:srgbClr val="A6A6A6"/>
                </a:solidFill>
              </a:rPr>
              <a:t>Vet Intern Med. 2017 Jan;31(1):15-21.</a:t>
            </a:r>
            <a:endParaRPr lang="en-GB" alt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8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87338"/>
            <a:ext cx="7992938" cy="1079500"/>
          </a:xfrm>
        </p:spPr>
        <p:txBody>
          <a:bodyPr/>
          <a:lstStyle/>
          <a:p>
            <a:r>
              <a:rPr lang="en-GB" dirty="0" smtClean="0"/>
              <a:t>Prevalence of hypertension in healthy cats</a:t>
            </a:r>
            <a:endParaRPr lang="en-GB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91220"/>
              </p:ext>
            </p:extLst>
          </p:nvPr>
        </p:nvGraphicFramePr>
        <p:xfrm>
          <a:off x="148218" y="1052736"/>
          <a:ext cx="8849148" cy="4320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Prism 6" r:id="rId3" imgW="6275005" imgH="3064551" progId="Prism6.Document">
                  <p:embed/>
                </p:oleObj>
              </mc:Choice>
              <mc:Fallback>
                <p:oleObj name="Prism 6" r:id="rId3" imgW="6275005" imgH="3064551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8218" y="1052736"/>
                        <a:ext cx="8849148" cy="4320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0287" y="5243135"/>
            <a:ext cx="8190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1600" dirty="0" smtClean="0"/>
              <a:t>118 cats were screened – all assumed healthy by their owners</a:t>
            </a:r>
          </a:p>
          <a:p>
            <a:pPr marL="285750" indent="-2857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1600" dirty="0" smtClean="0"/>
              <a:t>15 cats had SBP &gt;170 mmHg (persistently (6) or associated with ocular lesions (9))</a:t>
            </a:r>
          </a:p>
          <a:p>
            <a:pPr marL="285750" indent="-2857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1600" dirty="0" smtClean="0"/>
              <a:t>Median </a:t>
            </a:r>
            <a:r>
              <a:rPr lang="en-GB" sz="1600" dirty="0"/>
              <a:t>SBP was 139.8 [125.5, 163.3</a:t>
            </a:r>
            <a:r>
              <a:rPr lang="en-GB" sz="1600" dirty="0" smtClean="0"/>
              <a:t>] mmHg</a:t>
            </a:r>
          </a:p>
          <a:p>
            <a:pPr marL="285750" indent="-2857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1600" dirty="0" smtClean="0"/>
              <a:t>SBP in those cats that became </a:t>
            </a:r>
            <a:r>
              <a:rPr lang="en-GB" sz="1600" dirty="0" err="1" smtClean="0"/>
              <a:t>azotaemic</a:t>
            </a:r>
            <a:r>
              <a:rPr lang="en-GB" sz="1600" dirty="0" smtClean="0"/>
              <a:t> (n=29) within 12 months was </a:t>
            </a:r>
            <a:r>
              <a:rPr lang="en-GB" sz="1600" dirty="0"/>
              <a:t>149.2 [133.6, 174.2</a:t>
            </a:r>
            <a:r>
              <a:rPr lang="en-GB" sz="1600" dirty="0" smtClean="0"/>
              <a:t>] vs. 136.0 </a:t>
            </a:r>
            <a:r>
              <a:rPr lang="en-GB" sz="1600" dirty="0"/>
              <a:t>[124.0, 150.6</a:t>
            </a:r>
            <a:r>
              <a:rPr lang="en-GB" sz="1600" dirty="0" smtClean="0"/>
              <a:t>] mmHg in those that were non-</a:t>
            </a:r>
            <a:r>
              <a:rPr lang="en-GB" sz="1600" dirty="0" err="1" smtClean="0"/>
              <a:t>azotaemic</a:t>
            </a:r>
            <a:r>
              <a:rPr lang="en-GB" sz="1600" dirty="0" smtClean="0"/>
              <a:t> (n=66) at 12 </a:t>
            </a:r>
            <a:r>
              <a:rPr lang="en-GB" sz="1600" dirty="0" err="1" smtClean="0"/>
              <a:t>mth</a:t>
            </a:r>
            <a:r>
              <a:rPr lang="en-GB" sz="1600" dirty="0" smtClean="0"/>
              <a:t> (P=0.053)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030271" y="2132856"/>
            <a:ext cx="400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Jepson et al., 2009 JVIM </a:t>
            </a:r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23:806–813</a:t>
            </a:r>
          </a:p>
        </p:txBody>
      </p:sp>
    </p:spTree>
    <p:extLst>
      <p:ext uri="{BB962C8B-B14F-4D97-AF65-F5344CB8AC3E}">
        <p14:creationId xmlns:p14="http://schemas.microsoft.com/office/powerpoint/2010/main" val="275390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RVC Standard">
  <a:themeElements>
    <a:clrScheme name="RVC Standard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08080"/>
      </a:accent1>
      <a:accent2>
        <a:srgbClr val="8F23B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11FA2"/>
      </a:accent6>
      <a:hlink>
        <a:srgbClr val="C0C0C0"/>
      </a:hlink>
      <a:folHlink>
        <a:srgbClr val="C97BE5"/>
      </a:folHlink>
    </a:clrScheme>
    <a:fontScheme name="RVC Standard">
      <a:majorFont>
        <a:latin typeface="Palatino Linotyp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RVC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VC Stand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VC Stand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VC Stand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VC Stand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VC Stand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VC Stand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VC Stand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VC Stand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VC Stand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VC Stand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VC Stand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VC Standard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8080"/>
        </a:accent1>
        <a:accent2>
          <a:srgbClr val="8F23B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11FA2"/>
        </a:accent6>
        <a:hlink>
          <a:srgbClr val="C0C0C0"/>
        </a:hlink>
        <a:folHlink>
          <a:srgbClr val="C97BE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279F"/>
      </a:dk1>
      <a:lt1>
        <a:srgbClr val="FFFFFF"/>
      </a:lt1>
      <a:dk2>
        <a:srgbClr val="000000"/>
      </a:dk2>
      <a:lt2>
        <a:srgbClr val="618FFD"/>
      </a:lt2>
      <a:accent1>
        <a:srgbClr val="F76681"/>
      </a:accent1>
      <a:accent2>
        <a:srgbClr val="F76681"/>
      </a:accent2>
      <a:accent3>
        <a:srgbClr val="AAAAAA"/>
      </a:accent3>
      <a:accent4>
        <a:srgbClr val="DADADA"/>
      </a:accent4>
      <a:accent5>
        <a:srgbClr val="FAB8C1"/>
      </a:accent5>
      <a:accent6>
        <a:srgbClr val="E05C74"/>
      </a:accent6>
      <a:hlink>
        <a:srgbClr val="F76681"/>
      </a:hlink>
      <a:folHlink>
        <a:srgbClr val="91919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">
      <a:dk1>
        <a:srgbClr val="00279F"/>
      </a:dk1>
      <a:lt1>
        <a:srgbClr val="FFFFFF"/>
      </a:lt1>
      <a:dk2>
        <a:srgbClr val="000000"/>
      </a:dk2>
      <a:lt2>
        <a:srgbClr val="618FFD"/>
      </a:lt2>
      <a:accent1>
        <a:srgbClr val="F76681"/>
      </a:accent1>
      <a:accent2>
        <a:srgbClr val="F76681"/>
      </a:accent2>
      <a:accent3>
        <a:srgbClr val="AAAAAA"/>
      </a:accent3>
      <a:accent4>
        <a:srgbClr val="DADADA"/>
      </a:accent4>
      <a:accent5>
        <a:srgbClr val="FAB8C1"/>
      </a:accent5>
      <a:accent6>
        <a:srgbClr val="E05C74"/>
      </a:accent6>
      <a:hlink>
        <a:srgbClr val="F76681"/>
      </a:hlink>
      <a:folHlink>
        <a:srgbClr val="91919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">
      <a:dk1>
        <a:srgbClr val="00279F"/>
      </a:dk1>
      <a:lt1>
        <a:srgbClr val="FFFFFF"/>
      </a:lt1>
      <a:dk2>
        <a:srgbClr val="000000"/>
      </a:dk2>
      <a:lt2>
        <a:srgbClr val="618FFD"/>
      </a:lt2>
      <a:accent1>
        <a:srgbClr val="F76681"/>
      </a:accent1>
      <a:accent2>
        <a:srgbClr val="F76681"/>
      </a:accent2>
      <a:accent3>
        <a:srgbClr val="AAAAAA"/>
      </a:accent3>
      <a:accent4>
        <a:srgbClr val="DADADA"/>
      </a:accent4>
      <a:accent5>
        <a:srgbClr val="FAB8C1"/>
      </a:accent5>
      <a:accent6>
        <a:srgbClr val="E05C74"/>
      </a:accent6>
      <a:hlink>
        <a:srgbClr val="F76681"/>
      </a:hlink>
      <a:folHlink>
        <a:srgbClr val="91919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00"/>
      </a:dk2>
      <a:lt2>
        <a:srgbClr val="0066FF"/>
      </a:lt2>
      <a:accent1>
        <a:srgbClr val="00CC99"/>
      </a:accent1>
      <a:accent2>
        <a:srgbClr val="FF5050"/>
      </a:accent2>
      <a:accent3>
        <a:srgbClr val="AAAAAA"/>
      </a:accent3>
      <a:accent4>
        <a:srgbClr val="DADADA"/>
      </a:accent4>
      <a:accent5>
        <a:srgbClr val="AAE2CA"/>
      </a:accent5>
      <a:accent6>
        <a:srgbClr val="E74848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279F"/>
    </a:dk1>
    <a:lt1>
      <a:srgbClr val="FFFFFF"/>
    </a:lt1>
    <a:dk2>
      <a:srgbClr val="000000"/>
    </a:dk2>
    <a:lt2>
      <a:srgbClr val="618FFD"/>
    </a:lt2>
    <a:accent1>
      <a:srgbClr val="F76681"/>
    </a:accent1>
    <a:accent2>
      <a:srgbClr val="FFFFFF"/>
    </a:accent2>
    <a:accent3>
      <a:srgbClr val="AAAAAA"/>
    </a:accent3>
    <a:accent4>
      <a:srgbClr val="DADADA"/>
    </a:accent4>
    <a:accent5>
      <a:srgbClr val="FAB8C1"/>
    </a:accent5>
    <a:accent6>
      <a:srgbClr val="E7E7E7"/>
    </a:accent6>
    <a:hlink>
      <a:srgbClr val="F76681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279F"/>
    </a:dk1>
    <a:lt1>
      <a:srgbClr val="FFFFFF"/>
    </a:lt1>
    <a:dk2>
      <a:srgbClr val="000000"/>
    </a:dk2>
    <a:lt2>
      <a:srgbClr val="618FFD"/>
    </a:lt2>
    <a:accent1>
      <a:srgbClr val="F76681"/>
    </a:accent1>
    <a:accent2>
      <a:srgbClr val="000000"/>
    </a:accent2>
    <a:accent3>
      <a:srgbClr val="AAAAAA"/>
    </a:accent3>
    <a:accent4>
      <a:srgbClr val="DADADA"/>
    </a:accent4>
    <a:accent5>
      <a:srgbClr val="FAB8C1"/>
    </a:accent5>
    <a:accent6>
      <a:srgbClr val="000000"/>
    </a:accent6>
    <a:hlink>
      <a:srgbClr val="F76681"/>
    </a:hlink>
    <a:folHlink>
      <a:srgbClr val="919191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279F"/>
    </a:dk1>
    <a:lt1>
      <a:srgbClr val="FFFFFF"/>
    </a:lt1>
    <a:dk2>
      <a:srgbClr val="000000"/>
    </a:dk2>
    <a:lt2>
      <a:srgbClr val="618FFD"/>
    </a:lt2>
    <a:accent1>
      <a:srgbClr val="F76681"/>
    </a:accent1>
    <a:accent2>
      <a:srgbClr val="000000"/>
    </a:accent2>
    <a:accent3>
      <a:srgbClr val="AAAAAA"/>
    </a:accent3>
    <a:accent4>
      <a:srgbClr val="DADADA"/>
    </a:accent4>
    <a:accent5>
      <a:srgbClr val="FAB8C1"/>
    </a:accent5>
    <a:accent6>
      <a:srgbClr val="000000"/>
    </a:accent6>
    <a:hlink>
      <a:srgbClr val="F76681"/>
    </a:hlink>
    <a:folHlink>
      <a:srgbClr val="919191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618FFD"/>
    </a:dk2>
    <a:lt2>
      <a:srgbClr val="00279F"/>
    </a:lt2>
    <a:accent1>
      <a:srgbClr val="F76681"/>
    </a:accent1>
    <a:accent2>
      <a:srgbClr val="FFFFFF"/>
    </a:accent2>
    <a:accent3>
      <a:srgbClr val="FFFFFF"/>
    </a:accent3>
    <a:accent4>
      <a:srgbClr val="DADADA"/>
    </a:accent4>
    <a:accent5>
      <a:srgbClr val="FAB8C1"/>
    </a:accent5>
    <a:accent6>
      <a:srgbClr val="E7E7E7"/>
    </a:accent6>
    <a:hlink>
      <a:srgbClr val="F76681"/>
    </a:hlink>
    <a:folHlink>
      <a:srgbClr val="919191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279F"/>
    </a:dk1>
    <a:lt1>
      <a:srgbClr val="FFFFFF"/>
    </a:lt1>
    <a:dk2>
      <a:srgbClr val="000000"/>
    </a:dk2>
    <a:lt2>
      <a:srgbClr val="618FFD"/>
    </a:lt2>
    <a:accent1>
      <a:srgbClr val="F76681"/>
    </a:accent1>
    <a:accent2>
      <a:srgbClr val="000000"/>
    </a:accent2>
    <a:accent3>
      <a:srgbClr val="AAAAAA"/>
    </a:accent3>
    <a:accent4>
      <a:srgbClr val="DADADA"/>
    </a:accent4>
    <a:accent5>
      <a:srgbClr val="FAB8C1"/>
    </a:accent5>
    <a:accent6>
      <a:srgbClr val="000000"/>
    </a:accent6>
    <a:hlink>
      <a:srgbClr val="F76681"/>
    </a:hlink>
    <a:folHlink>
      <a:srgbClr val="919191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279F"/>
    </a:dk1>
    <a:lt1>
      <a:srgbClr val="FFFFFF"/>
    </a:lt1>
    <a:dk2>
      <a:srgbClr val="000000"/>
    </a:dk2>
    <a:lt2>
      <a:srgbClr val="618FFD"/>
    </a:lt2>
    <a:accent1>
      <a:srgbClr val="F76681"/>
    </a:accent1>
    <a:accent2>
      <a:srgbClr val="000000"/>
    </a:accent2>
    <a:accent3>
      <a:srgbClr val="AAAAAA"/>
    </a:accent3>
    <a:accent4>
      <a:srgbClr val="DADADA"/>
    </a:accent4>
    <a:accent5>
      <a:srgbClr val="FAB8C1"/>
    </a:accent5>
    <a:accent6>
      <a:srgbClr val="000000"/>
    </a:accent6>
    <a:hlink>
      <a:srgbClr val="F76681"/>
    </a:hlink>
    <a:folHlink>
      <a:srgbClr val="919191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279F"/>
    </a:dk1>
    <a:lt1>
      <a:srgbClr val="FFFFFF"/>
    </a:lt1>
    <a:dk2>
      <a:srgbClr val="FFFFCC"/>
    </a:dk2>
    <a:lt2>
      <a:srgbClr val="618FFD"/>
    </a:lt2>
    <a:accent1>
      <a:srgbClr val="F76681"/>
    </a:accent1>
    <a:accent2>
      <a:srgbClr val="FFFFCC"/>
    </a:accent2>
    <a:accent3>
      <a:srgbClr val="FFFFE2"/>
    </a:accent3>
    <a:accent4>
      <a:srgbClr val="DADADA"/>
    </a:accent4>
    <a:accent5>
      <a:srgbClr val="FAB8C1"/>
    </a:accent5>
    <a:accent6>
      <a:srgbClr val="E7E7B9"/>
    </a:accent6>
    <a:hlink>
      <a:srgbClr val="F76681"/>
    </a:hlink>
    <a:folHlink>
      <a:srgbClr val="919191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279F"/>
    </a:dk1>
    <a:lt1>
      <a:srgbClr val="FFFFFF"/>
    </a:lt1>
    <a:dk2>
      <a:srgbClr val="000000"/>
    </a:dk2>
    <a:lt2>
      <a:srgbClr val="618FFD"/>
    </a:lt2>
    <a:accent1>
      <a:srgbClr val="F76681"/>
    </a:accent1>
    <a:accent2>
      <a:srgbClr val="FFFFFF"/>
    </a:accent2>
    <a:accent3>
      <a:srgbClr val="AAAAAA"/>
    </a:accent3>
    <a:accent4>
      <a:srgbClr val="DADADA"/>
    </a:accent4>
    <a:accent5>
      <a:srgbClr val="FAB8C1"/>
    </a:accent5>
    <a:accent6>
      <a:srgbClr val="E7E7E7"/>
    </a:accent6>
    <a:hlink>
      <a:srgbClr val="F76681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3620</TotalTime>
  <Words>2031</Words>
  <Application>Microsoft Office PowerPoint</Application>
  <PresentationFormat>On-screen Show (4:3)</PresentationFormat>
  <Paragraphs>315</Paragraphs>
  <Slides>34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54" baseType="lpstr">
      <vt:lpstr>ＭＳ Ｐゴシック</vt:lpstr>
      <vt:lpstr>SimSun</vt:lpstr>
      <vt:lpstr>Arial</vt:lpstr>
      <vt:lpstr>Calibri</vt:lpstr>
      <vt:lpstr>Calibri Light</vt:lpstr>
      <vt:lpstr>Comic Sans MS</vt:lpstr>
      <vt:lpstr>Mangal</vt:lpstr>
      <vt:lpstr>Monotype Sorts</vt:lpstr>
      <vt:lpstr>Palatino Linotype</vt:lpstr>
      <vt:lpstr>Tahoma</vt:lpstr>
      <vt:lpstr>Times New Roman</vt:lpstr>
      <vt:lpstr>Verdana</vt:lpstr>
      <vt:lpstr>Wingdings</vt:lpstr>
      <vt:lpstr>1_RVC Standard</vt:lpstr>
      <vt:lpstr>1_Default Design</vt:lpstr>
      <vt:lpstr>3_Default Design</vt:lpstr>
      <vt:lpstr>2_Default Design</vt:lpstr>
      <vt:lpstr>Default Design</vt:lpstr>
      <vt:lpstr>Prism 6</vt:lpstr>
      <vt:lpstr>Prism Project</vt:lpstr>
      <vt:lpstr>Hypertension in the cat – an overview of RVC research </vt:lpstr>
      <vt:lpstr>Landmarks for feline hypertension research at the RVC</vt:lpstr>
      <vt:lpstr>Landmarks for feline hypertension research at the RVC</vt:lpstr>
      <vt:lpstr>PowerPoint Presentation</vt:lpstr>
      <vt:lpstr>PowerPoint Presentation</vt:lpstr>
      <vt:lpstr>What are the risk factors for hypertension in the cat?</vt:lpstr>
      <vt:lpstr>Blood pressure of healthy cats</vt:lpstr>
      <vt:lpstr>Systolic blood pressure in healthy cats</vt:lpstr>
      <vt:lpstr>Prevalence of hypertension in healthy cats</vt:lpstr>
      <vt:lpstr>Does SBP increase with age in the cat?</vt:lpstr>
      <vt:lpstr>Conclusions to studies in healthy cats</vt:lpstr>
      <vt:lpstr>Is systemic hypertension a factor in progression of CKD?</vt:lpstr>
      <vt:lpstr>Epidemiological study – feline CKD</vt:lpstr>
      <vt:lpstr>PowerPoint Presentation</vt:lpstr>
      <vt:lpstr>PowerPoint Presentation</vt:lpstr>
      <vt:lpstr>PowerPoint Presentation</vt:lpstr>
      <vt:lpstr>Plasma potassium concentration as a risk factor</vt:lpstr>
      <vt:lpstr>Blood pressure and mortality</vt:lpstr>
      <vt:lpstr>Histopathology study</vt:lpstr>
      <vt:lpstr>PowerPoint Presentation</vt:lpstr>
      <vt:lpstr>PowerPoint Presentation</vt:lpstr>
      <vt:lpstr>Does Blood pressure increase over-time in CKD cats?</vt:lpstr>
      <vt:lpstr>Development of hypertension over time</vt:lpstr>
      <vt:lpstr>Conclusions</vt:lpstr>
      <vt:lpstr>Classification of feline hypertension</vt:lpstr>
      <vt:lpstr>Evaluation of RAAS in hypertensive cats</vt:lpstr>
      <vt:lpstr>Effect of amlodipine treatment on RAAS</vt:lpstr>
      <vt:lpstr>Is FGF-23 higher in hypertensive cats?</vt:lpstr>
      <vt:lpstr>PowerPoint Presentation</vt:lpstr>
      <vt:lpstr>PowerPoint Presentation</vt:lpstr>
      <vt:lpstr>PowerPoint Presentation</vt:lpstr>
      <vt:lpstr>PowerPoint Presentation</vt:lpstr>
      <vt:lpstr>Closing remarks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jelliott</dc:creator>
  <cp:lastModifiedBy>Wilkinson, Liz</cp:lastModifiedBy>
  <cp:revision>109</cp:revision>
  <dcterms:created xsi:type="dcterms:W3CDTF">2014-11-01T17:08:44Z</dcterms:created>
  <dcterms:modified xsi:type="dcterms:W3CDTF">2017-05-31T06:21:24Z</dcterms:modified>
</cp:coreProperties>
</file>