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theme/theme13.xml" ContentType="application/vnd.openxmlformats-officedocument.theme+xml"/>
  <Override PartName="/ppt/slideLayouts/slideLayout38.xml" ContentType="application/vnd.openxmlformats-officedocument.presentationml.slideLayout+xml"/>
  <Override PartName="/ppt/theme/theme14.xml" ContentType="application/vnd.openxmlformats-officedocument.theme+xml"/>
  <Override PartName="/ppt/slideLayouts/slideLayout39.xml" ContentType="application/vnd.openxmlformats-officedocument.presentationml.slideLayout+xml"/>
  <Override PartName="/ppt/theme/theme15.xml" ContentType="application/vnd.openxmlformats-officedocument.theme+xml"/>
  <Override PartName="/ppt/slideLayouts/slideLayout4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1" r:id="rId2"/>
    <p:sldMasterId id="2147483684" r:id="rId3"/>
    <p:sldMasterId id="2147483687" r:id="rId4"/>
    <p:sldMasterId id="2147483689" r:id="rId5"/>
    <p:sldMasterId id="2147483691" r:id="rId6"/>
    <p:sldMasterId id="2147483693" r:id="rId7"/>
    <p:sldMasterId id="2147483695" r:id="rId8"/>
    <p:sldMasterId id="2147483703" r:id="rId9"/>
    <p:sldMasterId id="2147483707" r:id="rId10"/>
    <p:sldMasterId id="2147483709" r:id="rId11"/>
    <p:sldMasterId id="2147483726" r:id="rId12"/>
    <p:sldMasterId id="2147483729" r:id="rId13"/>
    <p:sldMasterId id="2147483731" r:id="rId14"/>
    <p:sldMasterId id="2147483733" r:id="rId15"/>
    <p:sldMasterId id="2147483735" r:id="rId16"/>
  </p:sldMasterIdLst>
  <p:notesMasterIdLst>
    <p:notesMasterId r:id="rId97"/>
  </p:notesMasterIdLst>
  <p:sldIdLst>
    <p:sldId id="304" r:id="rId17"/>
    <p:sldId id="305" r:id="rId18"/>
    <p:sldId id="306" r:id="rId19"/>
    <p:sldId id="310" r:id="rId20"/>
    <p:sldId id="309" r:id="rId21"/>
    <p:sldId id="313" r:id="rId22"/>
    <p:sldId id="311" r:id="rId23"/>
    <p:sldId id="312" r:id="rId24"/>
    <p:sldId id="314" r:id="rId25"/>
    <p:sldId id="315" r:id="rId26"/>
    <p:sldId id="319" r:id="rId27"/>
    <p:sldId id="318" r:id="rId28"/>
    <p:sldId id="320" r:id="rId29"/>
    <p:sldId id="322" r:id="rId30"/>
    <p:sldId id="323" r:id="rId31"/>
    <p:sldId id="330" r:id="rId32"/>
    <p:sldId id="331" r:id="rId33"/>
    <p:sldId id="334" r:id="rId34"/>
    <p:sldId id="347" r:id="rId35"/>
    <p:sldId id="335" r:id="rId36"/>
    <p:sldId id="348" r:id="rId37"/>
    <p:sldId id="337" r:id="rId38"/>
    <p:sldId id="338" r:id="rId39"/>
    <p:sldId id="339" r:id="rId40"/>
    <p:sldId id="340" r:id="rId41"/>
    <p:sldId id="342" r:id="rId42"/>
    <p:sldId id="352" r:id="rId43"/>
    <p:sldId id="321" r:id="rId44"/>
    <p:sldId id="336" r:id="rId45"/>
    <p:sldId id="317" r:id="rId46"/>
    <p:sldId id="341" r:id="rId47"/>
    <p:sldId id="346" r:id="rId48"/>
    <p:sldId id="351" r:id="rId49"/>
    <p:sldId id="349" r:id="rId50"/>
    <p:sldId id="343" r:id="rId51"/>
    <p:sldId id="307" r:id="rId52"/>
    <p:sldId id="332" r:id="rId53"/>
    <p:sldId id="333" r:id="rId54"/>
    <p:sldId id="308" r:id="rId55"/>
    <p:sldId id="273" r:id="rId56"/>
    <p:sldId id="274" r:id="rId57"/>
    <p:sldId id="275" r:id="rId58"/>
    <p:sldId id="276" r:id="rId59"/>
    <p:sldId id="257" r:id="rId60"/>
    <p:sldId id="277" r:id="rId61"/>
    <p:sldId id="278" r:id="rId62"/>
    <p:sldId id="279" r:id="rId63"/>
    <p:sldId id="280" r:id="rId64"/>
    <p:sldId id="281" r:id="rId65"/>
    <p:sldId id="258" r:id="rId66"/>
    <p:sldId id="282" r:id="rId67"/>
    <p:sldId id="283" r:id="rId68"/>
    <p:sldId id="284" r:id="rId69"/>
    <p:sldId id="259" r:id="rId70"/>
    <p:sldId id="260" r:id="rId71"/>
    <p:sldId id="285" r:id="rId72"/>
    <p:sldId id="287" r:id="rId73"/>
    <p:sldId id="286" r:id="rId74"/>
    <p:sldId id="288" r:id="rId75"/>
    <p:sldId id="289" r:id="rId76"/>
    <p:sldId id="295" r:id="rId77"/>
    <p:sldId id="296" r:id="rId78"/>
    <p:sldId id="297" r:id="rId79"/>
    <p:sldId id="298" r:id="rId80"/>
    <p:sldId id="299" r:id="rId81"/>
    <p:sldId id="300" r:id="rId82"/>
    <p:sldId id="301" r:id="rId83"/>
    <p:sldId id="302" r:id="rId84"/>
    <p:sldId id="303" r:id="rId85"/>
    <p:sldId id="262" r:id="rId86"/>
    <p:sldId id="263" r:id="rId87"/>
    <p:sldId id="264" r:id="rId88"/>
    <p:sldId id="265" r:id="rId89"/>
    <p:sldId id="266" r:id="rId90"/>
    <p:sldId id="267" r:id="rId91"/>
    <p:sldId id="268" r:id="rId92"/>
    <p:sldId id="269" r:id="rId93"/>
    <p:sldId id="270" r:id="rId94"/>
    <p:sldId id="271" r:id="rId95"/>
    <p:sldId id="272"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37" autoAdjust="0"/>
    <p:restoredTop sz="89051" autoAdjust="0"/>
  </p:normalViewPr>
  <p:slideViewPr>
    <p:cSldViewPr snapToGrid="0">
      <p:cViewPr>
        <p:scale>
          <a:sx n="64" d="100"/>
          <a:sy n="64" d="100"/>
        </p:scale>
        <p:origin x="48"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Cause of death</c:v>
                </c:pt>
              </c:strCache>
            </c:strRef>
          </c:tx>
          <c:explosion val="25"/>
          <c:cat>
            <c:strRef>
              <c:f>Sheet1!$A$2:$A$6</c:f>
              <c:strCache>
                <c:ptCount val="5"/>
                <c:pt idx="0">
                  <c:v>CKD</c:v>
                </c:pt>
                <c:pt idx="1">
                  <c:v>CVD</c:v>
                </c:pt>
                <c:pt idx="2">
                  <c:v>Neoplasia</c:v>
                </c:pt>
                <c:pt idx="3">
                  <c:v>Hyperthyroidism</c:v>
                </c:pt>
                <c:pt idx="4">
                  <c:v>Unknown</c:v>
                </c:pt>
              </c:strCache>
            </c:strRef>
          </c:cat>
          <c:val>
            <c:numRef>
              <c:f>Sheet1!$B$2:$B$6</c:f>
              <c:numCache>
                <c:formatCode>General</c:formatCode>
                <c:ptCount val="5"/>
                <c:pt idx="0">
                  <c:v>52.5</c:v>
                </c:pt>
                <c:pt idx="1">
                  <c:v>17.5</c:v>
                </c:pt>
                <c:pt idx="2">
                  <c:v>12.5</c:v>
                </c:pt>
                <c:pt idx="3">
                  <c:v>10</c:v>
                </c:pt>
                <c:pt idx="4">
                  <c:v>7.5</c:v>
                </c:pt>
              </c:numCache>
            </c:numRef>
          </c:val>
          <c:extLst>
            <c:ext xmlns:c16="http://schemas.microsoft.com/office/drawing/2014/chart" uri="{C3380CC4-5D6E-409C-BE32-E72D297353CC}">
              <c16:uniqueId val="{00000000-4855-4FFB-A3B0-9EF7A2FEFBBD}"/>
            </c:ext>
          </c:extLst>
        </c:ser>
        <c:dLbls>
          <c:showLegendKey val="0"/>
          <c:showVal val="0"/>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2683D-4E22-4CC7-8BAF-A6A59284C876}" type="datetimeFigureOut">
              <a:rPr lang="en-GB" smtClean="0"/>
              <a:t>30/05/2017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51051-CD8A-4940-A155-2A70C211B41F}" type="slidenum">
              <a:rPr lang="en-GB" smtClean="0"/>
              <a:t>‹#›</a:t>
            </a:fld>
            <a:endParaRPr lang="en-GB"/>
          </a:p>
        </p:txBody>
      </p:sp>
    </p:spTree>
    <p:extLst>
      <p:ext uri="{BB962C8B-B14F-4D97-AF65-F5344CB8AC3E}">
        <p14:creationId xmlns:p14="http://schemas.microsoft.com/office/powerpoint/2010/main" val="3776286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ncbi.nlm.nih.gov/pubmed/?term=Krofi%C4%8D%20%C5%BDel%20M%5bAuthor%5d&amp;cauthor=true&amp;cauthor_uid=24341729"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www.ncbi.nlm.nih.gov/pubmed/?term=Nemec%20Svete%20A%5bAuthor%5d&amp;cauthor=true&amp;cauthor_uid=24341729" TargetMode="External"/><Relationship Id="rId4" Type="http://schemas.openxmlformats.org/officeDocument/2006/relationships/hyperlink" Target="http://www.ncbi.nlm.nih.gov/pubmed/?term=Tozon%20N%5bAuthor%5d&amp;cauthor=true&amp;cauthor_uid=24341729"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Feline kidney disease – research at the RVC to achieve early diagnosis </a:t>
            </a:r>
          </a:p>
          <a:p>
            <a:r>
              <a:rPr lang="en-GB" dirty="0" smtClean="0"/>
              <a:t>30 minutes</a:t>
            </a:r>
            <a:endParaRPr lang="en-GB" dirty="0"/>
          </a:p>
        </p:txBody>
      </p:sp>
      <p:sp>
        <p:nvSpPr>
          <p:cNvPr id="4" name="Slide Number Placeholder 3"/>
          <p:cNvSpPr>
            <a:spLocks noGrp="1"/>
          </p:cNvSpPr>
          <p:nvPr>
            <p:ph type="sldNum" sz="quarter" idx="10"/>
          </p:nvPr>
        </p:nvSpPr>
        <p:spPr/>
        <p:txBody>
          <a:bodyPr/>
          <a:lstStyle/>
          <a:p>
            <a:fld id="{52E51051-CD8A-4940-A155-2A70C211B41F}" type="slidenum">
              <a:rPr lang="en-GB" smtClean="0"/>
              <a:t>1</a:t>
            </a:fld>
            <a:endParaRPr lang="en-GB"/>
          </a:p>
        </p:txBody>
      </p:sp>
    </p:spTree>
    <p:extLst>
      <p:ext uri="{BB962C8B-B14F-4D97-AF65-F5344CB8AC3E}">
        <p14:creationId xmlns:p14="http://schemas.microsoft.com/office/powerpoint/2010/main" val="3273526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C727673E-3410-44D5-9EDE-F2FB0B180AF2}" type="slidenum">
              <a:rPr lang="en-GB"/>
              <a:pPr/>
              <a:t>13</a:t>
            </a:fld>
            <a:endParaRPr lang="en-GB"/>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219299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And with this in mind</a:t>
            </a:r>
            <a:r>
              <a:rPr lang="en-GB" baseline="0" dirty="0" smtClean="0"/>
              <a:t> we ventured into the world of proteomics…..</a:t>
            </a:r>
          </a:p>
          <a:p>
            <a:endParaRPr lang="en-GB" baseline="0" dirty="0" smtClean="0"/>
          </a:p>
          <a:p>
            <a:r>
              <a:rPr lang="en-GB" dirty="0" smtClean="0"/>
              <a:t>Proteomics</a:t>
            </a:r>
            <a:r>
              <a:rPr lang="en-GB" baseline="0" dirty="0" smtClean="0"/>
              <a:t> is the study of protein expression within either a tissue or a body fluid. As such the urinary proteome is a global assessment of the pattern of peptides and proteins occurring within urine. Such a protein pattern could reflect the health or change in function of the kidney. Urine is an easily obtainable substrate which as been suggested to represent a fluid biopsy of the kidney. Comparison of the urinary proteome may therefore allow differentiation between health and disease. </a:t>
            </a:r>
            <a:endParaRPr lang="en-GB" dirty="0"/>
          </a:p>
        </p:txBody>
      </p:sp>
      <p:sp>
        <p:nvSpPr>
          <p:cNvPr id="4" name="Slide Number Placeholder 3"/>
          <p:cNvSpPr>
            <a:spLocks noGrp="1"/>
          </p:cNvSpPr>
          <p:nvPr>
            <p:ph type="sldNum" sz="quarter" idx="10"/>
          </p:nvPr>
        </p:nvSpPr>
        <p:spPr/>
        <p:txBody>
          <a:bodyPr/>
          <a:lstStyle/>
          <a:p>
            <a:fld id="{1E10CA3F-557D-48E8-B5FC-ED0B80E8EC8B}" type="slidenum">
              <a:rPr lang="en-GB" smtClean="0"/>
              <a:pPr/>
              <a:t>14</a:t>
            </a:fld>
            <a:endParaRPr lang="en-GB"/>
          </a:p>
        </p:txBody>
      </p:sp>
    </p:spTree>
    <p:extLst>
      <p:ext uri="{BB962C8B-B14F-4D97-AF65-F5344CB8AC3E}">
        <p14:creationId xmlns:p14="http://schemas.microsoft.com/office/powerpoint/2010/main" val="57360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Many techniques have been utilised to</a:t>
            </a:r>
            <a:r>
              <a:rPr lang="en-GB" baseline="0" dirty="0" smtClean="0"/>
              <a:t> assess the urinary proteome in humans but the technique that we evaluated is referred to as surface enhanced laser desorption ionisation mass spectrometry or SELDI for short. </a:t>
            </a:r>
          </a:p>
          <a:p>
            <a:endParaRPr lang="en-GB" baseline="0" dirty="0" smtClean="0"/>
          </a:p>
          <a:p>
            <a:r>
              <a:rPr lang="en-GB" baseline="0" dirty="0" smtClean="0"/>
              <a:t>This is a high throughput and highly sensitive technique for isolation of proteins or peptides within biological substrates. </a:t>
            </a:r>
          </a:p>
          <a:p>
            <a:endParaRPr lang="en-GB" baseline="0" dirty="0" smtClean="0"/>
          </a:p>
          <a:p>
            <a:r>
              <a:rPr lang="en-GB" baseline="0" dirty="0" smtClean="0"/>
              <a:t>It has the major advantage that it allows assessment of large numbers of samples simultaneously and is therefore useful for clinical based research. </a:t>
            </a:r>
          </a:p>
          <a:p>
            <a:endParaRPr lang="en-GB" baseline="0" dirty="0" smtClean="0"/>
          </a:p>
          <a:p>
            <a:r>
              <a:rPr lang="en-GB" baseline="0" dirty="0" smtClean="0"/>
              <a:t>It utilises protein chip arrays as in the photograph coupled to a time of flight mass spectrometer. </a:t>
            </a:r>
            <a:endParaRPr lang="en-GB" dirty="0"/>
          </a:p>
        </p:txBody>
      </p:sp>
      <p:sp>
        <p:nvSpPr>
          <p:cNvPr id="4" name="Slide Number Placeholder 3"/>
          <p:cNvSpPr>
            <a:spLocks noGrp="1"/>
          </p:cNvSpPr>
          <p:nvPr>
            <p:ph type="sldNum" sz="quarter" idx="10"/>
          </p:nvPr>
        </p:nvSpPr>
        <p:spPr/>
        <p:txBody>
          <a:bodyPr/>
          <a:lstStyle/>
          <a:p>
            <a:fld id="{1E10CA3F-557D-48E8-B5FC-ED0B80E8EC8B}" type="slidenum">
              <a:rPr lang="en-GB" smtClean="0"/>
              <a:pPr/>
              <a:t>15</a:t>
            </a:fld>
            <a:endParaRPr lang="en-GB"/>
          </a:p>
        </p:txBody>
      </p:sp>
    </p:spTree>
    <p:extLst>
      <p:ext uri="{BB962C8B-B14F-4D97-AF65-F5344CB8AC3E}">
        <p14:creationId xmlns:p14="http://schemas.microsoft.com/office/powerpoint/2010/main" val="202739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a:t>
            </a:r>
            <a:r>
              <a:rPr lang="en-GB" baseline="0" dirty="0" smtClean="0"/>
              <a:t> processing samples with SELDI – the output data is a series of spectra</a:t>
            </a:r>
          </a:p>
          <a:p>
            <a:endParaRPr lang="en-GB" baseline="0" dirty="0" smtClean="0"/>
          </a:p>
          <a:p>
            <a:r>
              <a:rPr lang="en-GB" baseline="0" dirty="0" smtClean="0"/>
              <a:t>On this slide there are example spectra – with intensity on the y axis and mass to charge ratio on the x axis. Each row represents a single urine sample from a single cat and you can see that each sample contains a complex pattern of peaks that represent a peptide pattern.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67C1F-F936-4E03-AACE-845048167D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7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evaluated urine samples from non-azotemic cats at entry to the prospective study that had been monitored for 12 months so that we knew whether they had developed azotemia within a 12 month period. </a:t>
            </a:r>
            <a:endParaRPr lang="en-GB" baseline="0" dirty="0" smtClean="0"/>
          </a:p>
          <a:p>
            <a:endParaRPr lang="en-GB" baseline="0" dirty="0" smtClean="0"/>
          </a:p>
          <a:p>
            <a:r>
              <a:rPr lang="en-GB" baseline="0" dirty="0" smtClean="0"/>
              <a:t>So this pilot study suggests that there are peptides and proteins that can be delineated in feline urine that predict the future development of azotemia and suggest that SELDI-TOF-MS may be a useful biomarker discovery tool for veterinary medicine. However, there are a number of limitations with this technique and ultimately it may be that the pattern of peptides is more informative than individual peptides of protein. </a:t>
            </a:r>
          </a:p>
          <a:p>
            <a:endParaRPr lang="en-GB" baseline="0" dirty="0" smtClean="0"/>
          </a:p>
          <a:p>
            <a:endParaRPr lang="en-GB" baseline="0" dirty="0" smtClean="0"/>
          </a:p>
          <a:p>
            <a:r>
              <a:rPr lang="en-GB" dirty="0" smtClean="0"/>
              <a:t>On</a:t>
            </a:r>
            <a:r>
              <a:rPr lang="en-GB" baseline="0" dirty="0" smtClean="0"/>
              <a:t> this slide the top three spectra represent urine samples taken from entry to the prospective study. These cats were followed longitudinally and were still non-</a:t>
            </a:r>
            <a:r>
              <a:rPr lang="en-GB" baseline="0" dirty="0" err="1" smtClean="0"/>
              <a:t>azotemic</a:t>
            </a:r>
            <a:r>
              <a:rPr lang="en-GB" baseline="0" dirty="0" smtClean="0"/>
              <a:t> at 12 months. </a:t>
            </a:r>
          </a:p>
          <a:p>
            <a:endParaRPr lang="en-GB" baseline="0" dirty="0" smtClean="0"/>
          </a:p>
          <a:p>
            <a:r>
              <a:rPr lang="en-GB" baseline="0" dirty="0" smtClean="0"/>
              <a:t>Conversely the three bottom spectra represent urine samples that were taken at entry to the prospective study but these cats were documented to be </a:t>
            </a:r>
            <a:r>
              <a:rPr lang="en-GB" baseline="0" dirty="0" err="1" smtClean="0"/>
              <a:t>azotemic</a:t>
            </a:r>
            <a:r>
              <a:rPr lang="en-GB" baseline="0" dirty="0" smtClean="0"/>
              <a:t> a year later. </a:t>
            </a:r>
          </a:p>
          <a:p>
            <a:endParaRPr lang="en-GB" baseline="0" dirty="0" smtClean="0"/>
          </a:p>
          <a:p>
            <a:r>
              <a:rPr lang="en-GB" baseline="0" dirty="0" smtClean="0"/>
              <a:t>WE can clearly see that there are some peptides present in those cats that went on to be </a:t>
            </a:r>
            <a:r>
              <a:rPr lang="en-GB" baseline="0" dirty="0" err="1" smtClean="0"/>
              <a:t>azotemic</a:t>
            </a:r>
            <a:r>
              <a:rPr lang="en-GB" baseline="0" dirty="0" smtClean="0"/>
              <a:t> a year later that were no present in those cats that were non-</a:t>
            </a:r>
            <a:r>
              <a:rPr lang="en-GB" baseline="0" dirty="0" err="1" smtClean="0"/>
              <a:t>azotemic</a:t>
            </a:r>
            <a:r>
              <a:rPr lang="en-GB" baseline="0" dirty="0" smtClean="0"/>
              <a:t>. </a:t>
            </a:r>
          </a:p>
          <a:p>
            <a:endParaRPr lang="en-GB" baseline="0" dirty="0" smtClean="0"/>
          </a:p>
          <a:p>
            <a:r>
              <a:rPr lang="en-GB" baseline="0" dirty="0" smtClean="0"/>
              <a:t>These peptides with molecular weight around 10,000 da represent potential biomarkers for the development of </a:t>
            </a:r>
            <a:r>
              <a:rPr lang="en-GB" baseline="0" dirty="0" err="1" smtClean="0"/>
              <a:t>azotemia</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67C1F-F936-4E03-AACE-845048167D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27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humans</a:t>
            </a:r>
            <a:r>
              <a:rPr lang="en-GB" baseline="0" dirty="0" smtClean="0"/>
              <a:t> with CKD, especially those receiving dialysis there is an increased rate of fractures and bone pain is a significant component of their CKD-related morbidity. </a:t>
            </a:r>
          </a:p>
          <a:p>
            <a:endParaRPr lang="en-GB" baseline="0" dirty="0" smtClean="0"/>
          </a:p>
          <a:p>
            <a:r>
              <a:rPr lang="en-GB" dirty="0" smtClean="0"/>
              <a:t>“Kidney Disease: Improving Global Outcomes” (KDIGO) foundation introduced the term “chronic kidney disease - mineral and bone disorders” (CKD-MBD), in the attempt to bring together alterations in mineral metabolism markers, renal osteodystrophy (ROD) and vascular or other soft tissue calcifications (VC). </a:t>
            </a:r>
            <a:endParaRPr lang="en-GB" dirty="0"/>
          </a:p>
        </p:txBody>
      </p:sp>
      <p:sp>
        <p:nvSpPr>
          <p:cNvPr id="4" name="Slide Number Placeholder 3"/>
          <p:cNvSpPr>
            <a:spLocks noGrp="1"/>
          </p:cNvSpPr>
          <p:nvPr>
            <p:ph type="sldNum" sz="quarter" idx="10"/>
          </p:nvPr>
        </p:nvSpPr>
        <p:spPr/>
        <p:txBody>
          <a:bodyPr/>
          <a:lstStyle/>
          <a:p>
            <a:fld id="{2404E3BF-D4F6-4A7A-86D9-01841A6EE254}" type="slidenum">
              <a:rPr lang="en-GB" smtClean="0"/>
              <a:t>20</a:t>
            </a:fld>
            <a:endParaRPr lang="en-GB"/>
          </a:p>
        </p:txBody>
      </p:sp>
    </p:spTree>
    <p:extLst>
      <p:ext uri="{BB962C8B-B14F-4D97-AF65-F5344CB8AC3E}">
        <p14:creationId xmlns:p14="http://schemas.microsoft.com/office/powerpoint/2010/main" val="2575937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 just as a refresher</a:t>
            </a:r>
            <a:r>
              <a:rPr lang="en-US" baseline="0" dirty="0" smtClean="0"/>
              <a:t> on calcium and phosphorus regulation – we know that any decrease in free or </a:t>
            </a:r>
            <a:r>
              <a:rPr lang="en-US" baseline="0" dirty="0" err="1" smtClean="0"/>
              <a:t>ionised</a:t>
            </a:r>
            <a:r>
              <a:rPr lang="en-US" baseline="0" dirty="0" smtClean="0"/>
              <a:t> calcium is sensed by the parathyroid gland – in response to the reduction in calcium the parathyroid gland produces Parathyroid hormone. PTH has a number of important actions. </a:t>
            </a:r>
          </a:p>
          <a:p>
            <a:endParaRPr lang="en-US" baseline="0" dirty="0" smtClean="0"/>
          </a:p>
          <a:p>
            <a:r>
              <a:rPr lang="en-US" baseline="0" dirty="0" smtClean="0"/>
              <a:t>It acts on bone to increase </a:t>
            </a:r>
            <a:r>
              <a:rPr lang="en-US" baseline="0" dirty="0" err="1" smtClean="0"/>
              <a:t>osteoclastic</a:t>
            </a:r>
            <a:r>
              <a:rPr lang="en-US" baseline="0" dirty="0" smtClean="0"/>
              <a:t> and </a:t>
            </a:r>
            <a:r>
              <a:rPr lang="en-US" baseline="0" dirty="0" err="1" smtClean="0"/>
              <a:t>osteoblastic</a:t>
            </a:r>
            <a:r>
              <a:rPr lang="en-US" baseline="0" dirty="0" smtClean="0"/>
              <a:t> activity resulting in the release of calcium and also phosphorus. </a:t>
            </a:r>
          </a:p>
          <a:p>
            <a:endParaRPr lang="en-US" baseline="0" dirty="0" smtClean="0"/>
          </a:p>
          <a:p>
            <a:r>
              <a:rPr lang="en-US" baseline="0" dirty="0" smtClean="0"/>
              <a:t>It also acts on the kidney and here it has a couple of roles. It increases the conversion of </a:t>
            </a:r>
            <a:r>
              <a:rPr lang="en-US" baseline="0" dirty="0" err="1" smtClean="0"/>
              <a:t>calcidiol</a:t>
            </a:r>
            <a:r>
              <a:rPr lang="en-US" baseline="0" dirty="0" smtClean="0"/>
              <a:t> (inactive vitamin D) via 1 alpha </a:t>
            </a:r>
            <a:r>
              <a:rPr lang="en-US" baseline="0" dirty="0" err="1" smtClean="0"/>
              <a:t>hydroxylase</a:t>
            </a:r>
            <a:r>
              <a:rPr lang="en-US" baseline="0" dirty="0" smtClean="0"/>
              <a:t> to active calcitriol. Calcitriol has the knock on effect within the </a:t>
            </a:r>
            <a:r>
              <a:rPr lang="en-US" baseline="0" dirty="0" err="1" smtClean="0"/>
              <a:t>GITract</a:t>
            </a:r>
            <a:r>
              <a:rPr lang="en-US" baseline="0" dirty="0" smtClean="0"/>
              <a:t> of </a:t>
            </a:r>
            <a:r>
              <a:rPr lang="en-US" baseline="0" dirty="0" err="1" smtClean="0"/>
              <a:t>increaseing</a:t>
            </a:r>
            <a:r>
              <a:rPr lang="en-US" baseline="0" dirty="0" smtClean="0"/>
              <a:t> the </a:t>
            </a:r>
            <a:r>
              <a:rPr lang="en-US" baseline="0" dirty="0" err="1" smtClean="0"/>
              <a:t>absoprion</a:t>
            </a:r>
            <a:r>
              <a:rPr lang="en-US" baseline="0" dirty="0" smtClean="0"/>
              <a:t> of both calcium </a:t>
            </a:r>
            <a:r>
              <a:rPr lang="en-US" baseline="0" dirty="0" err="1" smtClean="0"/>
              <a:t>andphosphorus</a:t>
            </a:r>
            <a:r>
              <a:rPr lang="en-US" baseline="0" dirty="0" smtClean="0"/>
              <a:t>. </a:t>
            </a:r>
            <a:r>
              <a:rPr lang="en-US" baseline="0" dirty="0" err="1" smtClean="0"/>
              <a:t>Cacitriol</a:t>
            </a:r>
            <a:r>
              <a:rPr lang="en-US" baseline="0" dirty="0" smtClean="0"/>
              <a:t> also acts synergistically at bone to increase </a:t>
            </a:r>
            <a:r>
              <a:rPr lang="en-US" baseline="0" dirty="0" err="1" smtClean="0"/>
              <a:t>ostoclastic</a:t>
            </a:r>
            <a:r>
              <a:rPr lang="en-US" baseline="0" dirty="0" smtClean="0"/>
              <a:t> and </a:t>
            </a:r>
            <a:r>
              <a:rPr lang="en-US" baseline="0" dirty="0" err="1" smtClean="0"/>
              <a:t>osteoblastic</a:t>
            </a:r>
            <a:r>
              <a:rPr lang="en-US" baseline="0" dirty="0" smtClean="0"/>
              <a:t> activity. </a:t>
            </a:r>
          </a:p>
          <a:p>
            <a:endParaRPr lang="en-US" baseline="0" dirty="0" smtClean="0"/>
          </a:p>
          <a:p>
            <a:r>
              <a:rPr lang="en-US" baseline="0" dirty="0" smtClean="0"/>
              <a:t>PTH in the kidney also increases retention of calcium preventing calcium wastage in the urine and at the same time decreases the insertion of the sodium phosphate transporter – increasing excretion of phosphorus. </a:t>
            </a:r>
          </a:p>
          <a:p>
            <a:endParaRPr lang="en-US" baseline="0" dirty="0" smtClean="0"/>
          </a:p>
          <a:p>
            <a:r>
              <a:rPr lang="en-US" baseline="0" dirty="0" smtClean="0"/>
              <a:t>All of these mechanisms are </a:t>
            </a:r>
            <a:r>
              <a:rPr lang="en-US" baseline="0" dirty="0" err="1" smtClean="0"/>
              <a:t>focussed</a:t>
            </a:r>
            <a:r>
              <a:rPr lang="en-US" baseline="0" dirty="0" smtClean="0"/>
              <a:t> on increasing free calcium which completes this negative feedback loop – </a:t>
            </a:r>
            <a:r>
              <a:rPr lang="en-US" baseline="0" dirty="0" err="1" smtClean="0"/>
              <a:t>normalising</a:t>
            </a:r>
            <a:r>
              <a:rPr lang="en-US" baseline="0" dirty="0" smtClean="0"/>
              <a:t> body calcium. </a:t>
            </a:r>
            <a:endParaRPr lang="en-US" dirty="0" smtClean="0"/>
          </a:p>
          <a:p>
            <a:endParaRPr lang="en-GB" dirty="0"/>
          </a:p>
        </p:txBody>
      </p:sp>
      <p:sp>
        <p:nvSpPr>
          <p:cNvPr id="4" name="Slide Number Placeholder 3"/>
          <p:cNvSpPr>
            <a:spLocks noGrp="1"/>
          </p:cNvSpPr>
          <p:nvPr>
            <p:ph type="sldNum" sz="quarter" idx="10"/>
          </p:nvPr>
        </p:nvSpPr>
        <p:spPr/>
        <p:txBody>
          <a:bodyPr/>
          <a:lstStyle/>
          <a:p>
            <a:pPr>
              <a:defRPr/>
            </a:pPr>
            <a:fld id="{5CCC6AF4-8674-40F7-935C-B5BF45B5DD20}" type="slidenum">
              <a:rPr lang="en-GB" smtClean="0"/>
              <a:pPr>
                <a:defRPr/>
              </a:pPr>
              <a:t>22</a:t>
            </a:fld>
            <a:endParaRPr lang="en-GB"/>
          </a:p>
        </p:txBody>
      </p:sp>
    </p:spTree>
    <p:extLst>
      <p:ext uri="{BB962C8B-B14F-4D97-AF65-F5344CB8AC3E}">
        <p14:creationId xmlns:p14="http://schemas.microsoft.com/office/powerpoint/2010/main" val="3738293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u="sng" kern="1200" dirty="0" smtClean="0">
                <a:solidFill>
                  <a:schemeClr val="tx1"/>
                </a:solidFill>
                <a:latin typeface="Times New Roman" pitchFamily="18" charset="0"/>
                <a:ea typeface="+mn-ea"/>
                <a:cs typeface="+mn-cs"/>
              </a:rPr>
              <a:t>PTH, FGF-23 and Vitamin D</a:t>
            </a:r>
            <a:endParaRPr lang="en-GB" sz="1200" kern="1200" dirty="0" smtClean="0">
              <a:solidFill>
                <a:schemeClr val="tx1"/>
              </a:solidFill>
              <a:latin typeface="Times New Roman" pitchFamily="18" charset="0"/>
              <a:ea typeface="+mn-ea"/>
              <a:cs typeface="+mn-cs"/>
            </a:endParaRPr>
          </a:p>
          <a:p>
            <a:r>
              <a:rPr lang="en-GB" sz="1200" u="sng" kern="1200" dirty="0" smtClean="0">
                <a:solidFill>
                  <a:schemeClr val="tx1"/>
                </a:solidFill>
                <a:latin typeface="Times New Roman" pitchFamily="18" charset="0"/>
                <a:ea typeface="+mn-ea"/>
                <a:cs typeface="+mn-cs"/>
              </a:rPr>
              <a:t>The excessive secretion of PTH in patients with CKD is referred to as secondary hyperparathyroidism. Traditionally this has been a focus for monitoring and treatment of patients with CKD since it is correlated with patient morbidity and mortality in humans, and it is presumed in animals. Diets with decreased phosphate content have been shown to decrease severity of hyperparathyroidism and improve survival. However, in human medicine attention has widened in the last decade to encompass changes in the concentrations of other hormones as well as PTH. The preferred term is now CKD – mineral and bone disorder (MBD); this is defined as a systemic disorder of mineral and bone metabolism manifested by either one or a combination of the following:</a:t>
            </a:r>
            <a:endParaRPr lang="en-GB" sz="1200" kern="1200" dirty="0" smtClean="0">
              <a:solidFill>
                <a:schemeClr val="tx1"/>
              </a:solidFill>
              <a:latin typeface="Times New Roman" pitchFamily="18" charset="0"/>
              <a:ea typeface="+mn-ea"/>
              <a:cs typeface="+mn-cs"/>
            </a:endParaRPr>
          </a:p>
          <a:p>
            <a:pPr lvl="0"/>
            <a:r>
              <a:rPr lang="en-GB" sz="1200" u="sng" kern="1200" dirty="0" smtClean="0">
                <a:solidFill>
                  <a:schemeClr val="tx1"/>
                </a:solidFill>
                <a:latin typeface="Times New Roman" pitchFamily="18" charset="0"/>
                <a:ea typeface="+mn-ea"/>
                <a:cs typeface="+mn-cs"/>
              </a:rPr>
              <a:t>Abnormalities of calcium, phosphorus, PTH or vitamin D metabolism</a:t>
            </a:r>
            <a:endParaRPr lang="en-GB" sz="1200" kern="1200" dirty="0" smtClean="0">
              <a:solidFill>
                <a:schemeClr val="tx1"/>
              </a:solidFill>
              <a:latin typeface="Times New Roman" pitchFamily="18" charset="0"/>
              <a:ea typeface="+mn-ea"/>
              <a:cs typeface="+mn-cs"/>
            </a:endParaRPr>
          </a:p>
          <a:p>
            <a:pPr lvl="0"/>
            <a:r>
              <a:rPr lang="en-GB" sz="1200" u="sng" kern="1200" dirty="0" smtClean="0">
                <a:solidFill>
                  <a:schemeClr val="tx1"/>
                </a:solidFill>
                <a:latin typeface="Times New Roman" pitchFamily="18" charset="0"/>
                <a:ea typeface="+mn-ea"/>
                <a:cs typeface="+mn-cs"/>
              </a:rPr>
              <a:t>Abnormalities in bone turnover, mineralization, volume, linear growth, or strength</a:t>
            </a:r>
            <a:endParaRPr lang="en-GB" sz="1200" kern="1200" dirty="0" smtClean="0">
              <a:solidFill>
                <a:schemeClr val="tx1"/>
              </a:solidFill>
              <a:latin typeface="Times New Roman" pitchFamily="18" charset="0"/>
              <a:ea typeface="+mn-ea"/>
              <a:cs typeface="+mn-cs"/>
            </a:endParaRPr>
          </a:p>
          <a:p>
            <a:pPr lvl="0"/>
            <a:r>
              <a:rPr lang="en-GB" sz="1200" u="sng" kern="1200" dirty="0" smtClean="0">
                <a:solidFill>
                  <a:schemeClr val="tx1"/>
                </a:solidFill>
                <a:latin typeface="Times New Roman" pitchFamily="18" charset="0"/>
                <a:ea typeface="+mn-ea"/>
                <a:cs typeface="+mn-cs"/>
              </a:rPr>
              <a:t>Vascular or other soft tissue calcification</a:t>
            </a:r>
            <a:endParaRPr lang="en-GB" sz="1200" kern="1200" dirty="0" smtClean="0">
              <a:solidFill>
                <a:schemeClr val="tx1"/>
              </a:solidFill>
              <a:latin typeface="Times New Roman" pitchFamily="18" charset="0"/>
              <a:ea typeface="+mn-ea"/>
              <a:cs typeface="+mn-cs"/>
            </a:endParaRPr>
          </a:p>
          <a:p>
            <a:r>
              <a:rPr lang="en-GB" sz="1200" u="sng" kern="1200" dirty="0" smtClean="0">
                <a:solidFill>
                  <a:schemeClr val="tx1"/>
                </a:solidFill>
                <a:latin typeface="Times New Roman" pitchFamily="18" charset="0"/>
                <a:ea typeface="+mn-ea"/>
                <a:cs typeface="+mn-cs"/>
              </a:rPr>
              <a:t>The relative importance of the various </a:t>
            </a:r>
            <a:r>
              <a:rPr lang="en-GB" sz="1200" u="sng" kern="1200" dirty="0" err="1" smtClean="0">
                <a:solidFill>
                  <a:schemeClr val="tx1"/>
                </a:solidFill>
                <a:latin typeface="Times New Roman" pitchFamily="18" charset="0"/>
                <a:ea typeface="+mn-ea"/>
                <a:cs typeface="+mn-cs"/>
              </a:rPr>
              <a:t>humoral</a:t>
            </a:r>
            <a:r>
              <a:rPr lang="en-GB" sz="1200" u="sng" kern="1200" dirty="0" smtClean="0">
                <a:solidFill>
                  <a:schemeClr val="tx1"/>
                </a:solidFill>
                <a:latin typeface="Times New Roman" pitchFamily="18" charset="0"/>
                <a:ea typeface="+mn-ea"/>
                <a:cs typeface="+mn-cs"/>
              </a:rPr>
              <a:t> factors that are responsible for CKD – MBD varies according to the stage of the disease. In the earliest stages of CKD, even when the patient is non-azotaemic, FGF-23 secretion by </a:t>
            </a:r>
            <a:r>
              <a:rPr lang="en-GB" sz="1200" u="sng" kern="1200" dirty="0" err="1" smtClean="0">
                <a:solidFill>
                  <a:schemeClr val="tx1"/>
                </a:solidFill>
                <a:latin typeface="Times New Roman" pitchFamily="18" charset="0"/>
                <a:ea typeface="+mn-ea"/>
                <a:cs typeface="+mn-cs"/>
              </a:rPr>
              <a:t>osteoblasts</a:t>
            </a:r>
            <a:r>
              <a:rPr lang="en-GB" sz="1200" u="sng" kern="1200" dirty="0" smtClean="0">
                <a:solidFill>
                  <a:schemeClr val="tx1"/>
                </a:solidFill>
                <a:latin typeface="Times New Roman" pitchFamily="18" charset="0"/>
                <a:ea typeface="+mn-ea"/>
                <a:cs typeface="+mn-cs"/>
              </a:rPr>
              <a:t> and </a:t>
            </a:r>
            <a:r>
              <a:rPr lang="en-GB" sz="1200" u="sng" kern="1200" dirty="0" err="1" smtClean="0">
                <a:solidFill>
                  <a:schemeClr val="tx1"/>
                </a:solidFill>
                <a:latin typeface="Times New Roman" pitchFamily="18" charset="0"/>
                <a:ea typeface="+mn-ea"/>
                <a:cs typeface="+mn-cs"/>
              </a:rPr>
              <a:t>osteocytes</a:t>
            </a:r>
            <a:r>
              <a:rPr lang="en-GB" sz="1200" u="sng" kern="1200" dirty="0" smtClean="0">
                <a:solidFill>
                  <a:schemeClr val="tx1"/>
                </a:solidFill>
                <a:latin typeface="Times New Roman" pitchFamily="18" charset="0"/>
                <a:ea typeface="+mn-ea"/>
                <a:cs typeface="+mn-cs"/>
              </a:rPr>
              <a:t> is increased in response to decreased renal clearance of phosphate. FGF-23 reversibly inhibits the activity of the enzyme 1α-hydroxylase so reducing the formation of active 1,25-dihydroxyvitamin D (1,25 (OH)</a:t>
            </a:r>
            <a:r>
              <a:rPr lang="en-GB" sz="1200" u="sng" kern="1200" baseline="-25000" dirty="0" smtClean="0">
                <a:solidFill>
                  <a:schemeClr val="tx1"/>
                </a:solidFill>
                <a:latin typeface="Times New Roman" pitchFamily="18" charset="0"/>
                <a:ea typeface="+mn-ea"/>
                <a:cs typeface="+mn-cs"/>
              </a:rPr>
              <a:t>2</a:t>
            </a:r>
            <a:r>
              <a:rPr lang="en-GB" sz="1200" u="sng" kern="1200" dirty="0" smtClean="0">
                <a:solidFill>
                  <a:schemeClr val="tx1"/>
                </a:solidFill>
                <a:latin typeface="Times New Roman" pitchFamily="18" charset="0"/>
                <a:ea typeface="+mn-ea"/>
                <a:cs typeface="+mn-cs"/>
              </a:rPr>
              <a:t>D, also known as calcitriol). The reduction in 1,25(OH)</a:t>
            </a:r>
            <a:r>
              <a:rPr lang="en-GB" sz="1200" u="sng" kern="1200" baseline="-25000" dirty="0" smtClean="0">
                <a:solidFill>
                  <a:schemeClr val="tx1"/>
                </a:solidFill>
                <a:latin typeface="Times New Roman" pitchFamily="18" charset="0"/>
                <a:ea typeface="+mn-ea"/>
                <a:cs typeface="+mn-cs"/>
              </a:rPr>
              <a:t>2</a:t>
            </a:r>
            <a:r>
              <a:rPr lang="en-GB" sz="1200" u="sng" kern="1200" dirty="0" smtClean="0">
                <a:solidFill>
                  <a:schemeClr val="tx1"/>
                </a:solidFill>
                <a:latin typeface="Times New Roman" pitchFamily="18" charset="0"/>
                <a:ea typeface="+mn-ea"/>
                <a:cs typeface="+mn-cs"/>
              </a:rPr>
              <a:t>D, in turn, increases secretion of PTH. The actions of both FGF-23 and PTH are to increase phosphate excretion by the kidney by decreasing the number/activity of luminal sodium/phosphate co-transporters in the proximal tubule. PTH also acts to increase mobilisation of calcium and phosphate from bone. In early CKD the actions of FGF-23 and PTH are sufficient to normalise plasma phosphate concentration. As disease progresses, however, </a:t>
            </a:r>
            <a:r>
              <a:rPr lang="en-GB" sz="1200" u="sng" kern="1200" dirty="0" err="1" smtClean="0">
                <a:solidFill>
                  <a:schemeClr val="tx1"/>
                </a:solidFill>
                <a:latin typeface="Times New Roman" pitchFamily="18" charset="0"/>
                <a:ea typeface="+mn-ea"/>
                <a:cs typeface="+mn-cs"/>
              </a:rPr>
              <a:t>reabsorbtion</a:t>
            </a:r>
            <a:r>
              <a:rPr lang="en-GB" sz="1200" u="sng" kern="1200" dirty="0" smtClean="0">
                <a:solidFill>
                  <a:schemeClr val="tx1"/>
                </a:solidFill>
                <a:latin typeface="Times New Roman" pitchFamily="18" charset="0"/>
                <a:ea typeface="+mn-ea"/>
                <a:cs typeface="+mn-cs"/>
              </a:rPr>
              <a:t> of phosphate by the nephron is at a minimum and further increases in PTH and FGF-23 concentrations cannot decrease this any further. Phosphate excretion becomes entirely dependent on GFR, as this falls further hyperphosphataemia results. In advanced CKD 1α-hydroxylase activity is irreversibly reduced due to the paucity of nephrons, and hyperphosphataemia and ionized hypocalcaemia also directly stimulate the secretion of PTH (Figure 11.5). </a:t>
            </a:r>
            <a:endParaRPr lang="en-GB" sz="1200" kern="1200" dirty="0" smtClean="0">
              <a:solidFill>
                <a:schemeClr val="tx1"/>
              </a:solidFill>
              <a:latin typeface="Times New Roman" pitchFamily="18" charset="0"/>
              <a:ea typeface="+mn-ea"/>
              <a:cs typeface="+mn-cs"/>
            </a:endParaRPr>
          </a:p>
          <a:p>
            <a:r>
              <a:rPr lang="en-GB" sz="1200" u="sng" kern="1200" dirty="0" smtClean="0">
                <a:solidFill>
                  <a:schemeClr val="tx1"/>
                </a:solidFill>
                <a:latin typeface="Times New Roman" pitchFamily="18" charset="0"/>
                <a:ea typeface="+mn-ea"/>
                <a:cs typeface="+mn-cs"/>
              </a:rPr>
              <a:t>Although changes in PTH, 1,25 (OH)</a:t>
            </a:r>
            <a:r>
              <a:rPr lang="en-GB" sz="1200" u="sng" kern="1200" baseline="-25000" dirty="0" smtClean="0">
                <a:solidFill>
                  <a:schemeClr val="tx1"/>
                </a:solidFill>
                <a:latin typeface="Times New Roman" pitchFamily="18" charset="0"/>
                <a:ea typeface="+mn-ea"/>
                <a:cs typeface="+mn-cs"/>
              </a:rPr>
              <a:t>2</a:t>
            </a:r>
            <a:r>
              <a:rPr lang="en-GB" sz="1200" u="sng" kern="1200" dirty="0" smtClean="0">
                <a:solidFill>
                  <a:schemeClr val="tx1"/>
                </a:solidFill>
                <a:latin typeface="Times New Roman" pitchFamily="18" charset="0"/>
                <a:ea typeface="+mn-ea"/>
                <a:cs typeface="+mn-cs"/>
              </a:rPr>
              <a:t>D and FGF-23 have all been associated with a worse prognosis in human patients with CKD, their inter-related regulatory mechanisms make the contribution of individual factors difficult to dissect. It is also unclear whether interventions to normalise their concentrations will improve patient outcomes.  It is not, therefore, routinely recommended that the concentrations of these hormones be measured when managing canine and feline patients with CKD although they are an area of active clinical research and so this situation may change in the future. </a:t>
            </a:r>
            <a:endParaRPr lang="en-GB" sz="1200" kern="120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CC6AF4-8674-40F7-935C-B5BF45B5DD20}"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84290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co-receptor of FGF1R </a:t>
            </a:r>
          </a:p>
          <a:p>
            <a:r>
              <a:rPr lang="en-GB" dirty="0" smtClean="0"/>
              <a:t>expressed primarily in the kidney and parathyroid glands</a:t>
            </a:r>
          </a:p>
          <a:p>
            <a:r>
              <a:rPr lang="en-GB" dirty="0" smtClean="0"/>
              <a:t>phenotype of klotho deficient mice very similar to that of FGF-23</a:t>
            </a:r>
            <a:endParaRPr lang="en-GB" dirty="0"/>
          </a:p>
        </p:txBody>
      </p:sp>
      <p:sp>
        <p:nvSpPr>
          <p:cNvPr id="4" name="Slide Number Placeholder 3"/>
          <p:cNvSpPr>
            <a:spLocks noGrp="1"/>
          </p:cNvSpPr>
          <p:nvPr>
            <p:ph type="sldNum" sz="quarter" idx="10"/>
          </p:nvPr>
        </p:nvSpPr>
        <p:spPr/>
        <p:txBody>
          <a:bodyPr/>
          <a:lstStyle/>
          <a:p>
            <a:fld id="{52E51051-CD8A-4940-A155-2A70C211B41F}" type="slidenum">
              <a:rPr lang="en-GB" smtClean="0"/>
              <a:t>26</a:t>
            </a:fld>
            <a:endParaRPr lang="en-GB"/>
          </a:p>
        </p:txBody>
      </p:sp>
    </p:spTree>
    <p:extLst>
      <p:ext uri="{BB962C8B-B14F-4D97-AF65-F5344CB8AC3E}">
        <p14:creationId xmlns:p14="http://schemas.microsoft.com/office/powerpoint/2010/main" val="3545174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differences between</a:t>
            </a:r>
            <a:r>
              <a:rPr lang="en-GB" baseline="0" dirty="0" smtClean="0"/>
              <a:t> groups at 12 months</a:t>
            </a:r>
          </a:p>
          <a:p>
            <a:r>
              <a:rPr lang="en-GB" baseline="0" dirty="0" smtClean="0"/>
              <a:t>In this study PTH was not different between the groups – although it had been in a larger study with a different assay</a:t>
            </a:r>
          </a:p>
          <a:p>
            <a:r>
              <a:rPr lang="en-GB" baseline="0" dirty="0" smtClean="0"/>
              <a:t>Moderate positive correlation with PTH and inverse correlation with GFR</a:t>
            </a:r>
            <a:endParaRPr lang="en-GB" dirty="0"/>
          </a:p>
        </p:txBody>
      </p:sp>
      <p:sp>
        <p:nvSpPr>
          <p:cNvPr id="4" name="Slide Number Placeholder 3"/>
          <p:cNvSpPr>
            <a:spLocks noGrp="1"/>
          </p:cNvSpPr>
          <p:nvPr>
            <p:ph type="sldNum" sz="quarter" idx="10"/>
          </p:nvPr>
        </p:nvSpPr>
        <p:spPr/>
        <p:txBody>
          <a:bodyPr/>
          <a:lstStyle/>
          <a:p>
            <a:fld id="{52E51051-CD8A-4940-A155-2A70C211B41F}" type="slidenum">
              <a:rPr lang="en-GB" smtClean="0"/>
              <a:t>27</a:t>
            </a:fld>
            <a:endParaRPr lang="en-GB"/>
          </a:p>
        </p:txBody>
      </p:sp>
    </p:spTree>
    <p:extLst>
      <p:ext uri="{BB962C8B-B14F-4D97-AF65-F5344CB8AC3E}">
        <p14:creationId xmlns:p14="http://schemas.microsoft.com/office/powerpoint/2010/main" val="237710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E51051-CD8A-4940-A155-2A70C211B41F}" type="slidenum">
              <a:rPr lang="en-GB" smtClean="0"/>
              <a:t>2</a:t>
            </a:fld>
            <a:endParaRPr lang="en-GB"/>
          </a:p>
        </p:txBody>
      </p:sp>
    </p:spTree>
    <p:extLst>
      <p:ext uri="{BB962C8B-B14F-4D97-AF65-F5344CB8AC3E}">
        <p14:creationId xmlns:p14="http://schemas.microsoft.com/office/powerpoint/2010/main" val="223418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663110-005D-4E78-8746-A2F14AD673C2}" type="slidenum">
              <a:rPr lang="en-GB" altLang="en-US" smtClean="0"/>
              <a:pPr>
                <a:defRPr/>
              </a:pPr>
              <a:t>30</a:t>
            </a:fld>
            <a:endParaRPr lang="en-GB" altLang="en-US"/>
          </a:p>
        </p:txBody>
      </p:sp>
    </p:spTree>
    <p:extLst>
      <p:ext uri="{BB962C8B-B14F-4D97-AF65-F5344CB8AC3E}">
        <p14:creationId xmlns:p14="http://schemas.microsoft.com/office/powerpoint/2010/main" val="3885685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Abstract</a:t>
            </a:r>
            <a:r>
              <a:rPr lang="en-GB" baseline="0" dirty="0" smtClean="0"/>
              <a:t> had 91 cats – now 94.</a:t>
            </a:r>
          </a:p>
          <a:p>
            <a:pPr eaLnBrk="1" hangingPunct="1">
              <a:spcBef>
                <a:spcPct val="0"/>
              </a:spcBef>
            </a:pPr>
            <a:endParaRPr lang="en-GB" baseline="0" dirty="0" smtClean="0"/>
          </a:p>
          <a:p>
            <a:pPr eaLnBrk="1" hangingPunct="1">
              <a:spcBef>
                <a:spcPct val="0"/>
              </a:spcBef>
            </a:pPr>
            <a:r>
              <a:rPr lang="en-GB" dirty="0" smtClean="0"/>
              <a:t>Multivariate analysis showed </a:t>
            </a:r>
          </a:p>
          <a:p>
            <a:pPr eaLnBrk="1" hangingPunct="1">
              <a:spcBef>
                <a:spcPct val="0"/>
              </a:spcBef>
            </a:pPr>
            <a:r>
              <a:rPr lang="en-GB" dirty="0" smtClean="0"/>
              <a:t>FGF-23 to be an independent predictor of mortality in CKD cats (independent of age, UPC, creatinine)</a:t>
            </a:r>
          </a:p>
          <a:p>
            <a:pPr eaLnBrk="1" hangingPunct="1">
              <a:spcBef>
                <a:spcPct val="0"/>
              </a:spcBef>
            </a:pPr>
            <a:endParaRPr lang="en-GB" dirty="0" smtClean="0"/>
          </a:p>
          <a:p>
            <a:pPr eaLnBrk="1" hangingPunct="1">
              <a:spcBef>
                <a:spcPct val="0"/>
              </a:spcBef>
            </a:pPr>
            <a:r>
              <a:rPr lang="en-GB" dirty="0" smtClean="0"/>
              <a:t>FGF-23 measured at diagnosis, proved to be a significant (P=0.017; OR 3.89 [1.27-11.9] risk factor for progression (whereas plasma phosphate and PTH were not)</a:t>
            </a:r>
          </a:p>
          <a:p>
            <a:pPr eaLnBrk="1" hangingPunct="1">
              <a:spcBef>
                <a:spcPct val="0"/>
              </a:spcBef>
            </a:pPr>
            <a:endParaRPr lang="en-GB" dirty="0" smtClean="0"/>
          </a:p>
          <a:p>
            <a:pPr eaLnBrk="1" hangingPunct="1">
              <a:spcBef>
                <a:spcPct val="0"/>
              </a:spcBef>
            </a:pPr>
            <a:r>
              <a:rPr lang="en-GB" dirty="0" smtClean="0"/>
              <a:t>FGF23 not the villain though – seems to act to ameliorate damage. If neutralising Ab to FGF23 given to rats this decreases PTH but vascular calcification increases and mortality rapid</a:t>
            </a:r>
          </a:p>
          <a:p>
            <a:pPr eaLnBrk="1" hangingPunct="1">
              <a:spcBef>
                <a:spcPct val="0"/>
              </a:spcBef>
            </a:pPr>
            <a:endParaRPr lang="en-GB" dirty="0" smtClean="0"/>
          </a:p>
        </p:txBody>
      </p:sp>
      <p:sp>
        <p:nvSpPr>
          <p:cNvPr id="52228" name="Slide Number Placeholder 3"/>
          <p:cNvSpPr>
            <a:spLocks noGrp="1"/>
          </p:cNvSpPr>
          <p:nvPr>
            <p:ph type="sldNum" sz="quarter" idx="5"/>
          </p:nvPr>
        </p:nvSpPr>
        <p:spPr bwMode="auto">
          <a:xfrm>
            <a:off x="3884613" y="8684926"/>
            <a:ext cx="2971800" cy="457513"/>
          </a:xfrm>
          <a:prstGeom prst="rect">
            <a:avLst/>
          </a:prstGeom>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C4AA3B-540F-49DC-9900-FDDBC74CA9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853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GB" dirty="0" smtClean="0">
                <a:latin typeface="Times New Roman" pitchFamily="18" charset="0"/>
                <a:cs typeface="Times New Roman" pitchFamily="18" charset="0"/>
              </a:rPr>
              <a:t>Explain the groups and</a:t>
            </a:r>
            <a:r>
              <a:rPr lang="en-GB" baseline="0" dirty="0" smtClean="0">
                <a:latin typeface="Times New Roman" pitchFamily="18" charset="0"/>
                <a:cs typeface="Times New Roman" pitchFamily="18" charset="0"/>
              </a:rPr>
              <a:t> what A and B are – same as last slide</a:t>
            </a:r>
            <a:endParaRPr lang="en-GB" dirty="0" smtClean="0">
              <a:latin typeface="Times New Roman" pitchFamily="18" charset="0"/>
              <a:cs typeface="Times New Roman" pitchFamily="18" charset="0"/>
            </a:endParaRPr>
          </a:p>
          <a:p>
            <a:pPr algn="just" eaLnBrk="1" hangingPunct="1">
              <a:spcBef>
                <a:spcPct val="0"/>
              </a:spcBef>
            </a:pPr>
            <a:r>
              <a:rPr lang="en-GB" dirty="0" smtClean="0">
                <a:latin typeface="Times New Roman" pitchFamily="18" charset="0"/>
                <a:cs typeface="Times New Roman" pitchFamily="18" charset="0"/>
              </a:rPr>
              <a:t>FGF-23 significantly increased in group 3 when compared to group 1 at baseline, and significantly higher than groups</a:t>
            </a:r>
            <a:r>
              <a:rPr lang="en-GB" baseline="0" dirty="0" smtClean="0">
                <a:latin typeface="Times New Roman" pitchFamily="18" charset="0"/>
                <a:cs typeface="Times New Roman" pitchFamily="18" charset="0"/>
              </a:rPr>
              <a:t> 1 and 2 at 12months.  </a:t>
            </a: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23F742-C5DA-4EF5-941B-5806E864C245}" type="slidenum">
              <a:rPr lang="en-GB">
                <a:solidFill>
                  <a:prstClr val="black"/>
                </a:solidFill>
              </a:rPr>
              <a:pPr fontAlgn="base">
                <a:spcBef>
                  <a:spcPct val="0"/>
                </a:spcBef>
                <a:spcAft>
                  <a:spcPct val="0"/>
                </a:spcAft>
                <a:defRPr/>
              </a:pPr>
              <a:t>32</a:t>
            </a:fld>
            <a:endParaRPr lang="en-GB">
              <a:solidFill>
                <a:prstClr val="black"/>
              </a:solidFill>
            </a:endParaRPr>
          </a:p>
        </p:txBody>
      </p:sp>
    </p:spTree>
    <p:extLst>
      <p:ext uri="{BB962C8B-B14F-4D97-AF65-F5344CB8AC3E}">
        <p14:creationId xmlns:p14="http://schemas.microsoft.com/office/powerpoint/2010/main" val="3942751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GB" dirty="0" smtClean="0">
                <a:latin typeface="Times New Roman" pitchFamily="18" charset="0"/>
                <a:cs typeface="Times New Roman" pitchFamily="18" charset="0"/>
              </a:rPr>
              <a:t>Explain the groups and</a:t>
            </a:r>
            <a:r>
              <a:rPr lang="en-GB" baseline="0" dirty="0" smtClean="0">
                <a:latin typeface="Times New Roman" pitchFamily="18" charset="0"/>
                <a:cs typeface="Times New Roman" pitchFamily="18" charset="0"/>
              </a:rPr>
              <a:t> what A and B are</a:t>
            </a:r>
            <a:endParaRPr lang="en-GB" dirty="0" smtClean="0">
              <a:latin typeface="Times New Roman" pitchFamily="18" charset="0"/>
              <a:cs typeface="Times New Roman" pitchFamily="18" charset="0"/>
            </a:endParaRPr>
          </a:p>
          <a:p>
            <a:pPr algn="just" eaLnBrk="1" hangingPunct="1">
              <a:spcBef>
                <a:spcPct val="0"/>
              </a:spcBef>
            </a:pPr>
            <a:r>
              <a:rPr lang="en-GB" dirty="0" smtClean="0">
                <a:latin typeface="Times New Roman" pitchFamily="18" charset="0"/>
                <a:cs typeface="Times New Roman" pitchFamily="18" charset="0"/>
              </a:rPr>
              <a:t>PTH significantly increased in group 3 when compared to group 1 at baseline, and significantly higher than groups</a:t>
            </a:r>
            <a:r>
              <a:rPr lang="en-GB" baseline="0" dirty="0" smtClean="0">
                <a:latin typeface="Times New Roman" pitchFamily="18" charset="0"/>
                <a:cs typeface="Times New Roman" pitchFamily="18" charset="0"/>
              </a:rPr>
              <a:t> 1 and 2 at 12months.  </a:t>
            </a:r>
          </a:p>
          <a:p>
            <a:pPr algn="just" eaLnBrk="1" hangingPunct="1">
              <a:spcBef>
                <a:spcPct val="0"/>
              </a:spcBef>
            </a:pPr>
            <a:r>
              <a:rPr lang="en-GB" baseline="0" dirty="0" smtClean="0">
                <a:latin typeface="Times New Roman" pitchFamily="18" charset="0"/>
                <a:cs typeface="Times New Roman" pitchFamily="18" charset="0"/>
              </a:rPr>
              <a:t>Discuss greater percentage of cats with increased PTH than P in all groups.</a:t>
            </a:r>
            <a:endParaRPr lang="en-GB" dirty="0" smtClean="0">
              <a:latin typeface="Times New Roman" pitchFamily="18" charset="0"/>
              <a:cs typeface="Times New Roman" pitchFamily="18" charset="0"/>
            </a:endParaRP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23F742-C5DA-4EF5-941B-5806E864C245}" type="slidenum">
              <a:rPr lang="en-GB">
                <a:solidFill>
                  <a:prstClr val="black"/>
                </a:solidFill>
              </a:rPr>
              <a:pPr fontAlgn="base">
                <a:spcBef>
                  <a:spcPct val="0"/>
                </a:spcBef>
                <a:spcAft>
                  <a:spcPct val="0"/>
                </a:spcAft>
                <a:defRPr/>
              </a:pPr>
              <a:t>33</a:t>
            </a:fld>
            <a:endParaRPr lang="en-GB">
              <a:solidFill>
                <a:prstClr val="black"/>
              </a:solidFill>
            </a:endParaRPr>
          </a:p>
        </p:txBody>
      </p:sp>
    </p:spTree>
    <p:extLst>
      <p:ext uri="{BB962C8B-B14F-4D97-AF65-F5344CB8AC3E}">
        <p14:creationId xmlns:p14="http://schemas.microsoft.com/office/powerpoint/2010/main" val="2210809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lot that is yet to be understood – such as why it is predominantly expressed in the distal tubule when the main physiological action of FGF23 is in the </a:t>
            </a:r>
            <a:r>
              <a:rPr lang="en-GB" dirty="0" err="1" smtClean="0"/>
              <a:t>prox</a:t>
            </a:r>
            <a:r>
              <a:rPr lang="en-GB" dirty="0" smtClean="0"/>
              <a:t> tubule</a:t>
            </a:r>
          </a:p>
          <a:p>
            <a:r>
              <a:rPr lang="en-GB" dirty="0" smtClean="0"/>
              <a:t>Also unclear what</a:t>
            </a:r>
            <a:r>
              <a:rPr lang="en-GB" baseline="0" dirty="0" smtClean="0"/>
              <a:t> the physiological role of soluble vs membrane bound klotho is</a:t>
            </a:r>
            <a:endParaRPr lang="en-GB" dirty="0"/>
          </a:p>
        </p:txBody>
      </p:sp>
      <p:sp>
        <p:nvSpPr>
          <p:cNvPr id="4" name="Slide Number Placeholder 3"/>
          <p:cNvSpPr>
            <a:spLocks noGrp="1"/>
          </p:cNvSpPr>
          <p:nvPr>
            <p:ph type="sldNum" sz="quarter" idx="10"/>
          </p:nvPr>
        </p:nvSpPr>
        <p:spPr/>
        <p:txBody>
          <a:bodyPr/>
          <a:lstStyle/>
          <a:p>
            <a:fld id="{2404E3BF-D4F6-4A7A-86D9-01841A6EE254}" type="slidenum">
              <a:rPr lang="en-GB" smtClean="0"/>
              <a:t>34</a:t>
            </a:fld>
            <a:endParaRPr lang="en-GB"/>
          </a:p>
        </p:txBody>
      </p:sp>
    </p:spTree>
    <p:extLst>
      <p:ext uri="{BB962C8B-B14F-4D97-AF65-F5344CB8AC3E}">
        <p14:creationId xmlns:p14="http://schemas.microsoft.com/office/powerpoint/2010/main" val="1976755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lgn="just">
              <a:spcBef>
                <a:spcPct val="0"/>
              </a:spcBef>
            </a:pPr>
            <a:r>
              <a:rPr lang="en-GB" dirty="0" smtClean="0">
                <a:latin typeface="Times New Roman" pitchFamily="18" charset="0"/>
                <a:cs typeface="Times New Roman" pitchFamily="18" charset="0"/>
              </a:rPr>
              <a:t>Figure 1: Box-and-whisker plot illustrating the median and range of FGF-23 concentrations for each group of cats.</a:t>
            </a:r>
          </a:p>
          <a:p>
            <a:pPr algn="just">
              <a:spcBef>
                <a:spcPct val="0"/>
              </a:spcBef>
            </a:pPr>
            <a:r>
              <a:rPr lang="en-GB" dirty="0" smtClean="0">
                <a:latin typeface="Times New Roman" pitchFamily="18" charset="0"/>
                <a:cs typeface="Times New Roman" pitchFamily="18" charset="0"/>
              </a:rPr>
              <a:t>Say this clearly shows that FGF-23 increases as renal function declines.</a:t>
            </a:r>
          </a:p>
          <a:p>
            <a:pPr algn="just">
              <a:spcBef>
                <a:spcPct val="0"/>
              </a:spcBef>
            </a:pPr>
            <a:endParaRPr lang="en-GB" dirty="0" smtClean="0">
              <a:latin typeface="Times New Roman" pitchFamily="18" charset="0"/>
              <a:cs typeface="Times New Roman" pitchFamily="18" charset="0"/>
            </a:endParaRPr>
          </a:p>
          <a:p>
            <a:pPr algn="just">
              <a:spcBef>
                <a:spcPct val="0"/>
              </a:spcBef>
            </a:pPr>
            <a:r>
              <a:rPr lang="en-GB" dirty="0" smtClean="0">
                <a:latin typeface="Times New Roman" pitchFamily="18" charset="0"/>
                <a:cs typeface="Times New Roman" pitchFamily="18" charset="0"/>
              </a:rPr>
              <a:t>One thing that is notable is that FGF-23 concentrations in the cats are really high (10x that of humans) – an adaption to a high meat diet or</a:t>
            </a:r>
            <a:r>
              <a:rPr lang="en-GB" baseline="0" dirty="0" smtClean="0">
                <a:latin typeface="Times New Roman" pitchFamily="18" charset="0"/>
                <a:cs typeface="Times New Roman" pitchFamily="18" charset="0"/>
              </a:rPr>
              <a:t> emblematic of the problem?</a:t>
            </a:r>
            <a:endParaRPr lang="en-GB" dirty="0" smtClean="0">
              <a:latin typeface="Times New Roman" pitchFamily="18" charset="0"/>
              <a:cs typeface="Times New Roman" pitchFamily="18" charset="0"/>
            </a:endParaRPr>
          </a:p>
        </p:txBody>
      </p:sp>
      <p:sp>
        <p:nvSpPr>
          <p:cNvPr id="63492" name="Slide Number Placeholder 3"/>
          <p:cNvSpPr>
            <a:spLocks noGrp="1"/>
          </p:cNvSpPr>
          <p:nvPr>
            <p:ph type="sldNum" sz="quarter" idx="5"/>
          </p:nvPr>
        </p:nvSpPr>
        <p:spPr bwMode="auto">
          <a:xfrm>
            <a:off x="3884613" y="8684926"/>
            <a:ext cx="2971800" cy="457513"/>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8BED8E69-D9B0-48A9-B60F-A1CC6797DF99}" type="slidenum">
              <a:rPr lang="en-GB"/>
              <a:pPr fontAlgn="base">
                <a:spcBef>
                  <a:spcPct val="0"/>
                </a:spcBef>
                <a:spcAft>
                  <a:spcPct val="0"/>
                </a:spcAft>
              </a:pPr>
              <a:t>35</a:t>
            </a:fld>
            <a:endParaRPr lang="en-GB"/>
          </a:p>
        </p:txBody>
      </p:sp>
    </p:spTree>
    <p:extLst>
      <p:ext uri="{BB962C8B-B14F-4D97-AF65-F5344CB8AC3E}">
        <p14:creationId xmlns:p14="http://schemas.microsoft.com/office/powerpoint/2010/main" val="406945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eaLnBrk="1" hangingPunct="1">
              <a:spcBef>
                <a:spcPct val="0"/>
              </a:spcBef>
              <a:buFont typeface="Arial" panose="020B0604020202020204" pitchFamily="34" charset="0"/>
              <a:buChar char="•"/>
              <a:defRPr/>
            </a:pPr>
            <a:r>
              <a:rPr lang="en-GB" altLang="en-US" dirty="0" smtClean="0"/>
              <a:t>Cause: congenital (PKD, renal amyloidosis) vs. acquired (renal lymphoma, NSAIDs, lily poisoning. urolithiasis? FELV/FIV?) </a:t>
            </a:r>
          </a:p>
          <a:p>
            <a:pPr marL="171450" indent="-171450" eaLnBrk="1" hangingPunct="1">
              <a:spcBef>
                <a:spcPct val="0"/>
              </a:spcBef>
              <a:buFont typeface="Arial" panose="020B0604020202020204" pitchFamily="34" charset="0"/>
              <a:buChar char="•"/>
              <a:defRPr/>
            </a:pPr>
            <a:r>
              <a:rPr lang="en-GB" altLang="en-US" dirty="0" smtClean="0"/>
              <a:t>Progressive: reduction in functional nephron numbers </a:t>
            </a:r>
            <a:r>
              <a:rPr lang="en-GB" altLang="en-US" dirty="0" smtClean="0">
                <a:sym typeface="Wingdings" panose="05000000000000000000" pitchFamily="2" charset="2"/>
              </a:rPr>
              <a:t> glomerular hyperfiltration and hypertension  continued deterioration of renal function</a:t>
            </a:r>
          </a:p>
          <a:p>
            <a:pPr>
              <a:defRPr/>
            </a:pPr>
            <a:endParaRPr lang="en-GB"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747855-B05F-4649-9DAF-2BE7C82E2345}"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726212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Markers</a:t>
            </a:r>
            <a:r>
              <a:rPr lang="en-US" baseline="0" dirty="0" smtClean="0"/>
              <a:t> of </a:t>
            </a:r>
            <a:r>
              <a:rPr lang="en-US" baseline="0" dirty="0" err="1" smtClean="0"/>
              <a:t>tubulointerstitial</a:t>
            </a:r>
            <a:r>
              <a:rPr lang="en-US" baseline="0" dirty="0" smtClean="0"/>
              <a:t> injury can perhaps best be divided into those that tell us about change in function of the tubular cells such as overall magnitude of proteinuria which we most often measure as urine protein to </a:t>
            </a:r>
            <a:r>
              <a:rPr lang="en-US" baseline="0" dirty="0" err="1" smtClean="0"/>
              <a:t>creatinine</a:t>
            </a:r>
            <a:r>
              <a:rPr lang="en-US" baseline="0" dirty="0" smtClean="0"/>
              <a:t> ratio although in research urine albumin to </a:t>
            </a:r>
            <a:r>
              <a:rPr lang="en-US" baseline="0" dirty="0" err="1" smtClean="0"/>
              <a:t>creatinine</a:t>
            </a:r>
            <a:r>
              <a:rPr lang="en-US" baseline="0" dirty="0" smtClean="0"/>
              <a:t> ratios have also been </a:t>
            </a:r>
            <a:r>
              <a:rPr lang="en-US" baseline="0" dirty="0" err="1" smtClean="0"/>
              <a:t>evaluted</a:t>
            </a:r>
            <a:r>
              <a:rPr lang="en-US" baseline="0" dirty="0" smtClean="0"/>
              <a:t>. </a:t>
            </a:r>
          </a:p>
          <a:p>
            <a:endParaRPr lang="en-US" baseline="0" dirty="0" smtClean="0"/>
          </a:p>
          <a:p>
            <a:r>
              <a:rPr lang="en-US" baseline="0" dirty="0" smtClean="0"/>
              <a:t>Then we have low molecular weight proteins – such protein should be freely filtered at the glomerulus and then completely reabsorbed by the proximal tubular cells. An ability to detect LMW proteins in the urine therefore indicates alteration in tubular absorptive mechanisms and the key examples that we will look at here are RBP and urine </a:t>
            </a:r>
            <a:r>
              <a:rPr lang="en-US" baseline="0" dirty="0" err="1" smtClean="0"/>
              <a:t>cystatin</a:t>
            </a:r>
            <a:r>
              <a:rPr lang="en-US" baseline="0" dirty="0" smtClean="0"/>
              <a:t> C</a:t>
            </a:r>
          </a:p>
          <a:p>
            <a:endParaRPr lang="en-US" baseline="0" dirty="0" smtClean="0"/>
          </a:p>
          <a:p>
            <a:r>
              <a:rPr lang="en-US" baseline="0" dirty="0" smtClean="0"/>
              <a:t>Or alternatively markers that indicate cellular damage – and so for </a:t>
            </a:r>
            <a:r>
              <a:rPr lang="en-US" baseline="0" dirty="0" err="1" smtClean="0"/>
              <a:t>eample</a:t>
            </a:r>
            <a:r>
              <a:rPr lang="en-US" baseline="0" dirty="0" smtClean="0"/>
              <a:t> here we have urinary enzymes which are often located on the brush border of tubules such as NAG GGT and </a:t>
            </a:r>
            <a:r>
              <a:rPr lang="en-US" baseline="0" dirty="0" err="1" smtClean="0"/>
              <a:t>cauxin</a:t>
            </a:r>
            <a:r>
              <a:rPr lang="en-US" baseline="0" dirty="0" smtClean="0"/>
              <a:t> or urine NGAL. </a:t>
            </a:r>
          </a:p>
          <a:p>
            <a:endParaRPr lang="en-US" baseline="0" dirty="0" smtClean="0"/>
          </a:p>
          <a:p>
            <a:endParaRPr lang="en-US" dirty="0" smtClean="0"/>
          </a:p>
          <a:p>
            <a:endParaRPr lang="en-US" dirty="0" smtClean="0"/>
          </a:p>
          <a:p>
            <a:endParaRPr lang="en-US" dirty="0" smtClean="0"/>
          </a:p>
          <a:p>
            <a:r>
              <a:rPr lang="en-US" dirty="0" smtClean="0"/>
              <a:t>Serum based &amp; freely filtered</a:t>
            </a:r>
          </a:p>
          <a:p>
            <a:r>
              <a:rPr lang="en-US" dirty="0" smtClean="0"/>
              <a:t>Imply impaired tubular absorption</a:t>
            </a:r>
          </a:p>
          <a:p>
            <a:r>
              <a:rPr lang="en-US" dirty="0" smtClean="0"/>
              <a:t>Expressed as ratio to urine </a:t>
            </a:r>
            <a:r>
              <a:rPr lang="en-US" dirty="0" err="1" smtClean="0"/>
              <a:t>creatinine</a:t>
            </a:r>
            <a:endParaRPr lang="en-US" dirty="0" smtClean="0"/>
          </a:p>
          <a:p>
            <a:pPr marL="0" indent="0">
              <a:buNone/>
            </a:pPr>
            <a:endParaRPr lang="en-US" dirty="0" smtClean="0"/>
          </a:p>
          <a:p>
            <a:r>
              <a:rPr lang="en-US" dirty="0" smtClean="0"/>
              <a:t>Early </a:t>
            </a:r>
            <a:r>
              <a:rPr lang="en-US" dirty="0" err="1" smtClean="0"/>
              <a:t>tubulointerstitial</a:t>
            </a:r>
            <a:r>
              <a:rPr lang="en-US" dirty="0" smtClean="0"/>
              <a:t> disease</a:t>
            </a:r>
          </a:p>
          <a:p>
            <a:pPr lvl="1"/>
            <a:r>
              <a:rPr lang="en-US" dirty="0" smtClean="0"/>
              <a:t>Retinol binding protein</a:t>
            </a:r>
          </a:p>
          <a:p>
            <a:pPr lvl="1"/>
            <a:r>
              <a:rPr lang="en-US" dirty="0" smtClean="0">
                <a:solidFill>
                  <a:srgbClr val="7F7F7F"/>
                </a:solidFill>
              </a:rPr>
              <a:t>β</a:t>
            </a:r>
            <a:r>
              <a:rPr lang="en-US" baseline="-25000" dirty="0" smtClean="0">
                <a:solidFill>
                  <a:srgbClr val="7F7F7F"/>
                </a:solidFill>
              </a:rPr>
              <a:t>2</a:t>
            </a:r>
            <a:r>
              <a:rPr lang="en-US" dirty="0" smtClean="0">
                <a:solidFill>
                  <a:srgbClr val="7F7F7F"/>
                </a:solidFill>
              </a:rPr>
              <a:t>-microglobulin</a:t>
            </a:r>
          </a:p>
          <a:p>
            <a:pPr lvl="1"/>
            <a:r>
              <a:rPr lang="en-US" dirty="0" smtClean="0">
                <a:solidFill>
                  <a:srgbClr val="7F7F7F"/>
                </a:solidFill>
              </a:rPr>
              <a:t>α</a:t>
            </a:r>
            <a:r>
              <a:rPr lang="en-US" baseline="-25000" dirty="0" smtClean="0">
                <a:solidFill>
                  <a:srgbClr val="7F7F7F"/>
                </a:solidFill>
              </a:rPr>
              <a:t>1</a:t>
            </a:r>
            <a:r>
              <a:rPr lang="en-US" dirty="0" smtClean="0">
                <a:solidFill>
                  <a:srgbClr val="7F7F7F"/>
                </a:solidFill>
              </a:rPr>
              <a:t>-microglobulin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981081-EDD3-5643-915B-181B21F727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713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this pilot</a:t>
            </a:r>
            <a:r>
              <a:rPr lang="en-GB" baseline="0" dirty="0" smtClean="0"/>
              <a:t> study suggests that there are peptides and proteins that can be delineated in feline urine that predict the future development of </a:t>
            </a:r>
            <a:r>
              <a:rPr lang="en-GB" baseline="0" dirty="0" err="1" smtClean="0"/>
              <a:t>azotemia</a:t>
            </a:r>
            <a:r>
              <a:rPr lang="en-GB" baseline="0" dirty="0" smtClean="0"/>
              <a:t> and suggest that SELDI-TOF-MS may be a useful biomarker discovery tool for veterinary medicine. However, there are a number of limitations with this technique and ultimately it may be that the pattern of peptides is more informative than individual peptides of protein.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0CA3F-557D-48E8-B5FC-ED0B80E8EC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674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381F3C-F43B-4B45-917D-24490FDBBC4B}" type="slidenum">
              <a:rPr lang="en-GB"/>
              <a:pPr/>
              <a:t>40</a:t>
            </a:fld>
            <a:endParaRPr lang="en-GB"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GB" dirty="0" smtClean="0"/>
              <a:t>Thank</a:t>
            </a:r>
            <a:r>
              <a:rPr lang="en-GB" baseline="0" dirty="0" smtClean="0"/>
              <a:t> you for the very kind introduction. It is an honour to have been awarded the IRIS prize and to have been invited here today to share with you some of the key findings from the research that I have performed over the past few years. </a:t>
            </a:r>
          </a:p>
          <a:p>
            <a:endParaRPr lang="en-US" dirty="0"/>
          </a:p>
        </p:txBody>
      </p:sp>
    </p:spTree>
    <p:extLst>
      <p:ext uri="{BB962C8B-B14F-4D97-AF65-F5344CB8AC3E}">
        <p14:creationId xmlns:p14="http://schemas.microsoft.com/office/powerpoint/2010/main" val="172505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Lawler – suggested CKD was a mortality antagonist - survival-driven adaptive process of</a:t>
            </a:r>
            <a:r>
              <a:rPr lang="en-GB" baseline="0" dirty="0" smtClean="0"/>
              <a:t> progressive </a:t>
            </a:r>
            <a:r>
              <a:rPr lang="en-GB" baseline="0" dirty="0" err="1" smtClean="0"/>
              <a:t>nephronloss</a:t>
            </a:r>
            <a:r>
              <a:rPr lang="en-GB" baseline="0" dirty="0" smtClean="0"/>
              <a:t> resulting in decreased energy expenditure</a:t>
            </a:r>
            <a:endParaRPr lang="en-GB" dirty="0" smtClean="0"/>
          </a:p>
          <a:p>
            <a:endParaRPr lang="en-GB" dirty="0" smtClean="0"/>
          </a:p>
          <a:p>
            <a:r>
              <a:rPr lang="en-GB" dirty="0" err="1" smtClean="0"/>
              <a:t>Vetcompass</a:t>
            </a:r>
            <a:r>
              <a:rPr lang="en-GB" dirty="0" smtClean="0"/>
              <a:t> data from participating primary care practices</a:t>
            </a:r>
          </a:p>
          <a:p>
            <a:endParaRPr lang="en-GB" dirty="0" smtClean="0"/>
          </a:p>
          <a:p>
            <a:r>
              <a:rPr lang="en-GB" dirty="0" smtClean="0"/>
              <a:t>Fibrosis is a normal sequel of injury, but in CKD the normal wound healing response fails to terminate </a:t>
            </a:r>
          </a:p>
          <a:p>
            <a:endParaRPr lang="en-GB" dirty="0" smtClean="0"/>
          </a:p>
          <a:p>
            <a:r>
              <a:rPr lang="en-GB" dirty="0" smtClean="0"/>
              <a:t>The expansion of the extra-cellular matrix (ECM) gradually destroys normal tissue structure</a:t>
            </a:r>
          </a:p>
          <a:p>
            <a:endParaRPr lang="en-GB" dirty="0" smtClean="0"/>
          </a:p>
          <a:p>
            <a:r>
              <a:rPr lang="en-GB" dirty="0" err="1" smtClean="0"/>
              <a:t>Histopath</a:t>
            </a:r>
            <a:r>
              <a:rPr lang="en-GB" dirty="0" smtClean="0"/>
              <a:t>: Severe cortical interstitial fibrosis and inflammation. Periodic acid-Schiff</a:t>
            </a:r>
          </a:p>
          <a:p>
            <a:r>
              <a:rPr lang="en-GB" dirty="0" smtClean="0"/>
              <a:t>and </a:t>
            </a:r>
            <a:r>
              <a:rPr lang="en-GB" dirty="0" err="1" smtClean="0"/>
              <a:t>hematoxylin</a:t>
            </a:r>
            <a:r>
              <a:rPr lang="en-GB" dirty="0" smtClean="0"/>
              <a:t>.</a:t>
            </a:r>
          </a:p>
          <a:p>
            <a:endParaRPr lang="en-GB" dirty="0" smtClean="0"/>
          </a:p>
          <a:p>
            <a:r>
              <a:rPr lang="en-GB" dirty="0" smtClean="0"/>
              <a:t> 118,016 cats attending 90 practices in England, 4009 cats</a:t>
            </a:r>
            <a:r>
              <a:rPr lang="en-GB" baseline="0" dirty="0" smtClean="0"/>
              <a:t> </a:t>
            </a:r>
            <a:r>
              <a:rPr lang="en-GB" dirty="0" smtClean="0"/>
              <a:t>with confirmed deaths were randomly selected for detailed study</a:t>
            </a:r>
            <a:endParaRPr lang="en-GB" dirty="0"/>
          </a:p>
        </p:txBody>
      </p:sp>
      <p:sp>
        <p:nvSpPr>
          <p:cNvPr id="4" name="Slide Number Placeholder 3"/>
          <p:cNvSpPr>
            <a:spLocks noGrp="1"/>
          </p:cNvSpPr>
          <p:nvPr>
            <p:ph type="sldNum" sz="quarter" idx="10"/>
          </p:nvPr>
        </p:nvSpPr>
        <p:spPr/>
        <p:txBody>
          <a:bodyPr/>
          <a:lstStyle/>
          <a:p>
            <a:fld id="{52E51051-CD8A-4940-A155-2A70C211B41F}" type="slidenum">
              <a:rPr lang="en-GB" smtClean="0"/>
              <a:t>3</a:t>
            </a:fld>
            <a:endParaRPr lang="en-GB"/>
          </a:p>
        </p:txBody>
      </p:sp>
    </p:spTree>
    <p:extLst>
      <p:ext uri="{BB962C8B-B14F-4D97-AF65-F5344CB8AC3E}">
        <p14:creationId xmlns:p14="http://schemas.microsoft.com/office/powerpoint/2010/main" val="2846126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kidney is a vital organ for excretion of waste and which day in day out provides the homeostatic mechanisms necessary for water and electrolyte balance, maintenance of blood pressure and synthesis of hormones such as </a:t>
            </a:r>
            <a:r>
              <a:rPr lang="en-GB" baseline="0" dirty="0" err="1" smtClean="0"/>
              <a:t>erythropoeitin</a:t>
            </a:r>
            <a:r>
              <a:rPr lang="en-GB" baseline="0" dirty="0" smtClean="0"/>
              <a:t> and active vitamin D. </a:t>
            </a:r>
          </a:p>
          <a:p>
            <a:endParaRPr lang="en-GB" baseline="0" dirty="0" smtClean="0"/>
          </a:p>
          <a:p>
            <a:r>
              <a:rPr lang="en-GB" baseline="0" dirty="0" smtClean="0"/>
              <a:t>Although there is relatively little data available regarding the prevalence of chronic kidney disease in the feline </a:t>
            </a:r>
            <a:r>
              <a:rPr lang="en-GB" baseline="0" dirty="0" err="1" smtClean="0"/>
              <a:t>populpation</a:t>
            </a:r>
            <a:r>
              <a:rPr lang="en-GB" baseline="0" dirty="0" smtClean="0"/>
              <a:t> studies suggest that a large proportion of elderly cats will be affected. </a:t>
            </a:r>
          </a:p>
          <a:p>
            <a:endParaRPr lang="en-GB" baseline="0" dirty="0" smtClean="0"/>
          </a:p>
          <a:p>
            <a:r>
              <a:rPr lang="en-GB" baseline="0" dirty="0" smtClean="0"/>
              <a:t>And kidney disease impacts greatly on morbidity and quality of life of geriatric cats and is a leading cause of mortality amongst elderly cats. For example the study by </a:t>
            </a:r>
            <a:r>
              <a:rPr lang="en-GB" baseline="0" dirty="0" err="1" smtClean="0"/>
              <a:t>elliott</a:t>
            </a:r>
            <a:r>
              <a:rPr lang="en-GB" baseline="0" dirty="0" smtClean="0"/>
              <a:t> and colleagues suggested that of those cats diagnosed with CKD nearly 60% will ultimately die or be </a:t>
            </a:r>
            <a:r>
              <a:rPr lang="en-GB" baseline="0" dirty="0" err="1" smtClean="0"/>
              <a:t>euthanised</a:t>
            </a:r>
            <a:r>
              <a:rPr lang="en-GB" baseline="0" dirty="0" smtClean="0"/>
              <a:t> from issues related to their kidney disease. </a:t>
            </a:r>
            <a:endParaRPr lang="en-GB" dirty="0" smtClean="0"/>
          </a:p>
        </p:txBody>
      </p:sp>
      <p:sp>
        <p:nvSpPr>
          <p:cNvPr id="4" name="Slide Number Placeholder 3"/>
          <p:cNvSpPr>
            <a:spLocks noGrp="1"/>
          </p:cNvSpPr>
          <p:nvPr>
            <p:ph type="sldNum" sz="quarter" idx="10"/>
          </p:nvPr>
        </p:nvSpPr>
        <p:spPr/>
        <p:txBody>
          <a:bodyPr/>
          <a:lstStyle/>
          <a:p>
            <a:fld id="{7D667C1F-F936-4E03-AACE-845048167D44}" type="slidenum">
              <a:rPr lang="en-GB" smtClean="0"/>
              <a:pPr/>
              <a:t>41</a:t>
            </a:fld>
            <a:endParaRPr lang="en-GB"/>
          </a:p>
        </p:txBody>
      </p:sp>
    </p:spTree>
    <p:extLst>
      <p:ext uri="{BB962C8B-B14F-4D97-AF65-F5344CB8AC3E}">
        <p14:creationId xmlns:p14="http://schemas.microsoft.com/office/powerpoint/2010/main" val="1341479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a:t>
            </a:r>
            <a:r>
              <a:rPr lang="en-GB" baseline="0" dirty="0" smtClean="0"/>
              <a:t> 1980’s Brenner introduced the theory that after damage or loss of nephrons caused by an initial renal insult, </a:t>
            </a:r>
            <a:r>
              <a:rPr lang="en-GB" baseline="0" dirty="0" err="1" smtClean="0"/>
              <a:t>haemoadaptive</a:t>
            </a:r>
            <a:r>
              <a:rPr lang="en-GB" baseline="0" dirty="0" smtClean="0"/>
              <a:t> processes take place within the kidney resulting in hypertrophy, glomerular hypertension and </a:t>
            </a:r>
            <a:r>
              <a:rPr lang="en-GB" baseline="0" dirty="0" err="1" smtClean="0"/>
              <a:t>hyperfiltration</a:t>
            </a:r>
            <a:r>
              <a:rPr lang="en-GB" baseline="0" dirty="0" smtClean="0"/>
              <a:t>. These changes during the early stages help to maintain SNGFR. However, this adaptive process is ultimately detrimental to the kidney and can lead to loss of further </a:t>
            </a:r>
            <a:r>
              <a:rPr lang="en-GB" baseline="0" dirty="0" err="1" smtClean="0"/>
              <a:t>nephrons</a:t>
            </a:r>
            <a:r>
              <a:rPr lang="en-GB" baseline="0" dirty="0" smtClean="0"/>
              <a:t>. </a:t>
            </a:r>
          </a:p>
          <a:p>
            <a:endParaRPr lang="en-GB" baseline="0" dirty="0" smtClean="0"/>
          </a:p>
          <a:p>
            <a:r>
              <a:rPr lang="en-GB" baseline="0" dirty="0" smtClean="0"/>
              <a:t>As shown on the graph on the right hand side, although initially beneficial in trying to maintain renal function, ultimately a threshold is reached after which decline in renal function is a self </a:t>
            </a:r>
            <a:r>
              <a:rPr lang="en-GB" baseline="0" dirty="0" err="1" smtClean="0"/>
              <a:t>fullfilling</a:t>
            </a:r>
            <a:r>
              <a:rPr lang="en-GB" baseline="0" dirty="0" smtClean="0"/>
              <a:t> prophecy and progression is inevitable.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42</a:t>
            </a:fld>
            <a:endParaRPr lang="en-GB"/>
          </a:p>
        </p:txBody>
      </p:sp>
    </p:spTree>
    <p:extLst>
      <p:ext uri="{BB962C8B-B14F-4D97-AF65-F5344CB8AC3E}">
        <p14:creationId xmlns:p14="http://schemas.microsoft.com/office/powerpoint/2010/main" val="572594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also know that systemic hypertension is a common phenomenon in the elderly</a:t>
            </a:r>
            <a:r>
              <a:rPr lang="en-GB" baseline="0" dirty="0" smtClean="0"/>
              <a:t> cat population. </a:t>
            </a:r>
          </a:p>
          <a:p>
            <a:endParaRPr lang="en-GB" baseline="0" dirty="0" smtClean="0"/>
          </a:p>
          <a:p>
            <a:r>
              <a:rPr lang="en-GB" baseline="0" dirty="0" smtClean="0"/>
              <a:t>Depending on the study population, the technique used for blood pressure assessment and the criteria used for the diagnosis of systemic hypertension somewhere between 20-60% of cats with chronic kidney disease also exhibit systemic hypertension. </a:t>
            </a:r>
          </a:p>
          <a:p>
            <a:endParaRPr lang="en-GB" baseline="0" dirty="0" smtClean="0"/>
          </a:p>
          <a:p>
            <a:r>
              <a:rPr lang="en-GB" baseline="0" dirty="0" smtClean="0"/>
              <a:t>The pathogenesis of hypertension in cats with kidney disease is largely unexplained. However, we do know from </a:t>
            </a:r>
            <a:r>
              <a:rPr lang="en-GB" baseline="0" dirty="0" err="1" smtClean="0"/>
              <a:t>histopathological</a:t>
            </a:r>
            <a:r>
              <a:rPr lang="en-GB" baseline="0" dirty="0" smtClean="0"/>
              <a:t> studies that target organ damage can be significant. Whilst owners may most frequently appreciate the implications of target organ damage such as </a:t>
            </a:r>
            <a:r>
              <a:rPr lang="en-GB" baseline="0" dirty="0" err="1" smtClean="0"/>
              <a:t>hyphaema</a:t>
            </a:r>
            <a:r>
              <a:rPr lang="en-GB" baseline="0" dirty="0" smtClean="0"/>
              <a:t> to the eye, on a microscopic level we can appreciate changes to the kidney, heart and central nervous system. </a:t>
            </a:r>
          </a:p>
          <a:p>
            <a:endParaRPr lang="en-GB" baseline="0" dirty="0" smtClean="0"/>
          </a:p>
        </p:txBody>
      </p:sp>
      <p:sp>
        <p:nvSpPr>
          <p:cNvPr id="4" name="Slide Number Placeholder 3"/>
          <p:cNvSpPr>
            <a:spLocks noGrp="1"/>
          </p:cNvSpPr>
          <p:nvPr>
            <p:ph type="sldNum" sz="quarter" idx="10"/>
          </p:nvPr>
        </p:nvSpPr>
        <p:spPr/>
        <p:txBody>
          <a:bodyPr/>
          <a:lstStyle/>
          <a:p>
            <a:fld id="{7D667C1F-F936-4E03-AACE-845048167D44}" type="slidenum">
              <a:rPr lang="en-GB" smtClean="0"/>
              <a:pPr/>
              <a:t>43</a:t>
            </a:fld>
            <a:endParaRPr lang="en-GB"/>
          </a:p>
        </p:txBody>
      </p:sp>
    </p:spTree>
    <p:extLst>
      <p:ext uri="{BB962C8B-B14F-4D97-AF65-F5344CB8AC3E}">
        <p14:creationId xmlns:p14="http://schemas.microsoft.com/office/powerpoint/2010/main" val="729157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44</a:t>
            </a:fld>
            <a:endParaRPr lang="en-US"/>
          </a:p>
        </p:txBody>
      </p:sp>
    </p:spTree>
    <p:extLst>
      <p:ext uri="{BB962C8B-B14F-4D97-AF65-F5344CB8AC3E}">
        <p14:creationId xmlns:p14="http://schemas.microsoft.com/office/powerpoint/2010/main" val="3273443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the normal </a:t>
            </a:r>
            <a:r>
              <a:rPr lang="en-GB" baseline="0" dirty="0" err="1" smtClean="0"/>
              <a:t>nephron</a:t>
            </a:r>
            <a:r>
              <a:rPr lang="en-GB" baseline="0" dirty="0" smtClean="0"/>
              <a:t> low molecular weight proteins are filtered at the </a:t>
            </a:r>
            <a:r>
              <a:rPr lang="en-GB" baseline="0" dirty="0" err="1" smtClean="0"/>
              <a:t>glomerulus</a:t>
            </a:r>
            <a:r>
              <a:rPr lang="en-GB" baseline="0" dirty="0" smtClean="0"/>
              <a:t> but are almost completely re-absorbed in the proximal tubules via </a:t>
            </a:r>
            <a:r>
              <a:rPr lang="en-GB" baseline="0" dirty="0" err="1" smtClean="0"/>
              <a:t>megalin</a:t>
            </a:r>
            <a:r>
              <a:rPr lang="en-GB" baseline="0" dirty="0" smtClean="0"/>
              <a:t> and </a:t>
            </a:r>
            <a:r>
              <a:rPr lang="en-GB" baseline="0" dirty="0" err="1" smtClean="0"/>
              <a:t>cubulin</a:t>
            </a:r>
            <a:r>
              <a:rPr lang="en-GB" baseline="0" dirty="0" smtClean="0"/>
              <a:t> mediated mechanisms so that very little protein is present in the urine. </a:t>
            </a:r>
          </a:p>
          <a:p>
            <a:endParaRPr lang="en-GB" baseline="0" dirty="0" smtClean="0"/>
          </a:p>
          <a:p>
            <a:r>
              <a:rPr lang="en-GB" baseline="0" dirty="0" smtClean="0"/>
              <a:t>With damage at the level of the </a:t>
            </a:r>
            <a:r>
              <a:rPr lang="en-GB" baseline="0" dirty="0" err="1" smtClean="0"/>
              <a:t>glomerulus</a:t>
            </a:r>
            <a:r>
              <a:rPr lang="en-GB" baseline="0" dirty="0" smtClean="0"/>
              <a:t> a larger amount of protein and protein of a higher molecular weight may be filtered. At some point if the magnitude of protein exceeds the tubular </a:t>
            </a:r>
            <a:r>
              <a:rPr lang="en-GB" baseline="0" dirty="0" err="1" smtClean="0"/>
              <a:t>resobative</a:t>
            </a:r>
            <a:r>
              <a:rPr lang="en-GB" baseline="0" dirty="0" smtClean="0"/>
              <a:t> capacity then protein will be identified in the urine. </a:t>
            </a:r>
          </a:p>
          <a:p>
            <a:endParaRPr lang="en-GB" baseline="0" dirty="0" smtClean="0"/>
          </a:p>
          <a:p>
            <a:r>
              <a:rPr lang="en-GB" baseline="0" dirty="0" smtClean="0"/>
              <a:t>Alternatively if the </a:t>
            </a:r>
            <a:r>
              <a:rPr lang="en-GB" baseline="0" dirty="0" err="1" smtClean="0"/>
              <a:t>glomerulus</a:t>
            </a:r>
            <a:r>
              <a:rPr lang="en-GB" baseline="0" dirty="0" smtClean="0"/>
              <a:t> is intact but there is damage to the tubules then the uptake mechanism is impaired resulting in an increased concentration of predominantly low molecular weight proteins in the urine. </a:t>
            </a:r>
          </a:p>
          <a:p>
            <a:endParaRPr lang="en-GB" baseline="0" dirty="0" smtClean="0"/>
          </a:p>
          <a:p>
            <a:r>
              <a:rPr lang="en-GB" baseline="0" dirty="0" smtClean="0"/>
              <a:t>Unfortunately experimental studies suggest that the protein processing by the kidney may not be a benign process and that increased presentation of protein to the proximal tubular cells may incite the </a:t>
            </a:r>
            <a:r>
              <a:rPr lang="en-GB" baseline="0" dirty="0" err="1" smtClean="0"/>
              <a:t>basolateral</a:t>
            </a:r>
            <a:r>
              <a:rPr lang="en-GB" baseline="0" dirty="0" smtClean="0"/>
              <a:t> release of cytokines. This increased production of cytokines such as MCP1 and IL6 may promote the development of </a:t>
            </a:r>
            <a:r>
              <a:rPr lang="en-GB" baseline="0" dirty="0" err="1" smtClean="0"/>
              <a:t>tubulointerstitial</a:t>
            </a:r>
            <a:r>
              <a:rPr lang="en-GB" baseline="0" dirty="0" smtClean="0"/>
              <a:t> nephritis and further loss of tubules. </a:t>
            </a:r>
          </a:p>
        </p:txBody>
      </p:sp>
      <p:sp>
        <p:nvSpPr>
          <p:cNvPr id="4" name="Slide Number Placeholder 3"/>
          <p:cNvSpPr>
            <a:spLocks noGrp="1"/>
          </p:cNvSpPr>
          <p:nvPr>
            <p:ph type="sldNum" sz="quarter" idx="10"/>
          </p:nvPr>
        </p:nvSpPr>
        <p:spPr/>
        <p:txBody>
          <a:bodyPr/>
          <a:lstStyle/>
          <a:p>
            <a:fld id="{7D667C1F-F936-4E03-AACE-845048167D44}" type="slidenum">
              <a:rPr lang="en-GB" smtClean="0"/>
              <a:pPr/>
              <a:t>45</a:t>
            </a:fld>
            <a:endParaRPr lang="en-GB"/>
          </a:p>
        </p:txBody>
      </p:sp>
    </p:spTree>
    <p:extLst>
      <p:ext uri="{BB962C8B-B14F-4D97-AF65-F5344CB8AC3E}">
        <p14:creationId xmlns:p14="http://schemas.microsoft.com/office/powerpoint/2010/main" val="974422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whilst kidney disease and systemic hypertension can both contributed to the development of </a:t>
            </a:r>
            <a:r>
              <a:rPr lang="en-GB" baseline="0" dirty="0" err="1" smtClean="0"/>
              <a:t>proteinuria</a:t>
            </a:r>
            <a:r>
              <a:rPr lang="en-GB" baseline="0" dirty="0" smtClean="0"/>
              <a:t> – it is possible that </a:t>
            </a:r>
            <a:r>
              <a:rPr lang="en-GB" baseline="0" dirty="0" err="1" smtClean="0"/>
              <a:t>proteinuria</a:t>
            </a:r>
            <a:r>
              <a:rPr lang="en-GB" baseline="0" dirty="0" smtClean="0"/>
              <a:t> itself may be completing the cycle and potentiating renal damage.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46</a:t>
            </a:fld>
            <a:endParaRPr lang="en-GB"/>
          </a:p>
        </p:txBody>
      </p:sp>
    </p:spTree>
    <p:extLst>
      <p:ext uri="{BB962C8B-B14F-4D97-AF65-F5344CB8AC3E}">
        <p14:creationId xmlns:p14="http://schemas.microsoft.com/office/powerpoint/2010/main" val="2660680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veterinary literature on systemic hypertension has largely focussed on the population of cats affected and disease associations, the clinical presentation and </a:t>
            </a:r>
            <a:r>
              <a:rPr lang="en-GB" baseline="0" dirty="0" err="1" smtClean="0"/>
              <a:t>clinicopathological</a:t>
            </a:r>
            <a:r>
              <a:rPr lang="en-GB" baseline="0" dirty="0" smtClean="0"/>
              <a:t> variables of cats with systemic hypertension and the short term responses to anti-hypertensive therapies. </a:t>
            </a:r>
          </a:p>
          <a:p>
            <a:endParaRPr lang="en-GB" baseline="0" dirty="0" smtClean="0"/>
          </a:p>
          <a:p>
            <a:r>
              <a:rPr lang="en-GB" baseline="0" dirty="0" smtClean="0"/>
              <a:t>However, in the human literature there has been considerable interest in hypertension as a risk factor for cardiovascular morbidity and mortality, as a factor associated with </a:t>
            </a:r>
            <a:r>
              <a:rPr lang="en-GB" baseline="0" dirty="0" err="1" smtClean="0"/>
              <a:t>proteinuria</a:t>
            </a:r>
            <a:r>
              <a:rPr lang="en-GB" baseline="0" dirty="0" smtClean="0"/>
              <a:t>, development of renal disease and progression of renal disease. There has also been considerable interest in the targets that should be used to define adequate blood pressure control in each of these different disease conditions.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47</a:t>
            </a:fld>
            <a:endParaRPr lang="en-GB"/>
          </a:p>
        </p:txBody>
      </p:sp>
    </p:spTree>
    <p:extLst>
      <p:ext uri="{BB962C8B-B14F-4D97-AF65-F5344CB8AC3E}">
        <p14:creationId xmlns:p14="http://schemas.microsoft.com/office/powerpoint/2010/main" val="3205656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it was with some of these questions in mind that I started my PhD with a </a:t>
            </a:r>
            <a:r>
              <a:rPr lang="en-GB" baseline="0" dirty="0" err="1" smtClean="0"/>
              <a:t>restrospective</a:t>
            </a:r>
            <a:r>
              <a:rPr lang="en-GB" baseline="0" dirty="0" smtClean="0"/>
              <a:t> study looking for factors associated with the survival of cats with systemic hypertension. </a:t>
            </a:r>
          </a:p>
          <a:p>
            <a:endParaRPr lang="en-GB" baseline="0" dirty="0" smtClean="0"/>
          </a:p>
          <a:p>
            <a:r>
              <a:rPr lang="en-GB" baseline="0" dirty="0" smtClean="0"/>
              <a:t>In this study 141 cats with systemic hypertension were recruited and followed longitudinally.  We recorded clinical and </a:t>
            </a:r>
            <a:r>
              <a:rPr lang="en-GB" baseline="0" dirty="0" err="1" smtClean="0"/>
              <a:t>clinicopathological</a:t>
            </a:r>
            <a:r>
              <a:rPr lang="en-GB" baseline="0" dirty="0" smtClean="0"/>
              <a:t> variables at baseline and then used a standardised monitoring programme for all cats following them until death, euthanasia or the study end point. Cats were examined on an 8 weekly basis and this gave us the opportunity to calculate a time </a:t>
            </a:r>
            <a:r>
              <a:rPr lang="en-GB" baseline="0" dirty="0" err="1" smtClean="0"/>
              <a:t>avceraged</a:t>
            </a:r>
            <a:r>
              <a:rPr lang="en-GB" baseline="0" dirty="0" smtClean="0"/>
              <a:t> blood pressure which gave us an indication of how well controlled a cats blood pressure was over their lifetime.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48</a:t>
            </a:fld>
            <a:endParaRPr lang="en-GB"/>
          </a:p>
        </p:txBody>
      </p:sp>
    </p:spTree>
    <p:extLst>
      <p:ext uri="{BB962C8B-B14F-4D97-AF65-F5344CB8AC3E}">
        <p14:creationId xmlns:p14="http://schemas.microsoft.com/office/powerpoint/2010/main" val="3713421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Cats were divided into quartiles based on their time averaged blood pressure so that for example cats in quartile</a:t>
            </a:r>
            <a:r>
              <a:rPr lang="en-GB" baseline="0" dirty="0" smtClean="0"/>
              <a:t> 1 represent those with what might be perceived as good blood pressure control with a median </a:t>
            </a:r>
            <a:r>
              <a:rPr lang="en-GB" baseline="0" dirty="0" err="1" smtClean="0"/>
              <a:t>Sbp</a:t>
            </a:r>
            <a:r>
              <a:rPr lang="en-GB" baseline="0" dirty="0" smtClean="0"/>
              <a:t> OF 137mmHg whilst those in quartile 4 would be considered to have poor blood </a:t>
            </a:r>
            <a:r>
              <a:rPr lang="en-GB" baseline="0" dirty="0" err="1" smtClean="0"/>
              <a:t>prssure</a:t>
            </a:r>
            <a:r>
              <a:rPr lang="en-GB" baseline="0" dirty="0" smtClean="0"/>
              <a:t> control and a median time averaged blood pressure of 170mmHg. </a:t>
            </a:r>
          </a:p>
          <a:p>
            <a:endParaRPr lang="en-GB" baseline="0" dirty="0" smtClean="0"/>
          </a:p>
          <a:p>
            <a:r>
              <a:rPr lang="en-GB" baseline="0" dirty="0" smtClean="0"/>
              <a:t>We found that there was no significant difference in survival when cats were divided according to their time averaged blood pressure. </a:t>
            </a:r>
          </a:p>
          <a:p>
            <a:endParaRPr lang="en-GB" baseline="0" dirty="0" smtClean="0"/>
          </a:p>
          <a:p>
            <a:r>
              <a:rPr lang="en-GB" baseline="0" dirty="0" smtClean="0"/>
              <a:t>However, there was a significant difference in urine protein to </a:t>
            </a:r>
            <a:r>
              <a:rPr lang="en-GB" baseline="0" dirty="0" err="1" smtClean="0"/>
              <a:t>creatinine</a:t>
            </a:r>
            <a:r>
              <a:rPr lang="en-GB" baseline="0" dirty="0" smtClean="0"/>
              <a:t> ratio between those cats in quartile 1 and those in quartile 4. This urine protein to </a:t>
            </a:r>
            <a:r>
              <a:rPr lang="en-GB" baseline="0" dirty="0" err="1" smtClean="0"/>
              <a:t>creatinine</a:t>
            </a:r>
            <a:r>
              <a:rPr lang="en-GB" baseline="0" dirty="0" smtClean="0"/>
              <a:t> ratio was obtained at diagnosis of systemic hypertension, so before any antihypertensive medication has been administered and this finding led us to hypothesise that it is perhaps those cats with the greatest magnitude of </a:t>
            </a:r>
            <a:r>
              <a:rPr lang="en-GB" baseline="0" dirty="0" err="1" smtClean="0"/>
              <a:t>proteinuria</a:t>
            </a:r>
            <a:r>
              <a:rPr lang="en-GB" baseline="0" dirty="0" smtClean="0"/>
              <a:t> that we ultimately find more difficult to control in terms of their blood pressure.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49</a:t>
            </a:fld>
            <a:endParaRPr lang="en-GB"/>
          </a:p>
        </p:txBody>
      </p:sp>
    </p:spTree>
    <p:extLst>
      <p:ext uri="{BB962C8B-B14F-4D97-AF65-F5344CB8AC3E}">
        <p14:creationId xmlns:p14="http://schemas.microsoft.com/office/powerpoint/2010/main" val="2959843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Generally speaking the currently research and available biomarkers for CKD can be considered in 4 major categories </a:t>
            </a:r>
          </a:p>
          <a:p>
            <a:endParaRPr lang="en-US" baseline="0" dirty="0" smtClean="0"/>
          </a:p>
          <a:p>
            <a:pPr marL="171450" indent="-171450">
              <a:buFontTx/>
              <a:buChar char="-"/>
            </a:pPr>
            <a:r>
              <a:rPr lang="en-US" baseline="0" dirty="0" smtClean="0"/>
              <a:t>Markers that tell us about GFR</a:t>
            </a:r>
          </a:p>
          <a:p>
            <a:pPr marL="171450" indent="-171450">
              <a:buFontTx/>
              <a:buChar char="-"/>
            </a:pPr>
            <a:endParaRPr lang="en-US" baseline="0" dirty="0" smtClean="0"/>
          </a:p>
          <a:p>
            <a:pPr marL="171450" indent="-171450">
              <a:buFontTx/>
              <a:buChar char="-"/>
            </a:pPr>
            <a:r>
              <a:rPr lang="en-US" baseline="0" dirty="0" smtClean="0"/>
              <a:t>Markers that tell us about </a:t>
            </a:r>
            <a:r>
              <a:rPr lang="en-US" baseline="0" dirty="0" err="1" smtClean="0"/>
              <a:t>tubulointerstitial</a:t>
            </a:r>
            <a:r>
              <a:rPr lang="en-US" baseline="0" dirty="0" smtClean="0"/>
              <a:t> injury (and I am going to focus on this rather than primary markers of </a:t>
            </a:r>
            <a:r>
              <a:rPr lang="en-US" baseline="0" dirty="0" err="1" smtClean="0"/>
              <a:t>glomeruar</a:t>
            </a:r>
            <a:r>
              <a:rPr lang="en-US" baseline="0" dirty="0" smtClean="0"/>
              <a:t> disease)</a:t>
            </a:r>
          </a:p>
          <a:p>
            <a:pPr marL="171450" indent="-171450">
              <a:buFontTx/>
              <a:buChar char="-"/>
            </a:pPr>
            <a:endParaRPr lang="en-US" baseline="0" dirty="0" smtClean="0"/>
          </a:p>
          <a:p>
            <a:pPr marL="171450" indent="-171450">
              <a:buFontTx/>
              <a:buChar char="-"/>
            </a:pPr>
            <a:r>
              <a:rPr lang="en-US" baseline="0" dirty="0" smtClean="0"/>
              <a:t>Markers that tell us about the pathophysiological </a:t>
            </a:r>
            <a:r>
              <a:rPr lang="en-US" baseline="0" dirty="0" err="1" smtClean="0"/>
              <a:t>proceesses</a:t>
            </a:r>
            <a:r>
              <a:rPr lang="en-US" baseline="0" dirty="0" smtClean="0"/>
              <a:t> that are taking place within the kidney</a:t>
            </a:r>
          </a:p>
          <a:p>
            <a:pPr marL="171450" indent="-171450">
              <a:buFontTx/>
              <a:buChar char="-"/>
            </a:pPr>
            <a:endParaRPr lang="en-US" baseline="0" dirty="0" smtClean="0"/>
          </a:p>
          <a:p>
            <a:pPr marL="171450" indent="-171450">
              <a:buFontTx/>
              <a:buChar char="-"/>
            </a:pPr>
            <a:r>
              <a:rPr lang="en-US" baseline="0" dirty="0" smtClean="0"/>
              <a:t>And finally markers that tell us perhaps not about the specific types of injury taking place within the kidney but actually are informative about the metabolic derangements that are </a:t>
            </a:r>
            <a:r>
              <a:rPr lang="en-US" baseline="0" dirty="0" err="1" smtClean="0"/>
              <a:t>occuring</a:t>
            </a:r>
            <a:r>
              <a:rPr lang="en-US" baseline="0" dirty="0" smtClean="0"/>
              <a:t> as a consequence of reduced renal function. </a:t>
            </a:r>
          </a:p>
        </p:txBody>
      </p:sp>
      <p:sp>
        <p:nvSpPr>
          <p:cNvPr id="4" name="Slide Number Placeholder 3"/>
          <p:cNvSpPr>
            <a:spLocks noGrp="1"/>
          </p:cNvSpPr>
          <p:nvPr>
            <p:ph type="sldNum" sz="quarter" idx="10"/>
          </p:nvPr>
        </p:nvSpPr>
        <p:spPr/>
        <p:txBody>
          <a:bodyPr/>
          <a:lstStyle/>
          <a:p>
            <a:fld id="{9C981081-EDD3-5643-915B-181B21F7278F}" type="slidenum">
              <a:rPr lang="en-US" smtClean="0"/>
              <a:pPr/>
              <a:t>50</a:t>
            </a:fld>
            <a:endParaRPr lang="en-US"/>
          </a:p>
        </p:txBody>
      </p:sp>
    </p:spTree>
    <p:extLst>
      <p:ext uri="{BB962C8B-B14F-4D97-AF65-F5344CB8AC3E}">
        <p14:creationId xmlns:p14="http://schemas.microsoft.com/office/powerpoint/2010/main" val="751748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Taken from UK renal research strategy</a:t>
            </a:r>
          </a:p>
          <a:p>
            <a:endParaRPr lang="en-GB" dirty="0" smtClean="0"/>
          </a:p>
          <a:p>
            <a:r>
              <a:rPr lang="en-GB" dirty="0" smtClean="0"/>
              <a:t> Chronic kidney disease (CKD) is the term conventionally</a:t>
            </a:r>
            <a:r>
              <a:rPr lang="en-GB" baseline="0" dirty="0" smtClean="0"/>
              <a:t> </a:t>
            </a:r>
            <a:r>
              <a:rPr lang="en-GB" dirty="0" smtClean="0"/>
              <a:t>applied to abnormalities of kidney structure or function that</a:t>
            </a:r>
            <a:r>
              <a:rPr lang="en-GB" baseline="0" dirty="0" smtClean="0"/>
              <a:t> </a:t>
            </a:r>
            <a:r>
              <a:rPr lang="en-GB" dirty="0" smtClean="0"/>
              <a:t>are present for more than three months and have implications</a:t>
            </a:r>
            <a:r>
              <a:rPr lang="en-GB" baseline="0" dirty="0" smtClean="0"/>
              <a:t> </a:t>
            </a:r>
            <a:r>
              <a:rPr lang="en-GB" dirty="0" smtClean="0"/>
              <a:t>for health. </a:t>
            </a:r>
          </a:p>
          <a:p>
            <a:endParaRPr lang="en-GB" dirty="0" smtClean="0"/>
          </a:p>
          <a:p>
            <a:r>
              <a:rPr lang="en-GB" dirty="0" smtClean="0"/>
              <a:t>frequently unrecognised. </a:t>
            </a:r>
          </a:p>
          <a:p>
            <a:endParaRPr lang="en-GB" dirty="0" smtClean="0"/>
          </a:p>
          <a:p>
            <a:r>
              <a:rPr lang="en-GB" dirty="0" smtClean="0"/>
              <a:t>It commonly co-exists with diabetes and cardiovascular disease.</a:t>
            </a:r>
          </a:p>
          <a:p>
            <a:r>
              <a:rPr lang="en-GB" dirty="0" smtClean="0"/>
              <a:t>A small but important minority of people with CKD will progress to 'end stage kidney disease', where regular dialysis treatment or kidney transplantation are needed to sustain life. </a:t>
            </a:r>
            <a:endParaRPr lang="en-GB" dirty="0"/>
          </a:p>
        </p:txBody>
      </p:sp>
      <p:sp>
        <p:nvSpPr>
          <p:cNvPr id="4" name="Slide Number Placeholder 3"/>
          <p:cNvSpPr>
            <a:spLocks noGrp="1"/>
          </p:cNvSpPr>
          <p:nvPr>
            <p:ph type="sldNum" sz="quarter" idx="10"/>
          </p:nvPr>
        </p:nvSpPr>
        <p:spPr/>
        <p:txBody>
          <a:bodyPr/>
          <a:lstStyle/>
          <a:p>
            <a:fld id="{52E51051-CD8A-4940-A155-2A70C211B41F}" type="slidenum">
              <a:rPr lang="en-GB" smtClean="0"/>
              <a:t>4</a:t>
            </a:fld>
            <a:endParaRPr lang="en-GB"/>
          </a:p>
        </p:txBody>
      </p:sp>
    </p:spTree>
    <p:extLst>
      <p:ext uri="{BB962C8B-B14F-4D97-AF65-F5344CB8AC3E}">
        <p14:creationId xmlns:p14="http://schemas.microsoft.com/office/powerpoint/2010/main" val="2676503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same dataset</a:t>
            </a:r>
            <a:r>
              <a:rPr lang="en-GB" baseline="0" dirty="0" smtClean="0"/>
              <a:t> we performed a Cox’s proportional hazard survival analysis and the only variable significantly associated with survival in this hypertensive population of cats was magnitude of </a:t>
            </a:r>
            <a:r>
              <a:rPr lang="en-GB" baseline="0" dirty="0" err="1" smtClean="0"/>
              <a:t>proteinuria</a:t>
            </a:r>
            <a:r>
              <a:rPr lang="en-GB" baseline="0" dirty="0" smtClean="0"/>
              <a:t>. </a:t>
            </a:r>
          </a:p>
          <a:p>
            <a:endParaRPr lang="en-GB" baseline="0" dirty="0" smtClean="0"/>
          </a:p>
          <a:p>
            <a:r>
              <a:rPr lang="en-GB" baseline="0" dirty="0" smtClean="0"/>
              <a:t>These survival curves show the survival of cats divided according to their IRIS staging of </a:t>
            </a:r>
            <a:r>
              <a:rPr lang="en-GB" baseline="0" dirty="0" err="1" smtClean="0"/>
              <a:t>proteinuria</a:t>
            </a:r>
            <a:r>
              <a:rPr lang="en-GB" baseline="0" dirty="0" smtClean="0"/>
              <a:t> at entry to the study with the top line representing non-</a:t>
            </a:r>
            <a:r>
              <a:rPr lang="en-GB" baseline="0" dirty="0" err="1" smtClean="0"/>
              <a:t>proteinuric</a:t>
            </a:r>
            <a:r>
              <a:rPr lang="en-GB" baseline="0" dirty="0" smtClean="0"/>
              <a:t> cats, the middle line borderline </a:t>
            </a:r>
            <a:r>
              <a:rPr lang="en-GB" baseline="0" dirty="0" err="1" smtClean="0"/>
              <a:t>proteinuric</a:t>
            </a:r>
            <a:r>
              <a:rPr lang="en-GB" baseline="0" dirty="0" smtClean="0"/>
              <a:t> cats and the bottom line </a:t>
            </a:r>
            <a:r>
              <a:rPr lang="en-GB" baseline="0" dirty="0" err="1" smtClean="0"/>
              <a:t>proteinuric</a:t>
            </a:r>
            <a:r>
              <a:rPr lang="en-GB" baseline="0" dirty="0" smtClean="0"/>
              <a:t> cats. There was a significant difference in survival between each stage of </a:t>
            </a:r>
            <a:r>
              <a:rPr lang="en-GB" baseline="0" dirty="0" err="1" smtClean="0"/>
              <a:t>proteinuria</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51</a:t>
            </a:fld>
            <a:endParaRPr lang="en-GB"/>
          </a:p>
        </p:txBody>
      </p:sp>
    </p:spTree>
    <p:extLst>
      <p:ext uri="{BB962C8B-B14F-4D97-AF65-F5344CB8AC3E}">
        <p14:creationId xmlns:p14="http://schemas.microsoft.com/office/powerpoint/2010/main" val="2508492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This information emphasising the importance of </a:t>
            </a:r>
            <a:r>
              <a:rPr lang="en-GB" baseline="0" dirty="0" err="1" smtClean="0"/>
              <a:t>proteinuria</a:t>
            </a:r>
            <a:r>
              <a:rPr lang="en-GB" baseline="0" dirty="0" smtClean="0"/>
              <a:t> in cats with systemic hypertension added to previous studies that had demonstrated that </a:t>
            </a:r>
            <a:r>
              <a:rPr lang="en-GB" baseline="0" dirty="0" err="1" smtClean="0"/>
              <a:t>proteinuria</a:t>
            </a:r>
            <a:r>
              <a:rPr lang="en-GB" baseline="0" dirty="0" smtClean="0"/>
              <a:t> was also associated with the survival of cats with chronic kidney disease. </a:t>
            </a:r>
          </a:p>
          <a:p>
            <a:endParaRPr lang="en-GB" baseline="0" dirty="0" smtClean="0"/>
          </a:p>
          <a:p>
            <a:r>
              <a:rPr lang="en-GB" baseline="0" dirty="0" smtClean="0"/>
              <a:t>However, the studies performed evaluating feline kidney disease had all been looking at cats after the confirmed diagnosis of CKD and we are all more than well aware that pathological changes are taking place in the kidney well before the development of overt </a:t>
            </a:r>
            <a:r>
              <a:rPr lang="en-GB" baseline="0" dirty="0" err="1" smtClean="0"/>
              <a:t>azotemia</a:t>
            </a:r>
            <a:r>
              <a:rPr lang="en-GB" baseline="0" dirty="0" smtClean="0"/>
              <a:t>. </a:t>
            </a:r>
          </a:p>
        </p:txBody>
      </p:sp>
      <p:sp>
        <p:nvSpPr>
          <p:cNvPr id="4" name="Slide Number Placeholder 3"/>
          <p:cNvSpPr>
            <a:spLocks noGrp="1"/>
          </p:cNvSpPr>
          <p:nvPr>
            <p:ph type="sldNum" sz="quarter" idx="10"/>
          </p:nvPr>
        </p:nvSpPr>
        <p:spPr/>
        <p:txBody>
          <a:bodyPr/>
          <a:lstStyle/>
          <a:p>
            <a:fld id="{7D667C1F-F936-4E03-AACE-845048167D44}" type="slidenum">
              <a:rPr lang="en-GB" smtClean="0"/>
              <a:pPr/>
              <a:t>52</a:t>
            </a:fld>
            <a:endParaRPr lang="en-GB"/>
          </a:p>
        </p:txBody>
      </p:sp>
    </p:spTree>
    <p:extLst>
      <p:ext uri="{BB962C8B-B14F-4D97-AF65-F5344CB8AC3E}">
        <p14:creationId xmlns:p14="http://schemas.microsoft.com/office/powerpoint/2010/main" val="1998675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benefits of such biomarkers would be the early detection of cats at risk of developing </a:t>
            </a:r>
            <a:r>
              <a:rPr lang="en-GB" dirty="0" err="1" smtClean="0"/>
              <a:t>azotemia</a:t>
            </a:r>
            <a:r>
              <a:rPr lang="en-GB" dirty="0" smtClean="0"/>
              <a:t>,</a:t>
            </a:r>
            <a:r>
              <a:rPr lang="en-GB" baseline="0" dirty="0" smtClean="0"/>
              <a:t> the ability to monitor patients for small magnitude changes in renal function more closely, to facilitate earlier and perhaps new interventions with the hope that such interventions would allow us to delay the onset of clinically significant disease.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53</a:t>
            </a:fld>
            <a:endParaRPr lang="en-GB"/>
          </a:p>
        </p:txBody>
      </p:sp>
    </p:spTree>
    <p:extLst>
      <p:ext uri="{BB962C8B-B14F-4D97-AF65-F5344CB8AC3E}">
        <p14:creationId xmlns:p14="http://schemas.microsoft.com/office/powerpoint/2010/main" val="2370300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currently base a diagnosis of CKD on a wealth</a:t>
            </a:r>
            <a:r>
              <a:rPr lang="en-US" baseline="0" dirty="0" smtClean="0"/>
              <a:t> of clinical information about a patient in addition to </a:t>
            </a:r>
            <a:r>
              <a:rPr lang="en-US" baseline="0" dirty="0" err="1" smtClean="0"/>
              <a:t>creatinine</a:t>
            </a:r>
            <a:r>
              <a:rPr lang="en-US" baseline="0" dirty="0" smtClean="0"/>
              <a:t> as our surrogate marker of GFR but as we are all aware there are concerns that due to the exponential relationship between </a:t>
            </a:r>
            <a:r>
              <a:rPr lang="en-US" baseline="0" dirty="0" err="1" smtClean="0"/>
              <a:t>creatinine</a:t>
            </a:r>
            <a:r>
              <a:rPr lang="en-US" baseline="0" dirty="0" smtClean="0"/>
              <a:t> and GFR, it doesn’t necessarily have the sensitivity that we might like for the early detection of CKD. </a:t>
            </a:r>
            <a:endParaRPr lang="en-US" dirty="0" smtClean="0"/>
          </a:p>
          <a:p>
            <a:endParaRPr lang="en-US" baseline="0" dirty="0" smtClean="0"/>
          </a:p>
          <a:p>
            <a:r>
              <a:rPr lang="en-US" baseline="0" dirty="0" smtClean="0"/>
              <a:t>In a study by </a:t>
            </a:r>
            <a:r>
              <a:rPr lang="en-US" baseline="0" dirty="0" err="1" smtClean="0"/>
              <a:t>Dr</a:t>
            </a:r>
            <a:r>
              <a:rPr lang="en-US" baseline="0" dirty="0" smtClean="0"/>
              <a:t> </a:t>
            </a:r>
            <a:r>
              <a:rPr lang="en-US" baseline="0" dirty="0" err="1" smtClean="0"/>
              <a:t>Nabity</a:t>
            </a:r>
            <a:r>
              <a:rPr lang="en-US" baseline="0" dirty="0" smtClean="0"/>
              <a:t>, where dogs with X-linked hereditary nephritis evaluated and where breed and age specific reference intervals were available for plasma </a:t>
            </a:r>
            <a:r>
              <a:rPr lang="en-US" baseline="0" dirty="0" err="1" smtClean="0"/>
              <a:t>creatinine</a:t>
            </a:r>
            <a:r>
              <a:rPr lang="en-US" baseline="0" dirty="0" smtClean="0"/>
              <a:t> – in fact </a:t>
            </a:r>
            <a:r>
              <a:rPr lang="en-US" baseline="0" dirty="0" err="1" smtClean="0"/>
              <a:t>creatinine</a:t>
            </a:r>
            <a:r>
              <a:rPr lang="en-US" baseline="0" dirty="0" smtClean="0"/>
              <a:t> was only increased after approximately 50% of GFR had been lost. </a:t>
            </a:r>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9C981081-EDD3-5643-915B-181B21F7278F}" type="slidenum">
              <a:rPr lang="en-US" smtClean="0"/>
              <a:pPr/>
              <a:t>54</a:t>
            </a:fld>
            <a:endParaRPr lang="en-US"/>
          </a:p>
        </p:txBody>
      </p:sp>
    </p:spTree>
    <p:extLst>
      <p:ext uri="{BB962C8B-B14F-4D97-AF65-F5344CB8AC3E}">
        <p14:creationId xmlns:p14="http://schemas.microsoft.com/office/powerpoint/2010/main" val="2671140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true</a:t>
            </a:r>
            <a:r>
              <a:rPr lang="en-US" baseline="0" dirty="0" smtClean="0"/>
              <a:t> that </a:t>
            </a:r>
            <a:r>
              <a:rPr lang="en-US" baseline="0" dirty="0" err="1" smtClean="0"/>
              <a:t>creatinine</a:t>
            </a:r>
            <a:r>
              <a:rPr lang="en-US" baseline="0" dirty="0" smtClean="0"/>
              <a:t> may be a better marker when it is used to trend data over time – so for example comparing samples from an individual patient over time. </a:t>
            </a:r>
          </a:p>
          <a:p>
            <a:endParaRPr lang="en-US" baseline="0" dirty="0" smtClean="0"/>
          </a:p>
          <a:p>
            <a:r>
              <a:rPr lang="en-US" baseline="0" dirty="0" smtClean="0"/>
              <a:t>This may be useful providing the same laboratory is used with high quality control. </a:t>
            </a:r>
          </a:p>
          <a:p>
            <a:endParaRPr lang="en-US" baseline="0" dirty="0" smtClean="0"/>
          </a:p>
          <a:p>
            <a:r>
              <a:rPr lang="en-US" baseline="0" dirty="0" smtClean="0"/>
              <a:t>And Indeed in the same study by </a:t>
            </a:r>
            <a:r>
              <a:rPr lang="en-US" baseline="0" dirty="0" err="1" smtClean="0"/>
              <a:t>Dr</a:t>
            </a:r>
            <a:r>
              <a:rPr lang="en-US" baseline="0" dirty="0" smtClean="0"/>
              <a:t> </a:t>
            </a:r>
            <a:r>
              <a:rPr lang="en-US" baseline="0" dirty="0" err="1" smtClean="0"/>
              <a:t>Nabity</a:t>
            </a:r>
            <a:r>
              <a:rPr lang="en-US" baseline="0" dirty="0" smtClean="0"/>
              <a:t>, evaluating dogs with XLHN, although a single </a:t>
            </a:r>
            <a:r>
              <a:rPr lang="en-US" baseline="0" dirty="0" err="1" smtClean="0"/>
              <a:t>creatinine</a:t>
            </a:r>
            <a:r>
              <a:rPr lang="en-US" baseline="0" dirty="0" smtClean="0"/>
              <a:t> measurement only detected reduction in GFR </a:t>
            </a:r>
            <a:r>
              <a:rPr lang="en-US" baseline="0" dirty="0" err="1" smtClean="0"/>
              <a:t>fo</a:t>
            </a:r>
            <a:r>
              <a:rPr lang="en-US" baseline="0" dirty="0" smtClean="0"/>
              <a:t> 50% </a:t>
            </a:r>
            <a:r>
              <a:rPr lang="en-US" baseline="0" dirty="0" err="1" smtClean="0"/>
              <a:t>infact</a:t>
            </a:r>
            <a:r>
              <a:rPr lang="en-US" baseline="0" dirty="0" smtClean="0"/>
              <a:t> when serial trending of </a:t>
            </a:r>
            <a:r>
              <a:rPr lang="en-US" baseline="0" dirty="0" err="1" smtClean="0"/>
              <a:t>creatinine</a:t>
            </a:r>
            <a:r>
              <a:rPr lang="en-US" baseline="0" dirty="0" smtClean="0"/>
              <a:t> was used it was able to detect closer to 30% decline in GFR. </a:t>
            </a:r>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55</a:t>
            </a:fld>
            <a:endParaRPr lang="en-US"/>
          </a:p>
        </p:txBody>
      </p:sp>
    </p:spTree>
    <p:extLst>
      <p:ext uri="{BB962C8B-B14F-4D97-AF65-F5344CB8AC3E}">
        <p14:creationId xmlns:p14="http://schemas.microsoft.com/office/powerpoint/2010/main" val="2828510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Firstly considering NAG</a:t>
            </a:r>
            <a:r>
              <a:rPr lang="en-GB" baseline="0" dirty="0" smtClean="0"/>
              <a:t>, w</a:t>
            </a:r>
            <a:r>
              <a:rPr lang="en-GB" dirty="0" smtClean="0"/>
              <a:t>e</a:t>
            </a:r>
            <a:r>
              <a:rPr lang="en-GB" baseline="0" dirty="0" smtClean="0"/>
              <a:t> performed initial validation work for a colorimetric enzymatic assay and then went on to perform a cross sectional analysis evaluating cats according to their IRIS staging of </a:t>
            </a:r>
            <a:r>
              <a:rPr lang="en-GB" baseline="0" dirty="0" err="1" smtClean="0"/>
              <a:t>azotemia</a:t>
            </a:r>
            <a:r>
              <a:rPr lang="en-GB" baseline="0" dirty="0" smtClean="0"/>
              <a:t>. </a:t>
            </a:r>
          </a:p>
          <a:p>
            <a:endParaRPr lang="en-GB" baseline="0" dirty="0" smtClean="0"/>
          </a:p>
          <a:p>
            <a:r>
              <a:rPr lang="en-GB" baseline="0" dirty="0" smtClean="0"/>
              <a:t>There was no significant difference in NAG index when cats were grouped according to their magnitude of </a:t>
            </a:r>
            <a:r>
              <a:rPr lang="en-GB" baseline="0" dirty="0" err="1" smtClean="0"/>
              <a:t>azotemia</a:t>
            </a:r>
            <a:r>
              <a:rPr lang="en-GB" baseline="0" dirty="0" smtClean="0"/>
              <a:t>. </a:t>
            </a:r>
          </a:p>
          <a:p>
            <a:endParaRPr lang="en-GB" baseline="0" dirty="0" smtClean="0"/>
          </a:p>
          <a:p>
            <a:r>
              <a:rPr lang="en-GB" baseline="0" dirty="0" smtClean="0"/>
              <a:t>However we did find that there was a significant association with NAG index and proteinuria – so in the scatter plot below we have NAG index on the y axis and IRIS staging of proteinuria on the x axis and as you can see there was a significant difference between non-</a:t>
            </a:r>
            <a:r>
              <a:rPr lang="en-GB" baseline="0" dirty="0" err="1" smtClean="0"/>
              <a:t>proteinuric</a:t>
            </a:r>
            <a:r>
              <a:rPr lang="en-GB" baseline="0" dirty="0" smtClean="0"/>
              <a:t> and borderline or </a:t>
            </a:r>
            <a:r>
              <a:rPr lang="en-GB" baseline="0" dirty="0" err="1" smtClean="0"/>
              <a:t>proteinuric</a:t>
            </a:r>
            <a:r>
              <a:rPr lang="en-GB" baseline="0" dirty="0" smtClean="0"/>
              <a:t> cats but there is also a lot of overlap between the groups.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56</a:t>
            </a:fld>
            <a:endParaRPr lang="en-GB"/>
          </a:p>
        </p:txBody>
      </p:sp>
    </p:spTree>
    <p:extLst>
      <p:ext uri="{BB962C8B-B14F-4D97-AF65-F5344CB8AC3E}">
        <p14:creationId xmlns:p14="http://schemas.microsoft.com/office/powerpoint/2010/main" val="3309537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Firstly considering NAG</a:t>
            </a:r>
            <a:r>
              <a:rPr lang="en-GB" baseline="0" dirty="0" smtClean="0"/>
              <a:t>, w</a:t>
            </a:r>
            <a:r>
              <a:rPr lang="en-GB" dirty="0" smtClean="0"/>
              <a:t>e</a:t>
            </a:r>
            <a:r>
              <a:rPr lang="en-GB" baseline="0" dirty="0" smtClean="0"/>
              <a:t> performed initial validation work for a colorimetric enzymatic assay and then went on to perform a cross sectional analysis evaluating cats according to their IRIS staging of </a:t>
            </a:r>
            <a:r>
              <a:rPr lang="en-GB" baseline="0" dirty="0" err="1" smtClean="0"/>
              <a:t>azotemia</a:t>
            </a:r>
            <a:r>
              <a:rPr lang="en-GB" baseline="0" dirty="0" smtClean="0"/>
              <a:t>. </a:t>
            </a:r>
          </a:p>
          <a:p>
            <a:endParaRPr lang="en-GB" baseline="0" dirty="0" smtClean="0"/>
          </a:p>
          <a:p>
            <a:r>
              <a:rPr lang="en-GB" baseline="0" dirty="0" smtClean="0"/>
              <a:t>There was no significant difference in NAG index when cats were grouped according to their magnitude of </a:t>
            </a:r>
            <a:r>
              <a:rPr lang="en-GB" baseline="0" dirty="0" err="1" smtClean="0"/>
              <a:t>azotemia</a:t>
            </a:r>
            <a:r>
              <a:rPr lang="en-GB" baseline="0" dirty="0" smtClean="0"/>
              <a:t>. </a:t>
            </a:r>
          </a:p>
          <a:p>
            <a:endParaRPr lang="en-GB" baseline="0" dirty="0" smtClean="0"/>
          </a:p>
          <a:p>
            <a:r>
              <a:rPr lang="en-GB" baseline="0" dirty="0" smtClean="0"/>
              <a:t>However we did find that there was a significant association with NAG index and proteinuria – so in the scatter plot below we have NAG index on the y axis and IRIS staging of proteinuria on the x axis and as you can see there was a significant difference between non-</a:t>
            </a:r>
            <a:r>
              <a:rPr lang="en-GB" baseline="0" dirty="0" err="1" smtClean="0"/>
              <a:t>proteinuric</a:t>
            </a:r>
            <a:r>
              <a:rPr lang="en-GB" baseline="0" dirty="0" smtClean="0"/>
              <a:t> and borderline or </a:t>
            </a:r>
            <a:r>
              <a:rPr lang="en-GB" baseline="0" dirty="0" err="1" smtClean="0"/>
              <a:t>proteinuric</a:t>
            </a:r>
            <a:r>
              <a:rPr lang="en-GB" baseline="0" dirty="0" smtClean="0"/>
              <a:t> cats but there is also a lot of overlap between the groups.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57</a:t>
            </a:fld>
            <a:endParaRPr lang="en-GB"/>
          </a:p>
        </p:txBody>
      </p:sp>
    </p:spTree>
    <p:extLst>
      <p:ext uri="{BB962C8B-B14F-4D97-AF65-F5344CB8AC3E}">
        <p14:creationId xmlns:p14="http://schemas.microsoft.com/office/powerpoint/2010/main" val="1645913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second enzyme that I will mention briefly today is </a:t>
            </a:r>
            <a:r>
              <a:rPr lang="en-GB" baseline="0" dirty="0" err="1" smtClean="0"/>
              <a:t>Cauxin</a:t>
            </a:r>
            <a:r>
              <a:rPr lang="en-GB" baseline="0" dirty="0" smtClean="0"/>
              <a:t>, this is a 70KDa </a:t>
            </a:r>
            <a:r>
              <a:rPr lang="en-GB" baseline="0" dirty="0" err="1" smtClean="0"/>
              <a:t>carboxylesterase</a:t>
            </a:r>
            <a:r>
              <a:rPr lang="en-GB" baseline="0" dirty="0" smtClean="0"/>
              <a:t> enzyme which </a:t>
            </a:r>
            <a:r>
              <a:rPr lang="en-GB" baseline="0" dirty="0" err="1" smtClean="0"/>
              <a:t>colocalises</a:t>
            </a:r>
            <a:r>
              <a:rPr lang="en-GB" baseline="0" dirty="0" smtClean="0"/>
              <a:t> with </a:t>
            </a:r>
            <a:r>
              <a:rPr lang="en-GB" baseline="0" dirty="0" err="1" smtClean="0"/>
              <a:t>megalin</a:t>
            </a:r>
            <a:r>
              <a:rPr lang="en-GB" baseline="0" dirty="0" smtClean="0"/>
              <a:t> and </a:t>
            </a:r>
            <a:r>
              <a:rPr lang="en-GB" baseline="0" dirty="0" err="1" smtClean="0"/>
              <a:t>cubulin</a:t>
            </a:r>
            <a:r>
              <a:rPr lang="en-GB" baseline="0" dirty="0" smtClean="0"/>
              <a:t> in PTC and is secreted into the urine. It is feline specific and involved in the production of the pheromone </a:t>
            </a:r>
            <a:r>
              <a:rPr lang="en-GB" baseline="0" dirty="0" err="1" smtClean="0"/>
              <a:t>Felinine</a:t>
            </a:r>
            <a:r>
              <a:rPr lang="en-GB" baseline="0" dirty="0" smtClean="0"/>
              <a:t> and hence is found in particularly high concentrations in entire male cats.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58</a:t>
            </a:fld>
            <a:endParaRPr lang="en-GB"/>
          </a:p>
        </p:txBody>
      </p:sp>
    </p:spTree>
    <p:extLst>
      <p:ext uri="{BB962C8B-B14F-4D97-AF65-F5344CB8AC3E}">
        <p14:creationId xmlns:p14="http://schemas.microsoft.com/office/powerpoint/2010/main" val="2350881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eventually after trialling, validating and evaluating a number of assays for potential biomarkers we moved on to perform a multivariable model taking forwards those biomarkers of possible interest. </a:t>
            </a:r>
          </a:p>
          <a:p>
            <a:endParaRPr lang="en-GB" baseline="0" dirty="0" smtClean="0"/>
          </a:p>
          <a:p>
            <a:r>
              <a:rPr lang="en-GB" baseline="0" dirty="0" smtClean="0"/>
              <a:t>In total we recruited 118 initially healthy non-</a:t>
            </a:r>
            <a:r>
              <a:rPr lang="en-GB" baseline="0" dirty="0" err="1" smtClean="0"/>
              <a:t>azotemic</a:t>
            </a:r>
            <a:r>
              <a:rPr lang="en-GB" baseline="0" dirty="0" smtClean="0"/>
              <a:t> geriatric cats and followed them longitudinally to the 12 month time point. </a:t>
            </a:r>
          </a:p>
          <a:p>
            <a:endParaRPr lang="en-GB" baseline="0" dirty="0" smtClean="0"/>
          </a:p>
          <a:p>
            <a:r>
              <a:rPr lang="en-GB" baseline="0" dirty="0" smtClean="0"/>
              <a:t>Of these approximately 10% died or were </a:t>
            </a:r>
            <a:r>
              <a:rPr lang="en-GB" baseline="0" dirty="0" err="1" smtClean="0"/>
              <a:t>euthanised</a:t>
            </a:r>
            <a:r>
              <a:rPr lang="en-GB" baseline="0" dirty="0" smtClean="0"/>
              <a:t> for reasons unrelated to renal disease, a further 10 % were lost to follow up and 30% developed </a:t>
            </a:r>
            <a:r>
              <a:rPr lang="en-GB" baseline="0" dirty="0" err="1" smtClean="0"/>
              <a:t>azotemia</a:t>
            </a:r>
            <a:r>
              <a:rPr lang="en-GB" baseline="0" dirty="0" smtClean="0"/>
              <a:t> by 12 months. </a:t>
            </a:r>
          </a:p>
          <a:p>
            <a:endParaRPr lang="en-GB" baseline="0" dirty="0" smtClean="0"/>
          </a:p>
          <a:p>
            <a:r>
              <a:rPr lang="en-GB" baseline="0" dirty="0" smtClean="0"/>
              <a:t>The table on this slide highlights those variables in the </a:t>
            </a:r>
            <a:r>
              <a:rPr lang="en-GB" baseline="0" dirty="0" err="1" smtClean="0"/>
              <a:t>univariate</a:t>
            </a:r>
            <a:r>
              <a:rPr lang="en-GB" baseline="0" dirty="0" smtClean="0"/>
              <a:t> analysis that reached statistical significance </a:t>
            </a:r>
            <a:r>
              <a:rPr lang="en-GB" baseline="0" dirty="0" err="1" smtClean="0"/>
              <a:t>nd</a:t>
            </a:r>
            <a:r>
              <a:rPr lang="en-GB" baseline="0" dirty="0" smtClean="0"/>
              <a:t> were predictive at recruitment of the future development of </a:t>
            </a:r>
            <a:r>
              <a:rPr lang="en-GB" baseline="0" dirty="0" err="1" smtClean="0"/>
              <a:t>azotemia</a:t>
            </a:r>
            <a:r>
              <a:rPr lang="en-GB" baseline="0" dirty="0" smtClean="0"/>
              <a:t> at 12 months.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59</a:t>
            </a:fld>
            <a:endParaRPr lang="en-GB"/>
          </a:p>
        </p:txBody>
      </p:sp>
    </p:spTree>
    <p:extLst>
      <p:ext uri="{BB962C8B-B14F-4D97-AF65-F5344CB8AC3E}">
        <p14:creationId xmlns:p14="http://schemas.microsoft.com/office/powerpoint/2010/main" val="1857616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However, ultimately when the multivariable model was performed only plasma </a:t>
            </a:r>
            <a:r>
              <a:rPr lang="en-GB" dirty="0" err="1" smtClean="0"/>
              <a:t>creatinine</a:t>
            </a:r>
            <a:r>
              <a:rPr lang="en-GB" dirty="0" smtClean="0"/>
              <a:t> concentration and a measure of </a:t>
            </a:r>
            <a:r>
              <a:rPr lang="en-GB" dirty="0" err="1" smtClean="0"/>
              <a:t>proteinuria</a:t>
            </a:r>
            <a:r>
              <a:rPr lang="en-GB" dirty="0" smtClean="0"/>
              <a:t> (either</a:t>
            </a:r>
            <a:r>
              <a:rPr lang="en-GB" baseline="0" dirty="0" smtClean="0"/>
              <a:t> UPC or UAC) depending on the model remained significantly associated with the development of </a:t>
            </a:r>
            <a:r>
              <a:rPr lang="en-GB" baseline="0" dirty="0" err="1" smtClean="0"/>
              <a:t>azotemia</a:t>
            </a:r>
            <a:r>
              <a:rPr lang="en-GB" baseline="0" dirty="0" smtClean="0"/>
              <a:t> in a 12 month period. Once again there appeared to be a recurrent theme although it is important with all of the studies that we have performed to realise that they reflect a population of cats rather than the individual cat presented to you in a </a:t>
            </a:r>
            <a:r>
              <a:rPr lang="en-GB" baseline="0" dirty="0" err="1" smtClean="0"/>
              <a:t>clinica</a:t>
            </a:r>
            <a:r>
              <a:rPr lang="en-GB" baseline="0" dirty="0" smtClean="0"/>
              <a:t>. </a:t>
            </a:r>
          </a:p>
          <a:p>
            <a:endParaRPr lang="en-GB" baseline="0" dirty="0" smtClean="0"/>
          </a:p>
          <a:p>
            <a:r>
              <a:rPr lang="en-GB" baseline="0" dirty="0" smtClean="0"/>
              <a:t>Even though none of the more specific urinary biomarkers that we had evaluated panned out there seemed to be no doubt of the importance of </a:t>
            </a:r>
            <a:r>
              <a:rPr lang="en-GB" baseline="0" dirty="0" err="1" smtClean="0"/>
              <a:t>proteinuria</a:t>
            </a:r>
            <a:r>
              <a:rPr lang="en-GB" baseline="0" dirty="0" smtClean="0"/>
              <a:t>.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60</a:t>
            </a:fld>
            <a:endParaRPr lang="en-GB"/>
          </a:p>
        </p:txBody>
      </p:sp>
    </p:spTree>
    <p:extLst>
      <p:ext uri="{BB962C8B-B14F-4D97-AF65-F5344CB8AC3E}">
        <p14:creationId xmlns:p14="http://schemas.microsoft.com/office/powerpoint/2010/main" val="38958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Previous studies have suggested 1/3 to ½ of </a:t>
            </a:r>
            <a:r>
              <a:rPr lang="en-GB" dirty="0" err="1" smtClean="0"/>
              <a:t>catswith</a:t>
            </a:r>
            <a:r>
              <a:rPr lang="en-GB" dirty="0" smtClean="0"/>
              <a:t> </a:t>
            </a:r>
            <a:r>
              <a:rPr lang="en-GB" dirty="0" err="1" smtClean="0"/>
              <a:t>ckd</a:t>
            </a:r>
            <a:r>
              <a:rPr lang="en-GB" dirty="0" smtClean="0"/>
              <a:t> have underlying identifiable cause</a:t>
            </a:r>
          </a:p>
          <a:p>
            <a:r>
              <a:rPr lang="en-GB" dirty="0" smtClean="0"/>
              <a:t>Only 1 cat with primary glomerular disease</a:t>
            </a:r>
          </a:p>
          <a:p>
            <a:r>
              <a:rPr lang="en-GB" dirty="0" smtClean="0"/>
              <a:t>Lesions are predominantly tubule-interstitial</a:t>
            </a:r>
          </a:p>
          <a:p>
            <a:r>
              <a:rPr lang="en-GB" dirty="0" smtClean="0"/>
              <a:t>80 cats, 20 non-azo and 60</a:t>
            </a:r>
            <a:r>
              <a:rPr lang="en-GB" baseline="0" dirty="0" smtClean="0"/>
              <a:t> with variable severity of azotaemia</a:t>
            </a:r>
            <a:endParaRPr lang="en-GB" dirty="0"/>
          </a:p>
        </p:txBody>
      </p:sp>
      <p:sp>
        <p:nvSpPr>
          <p:cNvPr id="4" name="Slide Number Placeholder 3"/>
          <p:cNvSpPr>
            <a:spLocks noGrp="1"/>
          </p:cNvSpPr>
          <p:nvPr>
            <p:ph type="sldNum" sz="quarter" idx="10"/>
          </p:nvPr>
        </p:nvSpPr>
        <p:spPr/>
        <p:txBody>
          <a:bodyPr/>
          <a:lstStyle/>
          <a:p>
            <a:fld id="{52E51051-CD8A-4940-A155-2A70C211B41F}" type="slidenum">
              <a:rPr lang="en-GB" smtClean="0"/>
              <a:t>5</a:t>
            </a:fld>
            <a:endParaRPr lang="en-GB"/>
          </a:p>
        </p:txBody>
      </p:sp>
    </p:spTree>
    <p:extLst>
      <p:ext uri="{BB962C8B-B14F-4D97-AF65-F5344CB8AC3E}">
        <p14:creationId xmlns:p14="http://schemas.microsoft.com/office/powerpoint/2010/main" val="2556658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in conclusion,</a:t>
            </a:r>
            <a:r>
              <a:rPr lang="en-GB" baseline="0" dirty="0" smtClean="0"/>
              <a:t> if I could summarise the outcome of my work it is not to neglect the importance to </a:t>
            </a:r>
            <a:r>
              <a:rPr lang="en-GB" baseline="0" dirty="0" err="1" smtClean="0"/>
              <a:t>proteinuria</a:t>
            </a:r>
            <a:r>
              <a:rPr lang="en-GB" baseline="0" dirty="0" smtClean="0"/>
              <a:t> in the early and later stages of chronic kidney disease and in systemic hypertension. </a:t>
            </a:r>
          </a:p>
          <a:p>
            <a:endParaRPr lang="en-GB" baseline="0" dirty="0" smtClean="0"/>
          </a:p>
          <a:p>
            <a:r>
              <a:rPr lang="en-GB" baseline="0" dirty="0" smtClean="0"/>
              <a:t>There is still much work that needs to be done to understand the pathogenesis of both kidney disease and systemic hypertension and that the search for the golden biomarker or biomarkers continues. </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61</a:t>
            </a:fld>
            <a:endParaRPr lang="en-GB"/>
          </a:p>
        </p:txBody>
      </p:sp>
    </p:spTree>
    <p:extLst>
      <p:ext uri="{BB962C8B-B14F-4D97-AF65-F5344CB8AC3E}">
        <p14:creationId xmlns:p14="http://schemas.microsoft.com/office/powerpoint/2010/main" val="3691484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would like to acknowledge the royal veterinary college wher</a:t>
            </a:r>
            <a:r>
              <a:rPr lang="en-GB" baseline="0" dirty="0" smtClean="0"/>
              <a:t>e I have undertaken my internship, residency and </a:t>
            </a:r>
            <a:r>
              <a:rPr lang="en-GB" baseline="0" dirty="0" err="1" smtClean="0"/>
              <a:t>phd</a:t>
            </a:r>
            <a:r>
              <a:rPr lang="en-GB" baseline="0" dirty="0" smtClean="0"/>
              <a:t> and in particular the past an present members of the feline research group. </a:t>
            </a:r>
          </a:p>
          <a:p>
            <a:endParaRPr lang="en-GB" baseline="0" dirty="0" smtClean="0"/>
          </a:p>
          <a:p>
            <a:r>
              <a:rPr lang="en-GB" baseline="0" dirty="0" smtClean="0"/>
              <a:t>Waltham and Mars who funded my PhD </a:t>
            </a:r>
          </a:p>
          <a:p>
            <a:endParaRPr lang="en-GB" baseline="0" dirty="0" smtClean="0"/>
          </a:p>
          <a:p>
            <a:r>
              <a:rPr lang="en-GB" baseline="0" dirty="0" smtClean="0"/>
              <a:t>Drs Gary </a:t>
            </a:r>
            <a:r>
              <a:rPr lang="en-GB" baseline="0" dirty="0" err="1" smtClean="0"/>
              <a:t>Coulton</a:t>
            </a:r>
            <a:r>
              <a:rPr lang="en-GB" baseline="0" dirty="0" smtClean="0"/>
              <a:t> and Matthew Cowan at </a:t>
            </a:r>
            <a:r>
              <a:rPr lang="en-GB" baseline="0" dirty="0" err="1" smtClean="0"/>
              <a:t>st</a:t>
            </a:r>
            <a:r>
              <a:rPr lang="en-GB" baseline="0" dirty="0" smtClean="0"/>
              <a:t> Georges </a:t>
            </a:r>
            <a:r>
              <a:rPr lang="en-GB" baseline="0" dirty="0" err="1" smtClean="0"/>
              <a:t>biomics</a:t>
            </a:r>
            <a:r>
              <a:rPr lang="en-GB" baseline="0" dirty="0" smtClean="0"/>
              <a:t> centre for their assistance with the proteomic work.</a:t>
            </a:r>
          </a:p>
          <a:p>
            <a:endParaRPr lang="en-GB" baseline="0" dirty="0" smtClean="0"/>
          </a:p>
        </p:txBody>
      </p:sp>
      <p:sp>
        <p:nvSpPr>
          <p:cNvPr id="4" name="Slide Number Placeholder 3"/>
          <p:cNvSpPr>
            <a:spLocks noGrp="1"/>
          </p:cNvSpPr>
          <p:nvPr>
            <p:ph type="sldNum" sz="quarter" idx="10"/>
          </p:nvPr>
        </p:nvSpPr>
        <p:spPr/>
        <p:txBody>
          <a:bodyPr/>
          <a:lstStyle/>
          <a:p>
            <a:fld id="{7D667C1F-F936-4E03-AACE-845048167D44}" type="slidenum">
              <a:rPr lang="en-GB" smtClean="0"/>
              <a:pPr/>
              <a:t>62</a:t>
            </a:fld>
            <a:endParaRPr lang="en-GB"/>
          </a:p>
        </p:txBody>
      </p:sp>
    </p:spTree>
    <p:extLst>
      <p:ext uri="{BB962C8B-B14F-4D97-AF65-F5344CB8AC3E}">
        <p14:creationId xmlns:p14="http://schemas.microsoft.com/office/powerpoint/2010/main" val="4136675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And lastly and by no means least I need to thank</a:t>
            </a:r>
            <a:r>
              <a:rPr lang="en-GB" baseline="0" dirty="0" smtClean="0"/>
              <a:t> hugely Professor Jonathan Elliott who was one of my PhD supervisors and D</a:t>
            </a:r>
            <a:endParaRPr lang="en-GB" dirty="0"/>
          </a:p>
        </p:txBody>
      </p:sp>
      <p:sp>
        <p:nvSpPr>
          <p:cNvPr id="4" name="Slide Number Placeholder 3"/>
          <p:cNvSpPr>
            <a:spLocks noGrp="1"/>
          </p:cNvSpPr>
          <p:nvPr>
            <p:ph type="sldNum" sz="quarter" idx="10"/>
          </p:nvPr>
        </p:nvSpPr>
        <p:spPr/>
        <p:txBody>
          <a:bodyPr/>
          <a:lstStyle/>
          <a:p>
            <a:fld id="{7D667C1F-F936-4E03-AACE-845048167D44}" type="slidenum">
              <a:rPr lang="en-GB" smtClean="0"/>
              <a:pPr/>
              <a:t>63</a:t>
            </a:fld>
            <a:endParaRPr lang="en-GB"/>
          </a:p>
        </p:txBody>
      </p:sp>
    </p:spTree>
    <p:extLst>
      <p:ext uri="{BB962C8B-B14F-4D97-AF65-F5344CB8AC3E}">
        <p14:creationId xmlns:p14="http://schemas.microsoft.com/office/powerpoint/2010/main" val="1489820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Symmetric </a:t>
            </a:r>
            <a:r>
              <a:rPr lang="en-US" sz="1200" kern="1200" dirty="0" err="1" smtClean="0">
                <a:solidFill>
                  <a:schemeClr val="tx1"/>
                </a:solidFill>
                <a:effectLst/>
                <a:latin typeface="+mn-lt"/>
                <a:ea typeface="+mn-ea"/>
                <a:cs typeface="+mn-cs"/>
              </a:rPr>
              <a:t>dimethylarginine</a:t>
            </a:r>
            <a:r>
              <a:rPr lang="en-US" sz="1200" kern="1200" dirty="0" smtClean="0">
                <a:solidFill>
                  <a:schemeClr val="tx1"/>
                </a:solidFill>
                <a:effectLst/>
                <a:latin typeface="+mn-lt"/>
                <a:ea typeface="+mn-ea"/>
                <a:cs typeface="+mn-cs"/>
              </a:rPr>
              <a:t> (SDMA) is a </a:t>
            </a:r>
            <a:r>
              <a:rPr lang="en-US" sz="1200" kern="1200" dirty="0" err="1" smtClean="0">
                <a:solidFill>
                  <a:schemeClr val="tx1"/>
                </a:solidFill>
                <a:effectLst/>
                <a:latin typeface="+mn-lt"/>
                <a:ea typeface="+mn-ea"/>
                <a:cs typeface="+mn-cs"/>
              </a:rPr>
              <a:t>dimethylated</a:t>
            </a:r>
            <a:r>
              <a:rPr lang="en-US" sz="1200" kern="1200" dirty="0" smtClean="0">
                <a:solidFill>
                  <a:schemeClr val="tx1"/>
                </a:solidFill>
                <a:effectLst/>
                <a:latin typeface="+mn-lt"/>
                <a:ea typeface="+mn-ea"/>
                <a:cs typeface="+mn-cs"/>
              </a:rPr>
              <a:t> derivative of arginine produced from </a:t>
            </a:r>
            <a:r>
              <a:rPr lang="en-US" sz="1200" kern="1200" dirty="0" err="1" smtClean="0">
                <a:solidFill>
                  <a:schemeClr val="tx1"/>
                </a:solidFill>
                <a:effectLst/>
                <a:latin typeface="+mn-lt"/>
                <a:ea typeface="+mn-ea"/>
                <a:cs typeface="+mn-cs"/>
              </a:rPr>
              <a:t>intranuclear</a:t>
            </a:r>
            <a:r>
              <a:rPr lang="en-US" sz="1200" kern="1200" dirty="0" smtClean="0">
                <a:solidFill>
                  <a:schemeClr val="tx1"/>
                </a:solidFill>
                <a:effectLst/>
                <a:latin typeface="+mn-lt"/>
                <a:ea typeface="+mn-ea"/>
                <a:cs typeface="+mn-cs"/>
              </a:rPr>
              <a:t> methylation of L-arginine residuals by protein-arginine </a:t>
            </a:r>
            <a:r>
              <a:rPr lang="en-US" sz="1200" kern="1200" dirty="0" err="1" smtClean="0">
                <a:solidFill>
                  <a:schemeClr val="tx1"/>
                </a:solidFill>
                <a:effectLst/>
                <a:latin typeface="+mn-lt"/>
                <a:ea typeface="+mn-ea"/>
                <a:cs typeface="+mn-cs"/>
              </a:rPr>
              <a:t>methyltransferase</a:t>
            </a:r>
            <a:r>
              <a:rPr lang="en-US" sz="1200" kern="1200" dirty="0" smtClean="0">
                <a:solidFill>
                  <a:schemeClr val="tx1"/>
                </a:solidFill>
                <a:effectLst/>
                <a:latin typeface="+mn-lt"/>
                <a:ea typeface="+mn-ea"/>
                <a:cs typeface="+mn-cs"/>
              </a:rPr>
              <a:t> along with its stereoisomer asymmetric </a:t>
            </a:r>
            <a:r>
              <a:rPr lang="en-US" sz="1200" kern="1200" dirty="0" err="1" smtClean="0">
                <a:solidFill>
                  <a:schemeClr val="tx1"/>
                </a:solidFill>
                <a:effectLst/>
                <a:latin typeface="+mn-lt"/>
                <a:ea typeface="+mn-ea"/>
                <a:cs typeface="+mn-cs"/>
              </a:rPr>
              <a:t>dimethylarginine</a:t>
            </a:r>
            <a:r>
              <a:rPr lang="en-US" sz="1200" kern="1200" dirty="0" smtClean="0">
                <a:solidFill>
                  <a:schemeClr val="tx1"/>
                </a:solidFill>
                <a:effectLst/>
                <a:latin typeface="+mn-lt"/>
                <a:ea typeface="+mn-ea"/>
                <a:cs typeface="+mn-cs"/>
              </a:rPr>
              <a:t> (ADMA). SDMA is primarily excreted via renal filtration indicating that it has characteristics required for an endogenous marker of renal function.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65</a:t>
            </a:fld>
            <a:endParaRPr lang="en-US"/>
          </a:p>
        </p:txBody>
      </p:sp>
    </p:spTree>
    <p:extLst>
      <p:ext uri="{BB962C8B-B14F-4D97-AF65-F5344CB8AC3E}">
        <p14:creationId xmlns:p14="http://schemas.microsoft.com/office/powerpoint/2010/main" val="3626722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need</a:t>
            </a:r>
            <a:r>
              <a:rPr lang="en-US" baseline="0" dirty="0" smtClean="0"/>
              <a:t> to consider the relationship of </a:t>
            </a:r>
            <a:r>
              <a:rPr lang="en-US" baseline="0" dirty="0" err="1" smtClean="0"/>
              <a:t>creatinine</a:t>
            </a:r>
            <a:r>
              <a:rPr lang="en-US" baseline="0" dirty="0" smtClean="0"/>
              <a:t> with GFR and that this relationship as shown in the graph is exponential. So on this graph where we have GFR on the x axis and </a:t>
            </a:r>
            <a:r>
              <a:rPr lang="en-US" baseline="0" dirty="0" err="1" smtClean="0"/>
              <a:t>creatinine</a:t>
            </a:r>
            <a:r>
              <a:rPr lang="en-US" baseline="0" dirty="0" smtClean="0"/>
              <a:t> on the y axis we can see that if you take a patient with relatively normal GFR for every decline in GFR there is only a relatively small change in </a:t>
            </a:r>
            <a:r>
              <a:rPr lang="en-US" baseline="0" dirty="0" err="1" smtClean="0"/>
              <a:t>creatinine</a:t>
            </a:r>
            <a:r>
              <a:rPr lang="en-US" baseline="0" dirty="0" smtClean="0"/>
              <a:t> whilst by the time the patient is down here with more advanced CKD in fact a relatively small change in GFR is resulting in larger changes in </a:t>
            </a:r>
            <a:r>
              <a:rPr lang="en-US" baseline="0" dirty="0" err="1" smtClean="0"/>
              <a:t>creatinine</a:t>
            </a:r>
            <a:r>
              <a:rPr lang="en-US" baseline="0" dirty="0" smtClean="0"/>
              <a:t>. </a:t>
            </a:r>
          </a:p>
          <a:p>
            <a:endParaRPr lang="en-US" baseline="0" dirty="0" smtClean="0"/>
          </a:p>
          <a:p>
            <a:r>
              <a:rPr lang="en-US" baseline="0" dirty="0" smtClean="0"/>
              <a:t>This means that for most patients once they develop </a:t>
            </a:r>
            <a:r>
              <a:rPr lang="en-US" baseline="0" dirty="0" err="1" smtClean="0"/>
              <a:t>azotaemia</a:t>
            </a:r>
            <a:r>
              <a:rPr lang="en-US" baseline="0" dirty="0" smtClean="0"/>
              <a:t> </a:t>
            </a:r>
            <a:r>
              <a:rPr lang="en-US" baseline="0" dirty="0" err="1" smtClean="0"/>
              <a:t>creatinine</a:t>
            </a:r>
            <a:r>
              <a:rPr lang="en-US" baseline="0" dirty="0" smtClean="0"/>
              <a:t> is actually a pretty good and sensitive </a:t>
            </a:r>
            <a:r>
              <a:rPr lang="en-US" baseline="0" dirty="0" err="1" smtClean="0"/>
              <a:t>mrker</a:t>
            </a:r>
            <a:r>
              <a:rPr lang="en-US" baseline="0" dirty="0" smtClean="0"/>
              <a:t> of GFR for us. The time at which we may struggle more is in the early stages of CKD where </a:t>
            </a:r>
            <a:r>
              <a:rPr lang="en-US" baseline="0" dirty="0" err="1" smtClean="0"/>
              <a:t>creatinine</a:t>
            </a:r>
            <a:r>
              <a:rPr lang="en-US" baseline="0" dirty="0" smtClean="0"/>
              <a:t> is much less sensitive for changes in GFR. </a:t>
            </a:r>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69</a:t>
            </a:fld>
            <a:endParaRPr lang="en-US"/>
          </a:p>
        </p:txBody>
      </p:sp>
    </p:spTree>
    <p:extLst>
      <p:ext uri="{BB962C8B-B14F-4D97-AF65-F5344CB8AC3E}">
        <p14:creationId xmlns:p14="http://schemas.microsoft.com/office/powerpoint/2010/main" val="1719769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Retinol</a:t>
            </a:r>
            <a:r>
              <a:rPr lang="en-US" baseline="0" dirty="0" smtClean="0"/>
              <a:t> binding protein was one of the early low molecular weight proteins that underwent investigation,</a:t>
            </a:r>
          </a:p>
          <a:p>
            <a:endParaRPr lang="en-US" baseline="0" dirty="0" smtClean="0"/>
          </a:p>
          <a:p>
            <a:r>
              <a:rPr lang="en-US" baseline="0" dirty="0" smtClean="0"/>
              <a:t>With a molecular weight of 21Kg RBP’s role is to partake in transport of retinol from the liver to </a:t>
            </a:r>
            <a:r>
              <a:rPr lang="en-US" baseline="0" dirty="0" err="1" smtClean="0"/>
              <a:t>perhipheral</a:t>
            </a:r>
            <a:r>
              <a:rPr lang="en-US" baseline="0" dirty="0" smtClean="0"/>
              <a:t> cells</a:t>
            </a:r>
          </a:p>
          <a:p>
            <a:endParaRPr lang="en-US" baseline="0" dirty="0" smtClean="0"/>
          </a:p>
          <a:p>
            <a:r>
              <a:rPr lang="en-US" baseline="0" dirty="0" smtClean="0"/>
              <a:t>It circulates </a:t>
            </a:r>
            <a:r>
              <a:rPr lang="en-US" baseline="0" dirty="0" err="1" smtClean="0"/>
              <a:t>usualy</a:t>
            </a:r>
            <a:r>
              <a:rPr lang="en-US" baseline="0" dirty="0" smtClean="0"/>
              <a:t> in a macromolecular complex with </a:t>
            </a:r>
            <a:r>
              <a:rPr lang="en-US" baseline="0" dirty="0" err="1" smtClean="0"/>
              <a:t>transthretin</a:t>
            </a:r>
            <a:r>
              <a:rPr lang="en-US" baseline="0" dirty="0" smtClean="0"/>
              <a:t> </a:t>
            </a:r>
          </a:p>
          <a:p>
            <a:endParaRPr lang="en-US" baseline="0" dirty="0" smtClean="0"/>
          </a:p>
          <a:p>
            <a:r>
              <a:rPr lang="en-US" baseline="0" dirty="0" smtClean="0"/>
              <a:t>So that it is only isolated retinol binding protein that is freely filtered </a:t>
            </a:r>
          </a:p>
          <a:p>
            <a:endParaRPr lang="en-US" baseline="0" dirty="0" smtClean="0"/>
          </a:p>
          <a:p>
            <a:r>
              <a:rPr lang="en-US" baseline="0" dirty="0" smtClean="0"/>
              <a:t>And which should then undergo </a:t>
            </a:r>
            <a:r>
              <a:rPr lang="en-US" baseline="0" dirty="0" err="1" smtClean="0"/>
              <a:t>megalin</a:t>
            </a:r>
            <a:r>
              <a:rPr lang="en-US" baseline="0" dirty="0" smtClean="0"/>
              <a:t> and </a:t>
            </a:r>
            <a:r>
              <a:rPr lang="en-US" baseline="0" dirty="0" err="1" smtClean="0"/>
              <a:t>cubulin</a:t>
            </a:r>
            <a:r>
              <a:rPr lang="en-US" baseline="0" dirty="0" smtClean="0"/>
              <a:t> associated reabsorption within the proximal tubular cells</a:t>
            </a:r>
          </a:p>
          <a:p>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70</a:t>
            </a:fld>
            <a:endParaRPr lang="en-US"/>
          </a:p>
        </p:txBody>
      </p:sp>
    </p:spTree>
    <p:extLst>
      <p:ext uri="{BB962C8B-B14F-4D97-AF65-F5344CB8AC3E}">
        <p14:creationId xmlns:p14="http://schemas.microsoft.com/office/powerpoint/2010/main" val="39552712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spoken briefly already about the role of </a:t>
            </a:r>
            <a:r>
              <a:rPr lang="en-US" dirty="0" err="1" smtClean="0"/>
              <a:t>cystatin</a:t>
            </a:r>
            <a:r>
              <a:rPr lang="en-US" dirty="0" smtClean="0"/>
              <a:t> C as a serum based marker of GFR</a:t>
            </a:r>
          </a:p>
          <a:p>
            <a:endParaRPr lang="en-US" dirty="0" smtClean="0"/>
          </a:p>
          <a:p>
            <a:r>
              <a:rPr lang="en-US" dirty="0" smtClean="0"/>
              <a:t>However,</a:t>
            </a:r>
            <a:r>
              <a:rPr lang="en-US" baseline="0" dirty="0" smtClean="0"/>
              <a:t> as a low molecular weight </a:t>
            </a:r>
            <a:r>
              <a:rPr lang="en-US" baseline="0" dirty="0" err="1" smtClean="0"/>
              <a:t>protien</a:t>
            </a:r>
            <a:r>
              <a:rPr lang="en-US" baseline="0" dirty="0" smtClean="0"/>
              <a:t> of 13Kda there is also </a:t>
            </a:r>
            <a:r>
              <a:rPr lang="en-US" baseline="0" dirty="0" err="1" smtClean="0"/>
              <a:t>potenital</a:t>
            </a:r>
            <a:r>
              <a:rPr lang="en-US" baseline="0" dirty="0" smtClean="0"/>
              <a:t> interest regarding </a:t>
            </a:r>
            <a:r>
              <a:rPr lang="en-US" baseline="0" dirty="0" err="1" smtClean="0"/>
              <a:t>Cystatin</a:t>
            </a:r>
            <a:r>
              <a:rPr lang="en-US" baseline="0" dirty="0" smtClean="0"/>
              <a:t> C as a marker of tubular damage when measured in the urine and evaluated as a ratio with urine </a:t>
            </a:r>
            <a:r>
              <a:rPr lang="en-US" baseline="0" dirty="0" err="1" smtClean="0"/>
              <a:t>creatinine</a:t>
            </a:r>
            <a:endParaRPr lang="en-US" baseline="0" dirty="0" smtClean="0"/>
          </a:p>
          <a:p>
            <a:endParaRPr lang="en-US" baseline="0" dirty="0" smtClean="0"/>
          </a:p>
          <a:p>
            <a:r>
              <a:rPr lang="en-US" baseline="0" dirty="0" smtClean="0"/>
              <a:t>A study by </a:t>
            </a:r>
            <a:r>
              <a:rPr lang="en-US" baseline="0" dirty="0" err="1" smtClean="0"/>
              <a:t>Monti</a:t>
            </a:r>
            <a:r>
              <a:rPr lang="en-US" baseline="0" dirty="0" smtClean="0"/>
              <a:t> and colleagues evaluated urine </a:t>
            </a:r>
            <a:r>
              <a:rPr lang="en-US" baseline="0" dirty="0" err="1" smtClean="0"/>
              <a:t>cystatin</a:t>
            </a:r>
            <a:r>
              <a:rPr lang="en-US" baseline="0" dirty="0" smtClean="0"/>
              <a:t> C to </a:t>
            </a:r>
            <a:r>
              <a:rPr lang="en-US" baseline="0" dirty="0" err="1" smtClean="0"/>
              <a:t>creatinine</a:t>
            </a:r>
            <a:r>
              <a:rPr lang="en-US" baseline="0" dirty="0" smtClean="0"/>
              <a:t> ratio in a cross sectional study with 14 healthy dogs 17 dogs with non-renal disease and 15 renal dogs of which 13 had CKD and 2 AKI. In dogs at least urine </a:t>
            </a:r>
            <a:r>
              <a:rPr lang="en-US" baseline="0" dirty="0" err="1" smtClean="0"/>
              <a:t>cystatin</a:t>
            </a:r>
            <a:r>
              <a:rPr lang="en-US" baseline="0" dirty="0" smtClean="0"/>
              <a:t> C to </a:t>
            </a:r>
            <a:r>
              <a:rPr lang="en-US" baseline="0" dirty="0" err="1" smtClean="0"/>
              <a:t>creatinine</a:t>
            </a:r>
            <a:r>
              <a:rPr lang="en-US" baseline="0" dirty="0" smtClean="0"/>
              <a:t> ratio were significantly higher</a:t>
            </a:r>
          </a:p>
          <a:p>
            <a:endParaRPr lang="en-US" baseline="0" dirty="0" smtClean="0"/>
          </a:p>
          <a:p>
            <a:r>
              <a:rPr lang="en-US" baseline="0" dirty="0" smtClean="0"/>
              <a:t>Similar results were demonstrated in cats with IRIS stage 3 and 4 CKD in a study performed by </a:t>
            </a:r>
            <a:r>
              <a:rPr lang="en-US" baseline="0" dirty="0" err="1" smtClean="0"/>
              <a:t>Ghys</a:t>
            </a:r>
            <a:r>
              <a:rPr lang="en-US" baseline="0" dirty="0" smtClean="0"/>
              <a:t> et al however,</a:t>
            </a:r>
          </a:p>
          <a:p>
            <a:endParaRPr lang="en-US" baseline="0" dirty="0" smtClean="0"/>
          </a:p>
          <a:p>
            <a:r>
              <a:rPr lang="en-US" baseline="0" dirty="0" smtClean="0"/>
              <a:t> the potential utility of urinary </a:t>
            </a:r>
            <a:r>
              <a:rPr lang="en-US" baseline="0" dirty="0" err="1" smtClean="0"/>
              <a:t>cystatin</a:t>
            </a:r>
            <a:r>
              <a:rPr lang="en-US" baseline="0" dirty="0" smtClean="0"/>
              <a:t> C in cats with CKD has been questioned by a recent publication by Williams and Archer where in 12 cats with IRIS stage 2 CKD urinary </a:t>
            </a:r>
            <a:r>
              <a:rPr lang="en-US" baseline="0" dirty="0" err="1" smtClean="0"/>
              <a:t>cystatin</a:t>
            </a:r>
            <a:r>
              <a:rPr lang="en-US" baseline="0" dirty="0" smtClean="0"/>
              <a:t> c to </a:t>
            </a:r>
            <a:r>
              <a:rPr lang="en-US" baseline="0" dirty="0" err="1" smtClean="0"/>
              <a:t>creatinine</a:t>
            </a:r>
            <a:r>
              <a:rPr lang="en-US" baseline="0" dirty="0" smtClean="0"/>
              <a:t> ratios were significantly lower than in healthy cats. It was suggested in this publication that this may be the consequence of relative absorption of proteins by tubules dependent on the overall magnitude of proteinuria but certainly calls into question whether </a:t>
            </a:r>
            <a:r>
              <a:rPr lang="en-US" baseline="0" dirty="0" err="1" smtClean="0"/>
              <a:t>cystatin</a:t>
            </a:r>
            <a:r>
              <a:rPr lang="en-US" baseline="0" dirty="0" smtClean="0"/>
              <a:t> C is genuinely going to be useful as an early marker. </a:t>
            </a:r>
          </a:p>
          <a:p>
            <a:endParaRPr lang="en-US" baseline="0" dirty="0" smtClean="0"/>
          </a:p>
        </p:txBody>
      </p:sp>
      <p:sp>
        <p:nvSpPr>
          <p:cNvPr id="4" name="Slide Number Placeholder 3"/>
          <p:cNvSpPr>
            <a:spLocks noGrp="1"/>
          </p:cNvSpPr>
          <p:nvPr>
            <p:ph type="sldNum" sz="quarter" idx="10"/>
          </p:nvPr>
        </p:nvSpPr>
        <p:spPr/>
        <p:txBody>
          <a:bodyPr/>
          <a:lstStyle/>
          <a:p>
            <a:fld id="{9C981081-EDD3-5643-915B-181B21F7278F}" type="slidenum">
              <a:rPr lang="en-US" smtClean="0"/>
              <a:pPr/>
              <a:t>71</a:t>
            </a:fld>
            <a:endParaRPr lang="en-US"/>
          </a:p>
        </p:txBody>
      </p:sp>
    </p:spTree>
    <p:extLst>
      <p:ext uri="{BB962C8B-B14F-4D97-AF65-F5344CB8AC3E}">
        <p14:creationId xmlns:p14="http://schemas.microsoft.com/office/powerpoint/2010/main" val="2367964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cats a study that we</a:t>
            </a:r>
            <a:r>
              <a:rPr lang="en-US" baseline="0" dirty="0" smtClean="0"/>
              <a:t> performed at the Royal Vet College demonstrated that there was no significant difference in NAG index between cats when they were divided by IRIS stage although there was a significant positive correlation with proteinuria. </a:t>
            </a:r>
          </a:p>
        </p:txBody>
      </p:sp>
      <p:sp>
        <p:nvSpPr>
          <p:cNvPr id="4" name="Slide Number Placeholder 3"/>
          <p:cNvSpPr>
            <a:spLocks noGrp="1"/>
          </p:cNvSpPr>
          <p:nvPr>
            <p:ph type="sldNum" sz="quarter" idx="10"/>
          </p:nvPr>
        </p:nvSpPr>
        <p:spPr/>
        <p:txBody>
          <a:bodyPr/>
          <a:lstStyle/>
          <a:p>
            <a:fld id="{9C981081-EDD3-5643-915B-181B21F7278F}" type="slidenum">
              <a:rPr lang="en-US" smtClean="0"/>
              <a:pPr/>
              <a:t>72</a:t>
            </a:fld>
            <a:endParaRPr lang="en-US"/>
          </a:p>
        </p:txBody>
      </p:sp>
    </p:spTree>
    <p:extLst>
      <p:ext uri="{BB962C8B-B14F-4D97-AF65-F5344CB8AC3E}">
        <p14:creationId xmlns:p14="http://schemas.microsoft.com/office/powerpoint/2010/main" val="725096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u="none" kern="1200" dirty="0" smtClean="0">
                <a:solidFill>
                  <a:schemeClr val="tx1"/>
                </a:solidFill>
                <a:latin typeface="+mn-lt"/>
                <a:ea typeface="+mn-ea"/>
                <a:cs typeface="+mn-cs"/>
              </a:rPr>
              <a:t>T</a:t>
            </a:r>
            <a:r>
              <a:rPr lang="en-US" sz="1200" u="none" kern="1200" dirty="0" smtClean="0">
                <a:solidFill>
                  <a:schemeClr val="tx1"/>
                </a:solidFill>
                <a:latin typeface="+mn-lt"/>
                <a:ea typeface="+mn-ea"/>
                <a:cs typeface="+mn-cs"/>
              </a:rPr>
              <a:t>h</a:t>
            </a:r>
            <a:r>
              <a:rPr lang="hr-HR" sz="1200" u="none" kern="1200" dirty="0" smtClean="0">
                <a:solidFill>
                  <a:schemeClr val="tx1"/>
                </a:solidFill>
                <a:latin typeface="+mn-lt"/>
                <a:ea typeface="+mn-ea"/>
                <a:cs typeface="+mn-cs"/>
              </a:rPr>
              <a:t>is</a:t>
            </a:r>
            <a:r>
              <a:rPr lang="hr-HR" sz="1200" u="none" kern="1200" baseline="0" dirty="0" smtClean="0">
                <a:solidFill>
                  <a:schemeClr val="tx1"/>
                </a:solidFill>
                <a:latin typeface="+mn-lt"/>
                <a:ea typeface="+mn-ea"/>
                <a:cs typeface="+mn-cs"/>
              </a:rPr>
              <a:t> is a category of markers that might provide us with information about the pathophysiological changes occuring within the kidney during injury. </a:t>
            </a:r>
          </a:p>
          <a:p>
            <a:endParaRPr lang="hr-HR" sz="1200" u="none" kern="1200" baseline="0" dirty="0" smtClean="0">
              <a:solidFill>
                <a:schemeClr val="tx1"/>
              </a:solidFill>
              <a:latin typeface="+mn-lt"/>
              <a:ea typeface="+mn-ea"/>
              <a:cs typeface="+mn-cs"/>
            </a:endParaRPr>
          </a:p>
          <a:p>
            <a:r>
              <a:rPr lang="hr-HR" sz="1200" u="none" kern="1200" baseline="0" dirty="0" smtClean="0">
                <a:solidFill>
                  <a:schemeClr val="tx1"/>
                </a:solidFill>
                <a:latin typeface="+mn-lt"/>
                <a:ea typeface="+mn-ea"/>
                <a:cs typeface="+mn-cs"/>
              </a:rPr>
              <a:t>I will be breif about these as currently we have only very preliminary information. </a:t>
            </a:r>
          </a:p>
          <a:p>
            <a:endParaRPr lang="hr-HR" sz="1200" u="none" kern="1200" baseline="0" dirty="0" smtClean="0">
              <a:solidFill>
                <a:schemeClr val="tx1"/>
              </a:solidFill>
              <a:latin typeface="+mn-lt"/>
              <a:ea typeface="+mn-ea"/>
              <a:cs typeface="+mn-cs"/>
            </a:endParaRPr>
          </a:p>
          <a:p>
            <a:r>
              <a:rPr lang="hr-HR" sz="1200" u="none" kern="1200" baseline="0" dirty="0" smtClean="0">
                <a:solidFill>
                  <a:schemeClr val="tx1"/>
                </a:solidFill>
                <a:latin typeface="+mn-lt"/>
                <a:ea typeface="+mn-ea"/>
                <a:cs typeface="+mn-cs"/>
              </a:rPr>
              <a:t>But it is likely that in the future we will start to see further studies evaluating the benefits of being able to track markers of inflammation, fibrosis, hypoxia and oxidative stress as we recognise that these are key pathophysiological mechanisms that contribute to the protression of CKD. </a:t>
            </a:r>
            <a:endParaRPr lang="hr-HR" sz="1200" u="none" kern="1200" dirty="0" smtClean="0">
              <a:solidFill>
                <a:schemeClr val="tx1"/>
              </a:solidFill>
              <a:latin typeface="+mn-lt"/>
              <a:ea typeface="+mn-ea"/>
              <a:cs typeface="+mn-cs"/>
            </a:endParaRPr>
          </a:p>
          <a:p>
            <a:endParaRPr lang="hr-HR" sz="1200" u="none" kern="1200" dirty="0" smtClean="0">
              <a:solidFill>
                <a:schemeClr val="tx1"/>
              </a:solidFill>
              <a:latin typeface="+mn-lt"/>
              <a:ea typeface="+mn-ea"/>
              <a:cs typeface="+mn-cs"/>
            </a:endParaRPr>
          </a:p>
          <a:p>
            <a:endParaRPr lang="hr-HR" sz="1200" u="none" kern="1200" dirty="0" smtClean="0">
              <a:solidFill>
                <a:schemeClr val="tx1"/>
              </a:solidFill>
              <a:latin typeface="+mn-lt"/>
              <a:ea typeface="+mn-ea"/>
              <a:cs typeface="+mn-cs"/>
            </a:endParaRPr>
          </a:p>
          <a:p>
            <a:r>
              <a:rPr lang="hr-HR" sz="1200" u="none" kern="1200" dirty="0" smtClean="0">
                <a:solidFill>
                  <a:schemeClr val="tx1"/>
                </a:solidFill>
                <a:latin typeface="+mn-lt"/>
                <a:ea typeface="+mn-ea"/>
                <a:cs typeface="+mn-cs"/>
              </a:rPr>
              <a:t>J Vet Intern Med. 2014 Jan-Feb;28(1):130-6. doi: 10.1111/jvim.12264. Epub 2013 Dec 16.</a:t>
            </a:r>
          </a:p>
          <a:p>
            <a:r>
              <a:rPr lang="en-US" sz="1200" b="1" u="none" kern="1200" dirty="0" smtClean="0">
                <a:solidFill>
                  <a:schemeClr val="tx1"/>
                </a:solidFill>
                <a:latin typeface="+mn-lt"/>
                <a:ea typeface="+mn-ea"/>
                <a:cs typeface="+mn-cs"/>
              </a:rPr>
              <a:t>Plasma and erythrocyte glutathione peroxidase activity, serum selenium concentration, and plasma total antioxidant capacity in cats with IRIS stages I-IV chronic kidney disease.</a:t>
            </a:r>
          </a:p>
          <a:p>
            <a:r>
              <a:rPr lang="en-US" sz="1200" b="0" u="none" kern="1200" dirty="0" smtClean="0">
                <a:solidFill>
                  <a:schemeClr val="tx1"/>
                </a:solidFill>
                <a:latin typeface="+mn-lt"/>
                <a:ea typeface="+mn-ea"/>
                <a:cs typeface="+mn-cs"/>
                <a:hlinkClick r:id="rId3"/>
              </a:rPr>
              <a:t>Krofič Žel M1, </a:t>
            </a:r>
            <a:r>
              <a:rPr lang="en-US" sz="1200" b="0" u="none" kern="1200" dirty="0" smtClean="0">
                <a:solidFill>
                  <a:schemeClr val="tx1"/>
                </a:solidFill>
                <a:latin typeface="+mn-lt"/>
                <a:ea typeface="+mn-ea"/>
                <a:cs typeface="+mn-cs"/>
                <a:hlinkClick r:id="rId4"/>
              </a:rPr>
              <a:t>Tozon N, </a:t>
            </a:r>
            <a:r>
              <a:rPr lang="en-US" sz="1200" b="0" u="none" kern="1200" dirty="0" smtClean="0">
                <a:solidFill>
                  <a:schemeClr val="tx1"/>
                </a:solidFill>
                <a:latin typeface="+mn-lt"/>
                <a:ea typeface="+mn-ea"/>
                <a:cs typeface="+mn-cs"/>
                <a:hlinkClick r:id="rId5"/>
              </a:rPr>
              <a:t>Nemec Svete A.</a:t>
            </a:r>
          </a:p>
          <a:p>
            <a:r>
              <a:rPr lang="en-US" sz="1200" b="1" u="none" kern="1200" dirty="0" smtClean="0">
                <a:solidFill>
                  <a:schemeClr val="tx1"/>
                </a:solidFill>
                <a:latin typeface="+mn-lt"/>
                <a:ea typeface="+mn-ea"/>
                <a:cs typeface="+mn-cs"/>
              </a:rPr>
              <a:t>Author information</a:t>
            </a:r>
          </a:p>
          <a:p>
            <a:endParaRPr lang="en-US" sz="1200" b="1" u="none" kern="1200" dirty="0" smtClean="0">
              <a:solidFill>
                <a:schemeClr val="tx1"/>
              </a:solidFill>
              <a:latin typeface="+mn-lt"/>
              <a:ea typeface="+mn-ea"/>
              <a:cs typeface="+mn-cs"/>
            </a:endParaRPr>
          </a:p>
          <a:p>
            <a:endParaRPr lang="en-US" sz="1200" b="0" u="none" kern="1200" dirty="0" smtClean="0">
              <a:solidFill>
                <a:schemeClr val="tx1"/>
              </a:solidFill>
              <a:latin typeface="+mn-lt"/>
              <a:ea typeface="+mn-ea"/>
              <a:cs typeface="+mn-cs"/>
            </a:endParaRPr>
          </a:p>
          <a:p>
            <a:r>
              <a:rPr lang="en-US" sz="1200" b="1" u="none" kern="1200" dirty="0" smtClean="0">
                <a:solidFill>
                  <a:schemeClr val="tx1"/>
                </a:solidFill>
                <a:latin typeface="+mn-lt"/>
                <a:ea typeface="+mn-ea"/>
                <a:cs typeface="+mn-cs"/>
              </a:rPr>
              <a:t>Abstract</a:t>
            </a:r>
            <a:endParaRPr lang="en-US" sz="1200" b="0" u="none" kern="1200" dirty="0" smtClean="0">
              <a:solidFill>
                <a:schemeClr val="tx1"/>
              </a:solidFill>
              <a:latin typeface="+mn-lt"/>
              <a:ea typeface="+mn-ea"/>
              <a:cs typeface="+mn-cs"/>
            </a:endParaRPr>
          </a:p>
          <a:p>
            <a:r>
              <a:rPr lang="en-US" sz="1200" b="1" u="none" kern="1200" dirty="0" smtClean="0">
                <a:solidFill>
                  <a:schemeClr val="tx1"/>
                </a:solidFill>
                <a:latin typeface="+mn-lt"/>
                <a:ea typeface="+mn-ea"/>
                <a:cs typeface="+mn-cs"/>
              </a:rPr>
              <a:t>BACKGROUND:</a:t>
            </a:r>
          </a:p>
          <a:p>
            <a:r>
              <a:rPr lang="en-US" sz="1200" b="0" u="none" kern="1200" dirty="0" smtClean="0">
                <a:solidFill>
                  <a:schemeClr val="tx1"/>
                </a:solidFill>
                <a:latin typeface="+mn-lt"/>
                <a:ea typeface="+mn-ea"/>
                <a:cs typeface="+mn-cs"/>
              </a:rPr>
              <a:t>Serum selenium concentrations and the activity of plasma glutathione peroxidase (</a:t>
            </a:r>
            <a:r>
              <a:rPr lang="en-US" sz="1200" b="0" u="none" kern="1200" dirty="0" err="1" smtClean="0">
                <a:solidFill>
                  <a:schemeClr val="tx1"/>
                </a:solidFill>
                <a:latin typeface="+mn-lt"/>
                <a:ea typeface="+mn-ea"/>
                <a:cs typeface="+mn-cs"/>
              </a:rPr>
              <a:t>GPx</a:t>
            </a:r>
            <a:r>
              <a:rPr lang="en-US" sz="1200" b="0" u="none" kern="1200" dirty="0" smtClean="0">
                <a:solidFill>
                  <a:schemeClr val="tx1"/>
                </a:solidFill>
                <a:latin typeface="+mn-lt"/>
                <a:ea typeface="+mn-ea"/>
                <a:cs typeface="+mn-cs"/>
              </a:rPr>
              <a:t>) decrease with the progression of chronic kidney disease (CKD) in human patients. Selenium is considered a limiting factor for plasma </a:t>
            </a:r>
            <a:r>
              <a:rPr lang="en-US" sz="1200" b="0" u="none" kern="1200" dirty="0" err="1" smtClean="0">
                <a:solidFill>
                  <a:schemeClr val="tx1"/>
                </a:solidFill>
                <a:latin typeface="+mn-lt"/>
                <a:ea typeface="+mn-ea"/>
                <a:cs typeface="+mn-cs"/>
              </a:rPr>
              <a:t>GPx</a:t>
            </a:r>
            <a:r>
              <a:rPr lang="en-US" sz="1200" b="0" u="none" kern="1200" dirty="0" smtClean="0">
                <a:solidFill>
                  <a:schemeClr val="tx1"/>
                </a:solidFill>
                <a:latin typeface="+mn-lt"/>
                <a:ea typeface="+mn-ea"/>
                <a:cs typeface="+mn-cs"/>
              </a:rPr>
              <a:t> synthesis. Plasma total antioxidant capacity (TAC) is decreased in CKD cats in comparison to healthy cats.</a:t>
            </a:r>
          </a:p>
          <a:p>
            <a:r>
              <a:rPr lang="en-US" sz="1200" b="1" u="none" kern="1200" dirty="0" smtClean="0">
                <a:solidFill>
                  <a:schemeClr val="tx1"/>
                </a:solidFill>
                <a:latin typeface="+mn-lt"/>
                <a:ea typeface="+mn-ea"/>
                <a:cs typeface="+mn-cs"/>
              </a:rPr>
              <a:t>HYPOTHESIS:</a:t>
            </a:r>
          </a:p>
          <a:p>
            <a:r>
              <a:rPr lang="en-US" sz="1200" b="0" u="none" kern="1200" dirty="0" smtClean="0">
                <a:solidFill>
                  <a:schemeClr val="tx1"/>
                </a:solidFill>
                <a:latin typeface="+mn-lt"/>
                <a:ea typeface="+mn-ea"/>
                <a:cs typeface="+mn-cs"/>
              </a:rPr>
              <a:t>Serum selenium concentrations and plasma and erythrocyte </a:t>
            </a:r>
            <a:r>
              <a:rPr lang="en-US" sz="1200" b="0" u="none" kern="1200" dirty="0" err="1" smtClean="0">
                <a:solidFill>
                  <a:schemeClr val="tx1"/>
                </a:solidFill>
                <a:latin typeface="+mn-lt"/>
                <a:ea typeface="+mn-ea"/>
                <a:cs typeface="+mn-cs"/>
              </a:rPr>
              <a:t>GPx</a:t>
            </a:r>
            <a:r>
              <a:rPr lang="en-US" sz="1200" b="0" u="none" kern="1200" dirty="0" smtClean="0">
                <a:solidFill>
                  <a:schemeClr val="tx1"/>
                </a:solidFill>
                <a:latin typeface="+mn-lt"/>
                <a:ea typeface="+mn-ea"/>
                <a:cs typeface="+mn-cs"/>
              </a:rPr>
              <a:t> activity in cats with CKD are lower than in healthy cats. Serum selenium concentrations, the activity of enzymes, and plasma TAC progressively decrease with the progression of kidney disease according to IRIS (International Renal Interest Society) classification.</a:t>
            </a:r>
          </a:p>
          <a:p>
            <a:r>
              <a:rPr lang="en-US" sz="1200" b="1" u="none" kern="1200" dirty="0" smtClean="0">
                <a:solidFill>
                  <a:schemeClr val="tx1"/>
                </a:solidFill>
                <a:latin typeface="+mn-lt"/>
                <a:ea typeface="+mn-ea"/>
                <a:cs typeface="+mn-cs"/>
              </a:rPr>
              <a:t>ANIMALS:</a:t>
            </a:r>
          </a:p>
          <a:p>
            <a:r>
              <a:rPr lang="en-US" sz="1200" b="0" u="none" kern="1200" dirty="0" smtClean="0">
                <a:solidFill>
                  <a:schemeClr val="tx1"/>
                </a:solidFill>
                <a:latin typeface="+mn-lt"/>
                <a:ea typeface="+mn-ea"/>
                <a:cs typeface="+mn-cs"/>
              </a:rPr>
              <a:t>Twenty-six client-owned cats in IRIS stages I-IV of CKD were compared with 19 client-owned healthy cats.</a:t>
            </a:r>
          </a:p>
          <a:p>
            <a:r>
              <a:rPr lang="en-US" sz="1200" b="1" u="none" kern="1200" dirty="0" smtClean="0">
                <a:solidFill>
                  <a:schemeClr val="tx1"/>
                </a:solidFill>
                <a:latin typeface="+mn-lt"/>
                <a:ea typeface="+mn-ea"/>
                <a:cs typeface="+mn-cs"/>
              </a:rPr>
              <a:t>METHODS:</a:t>
            </a:r>
          </a:p>
          <a:p>
            <a:r>
              <a:rPr lang="en-US" sz="1200" b="0" u="none" kern="1200" dirty="0" smtClean="0">
                <a:solidFill>
                  <a:schemeClr val="tx1"/>
                </a:solidFill>
                <a:latin typeface="+mn-lt"/>
                <a:ea typeface="+mn-ea"/>
                <a:cs typeface="+mn-cs"/>
              </a:rPr>
              <a:t>A CBC, serum biochemical profile, urinalysis, plasma and erythrocyte </a:t>
            </a:r>
            <a:r>
              <a:rPr lang="en-US" sz="1200" b="0" u="none" kern="1200" dirty="0" err="1" smtClean="0">
                <a:solidFill>
                  <a:schemeClr val="tx1"/>
                </a:solidFill>
                <a:latin typeface="+mn-lt"/>
                <a:ea typeface="+mn-ea"/>
                <a:cs typeface="+mn-cs"/>
              </a:rPr>
              <a:t>GPx</a:t>
            </a:r>
            <a:r>
              <a:rPr lang="en-US" sz="1200" b="0" u="none" kern="1200" dirty="0" smtClean="0">
                <a:solidFill>
                  <a:schemeClr val="tx1"/>
                </a:solidFill>
                <a:latin typeface="+mn-lt"/>
                <a:ea typeface="+mn-ea"/>
                <a:cs typeface="+mn-cs"/>
              </a:rPr>
              <a:t> activity, serum selenium concentration, and plasma TAC were measured in each cat.</a:t>
            </a:r>
          </a:p>
          <a:p>
            <a:r>
              <a:rPr lang="en-US" sz="1200" b="1" u="none" kern="1200" dirty="0" smtClean="0">
                <a:solidFill>
                  <a:schemeClr val="tx1"/>
                </a:solidFill>
                <a:latin typeface="+mn-lt"/>
                <a:ea typeface="+mn-ea"/>
                <a:cs typeface="+mn-cs"/>
              </a:rPr>
              <a:t>RESULTS:</a:t>
            </a:r>
          </a:p>
          <a:p>
            <a:r>
              <a:rPr lang="en-US" sz="1200" b="0" u="none" kern="1200" dirty="0" smtClean="0">
                <a:solidFill>
                  <a:schemeClr val="tx1"/>
                </a:solidFill>
                <a:latin typeface="+mn-lt"/>
                <a:ea typeface="+mn-ea"/>
                <a:cs typeface="+mn-cs"/>
              </a:rPr>
              <a:t>Cats in IRIS stage IV CKD had a significantly higher (P = .025) activity of plasma </a:t>
            </a:r>
            <a:r>
              <a:rPr lang="en-US" sz="1200" b="0" u="none" kern="1200" dirty="0" err="1" smtClean="0">
                <a:solidFill>
                  <a:schemeClr val="tx1"/>
                </a:solidFill>
                <a:latin typeface="+mn-lt"/>
                <a:ea typeface="+mn-ea"/>
                <a:cs typeface="+mn-cs"/>
              </a:rPr>
              <a:t>GPx</a:t>
            </a:r>
            <a:r>
              <a:rPr lang="en-US" sz="1200" b="0" u="none" kern="1200" dirty="0" smtClean="0">
                <a:solidFill>
                  <a:schemeClr val="tx1"/>
                </a:solidFill>
                <a:latin typeface="+mn-lt"/>
                <a:ea typeface="+mn-ea"/>
                <a:cs typeface="+mn-cs"/>
              </a:rPr>
              <a:t> (23.44 ± 6.28 U/mL) than cats in the control group (17.51 ± 3.75 U/mL). There were no significant differences in erythrocyte </a:t>
            </a:r>
            <a:r>
              <a:rPr lang="en-US" sz="1200" b="0" u="none" kern="1200" dirty="0" err="1" smtClean="0">
                <a:solidFill>
                  <a:schemeClr val="tx1"/>
                </a:solidFill>
                <a:latin typeface="+mn-lt"/>
                <a:ea typeface="+mn-ea"/>
                <a:cs typeface="+mn-cs"/>
              </a:rPr>
              <a:t>GPx</a:t>
            </a:r>
            <a:r>
              <a:rPr lang="en-US" sz="1200" b="0" u="none" kern="1200" dirty="0" smtClean="0">
                <a:solidFill>
                  <a:schemeClr val="tx1"/>
                </a:solidFill>
                <a:latin typeface="+mn-lt"/>
                <a:ea typeface="+mn-ea"/>
                <a:cs typeface="+mn-cs"/>
              </a:rPr>
              <a:t>, serum selenium concentration, and plasma TAC, either among IRIS stages I-IV CKD cats or between CKD cats and healthy cats.</a:t>
            </a:r>
          </a:p>
          <a:p>
            <a:r>
              <a:rPr lang="en-US" sz="1200" b="1" u="none" kern="1200" dirty="0" smtClean="0">
                <a:solidFill>
                  <a:schemeClr val="tx1"/>
                </a:solidFill>
                <a:latin typeface="+mn-lt"/>
                <a:ea typeface="+mn-ea"/>
                <a:cs typeface="+mn-cs"/>
              </a:rPr>
              <a:t>CONCLUSIONS AND CLINICAL IMPORTANCE:</a:t>
            </a:r>
          </a:p>
          <a:p>
            <a:r>
              <a:rPr lang="en-US" sz="1200" b="0" u="none" kern="1200" dirty="0" smtClean="0">
                <a:solidFill>
                  <a:schemeClr val="tx1"/>
                </a:solidFill>
                <a:latin typeface="+mn-lt"/>
                <a:ea typeface="+mn-ea"/>
                <a:cs typeface="+mn-cs"/>
              </a:rPr>
              <a:t>Erythrocyte </a:t>
            </a:r>
            <a:r>
              <a:rPr lang="en-US" sz="1200" b="0" u="none" kern="1200" dirty="0" err="1" smtClean="0">
                <a:solidFill>
                  <a:schemeClr val="tx1"/>
                </a:solidFill>
                <a:latin typeface="+mn-lt"/>
                <a:ea typeface="+mn-ea"/>
                <a:cs typeface="+mn-cs"/>
              </a:rPr>
              <a:t>GPx</a:t>
            </a:r>
            <a:r>
              <a:rPr lang="en-US" sz="1200" b="0" u="none" kern="1200" dirty="0" smtClean="0">
                <a:solidFill>
                  <a:schemeClr val="tx1"/>
                </a:solidFill>
                <a:latin typeface="+mn-lt"/>
                <a:ea typeface="+mn-ea"/>
                <a:cs typeface="+mn-cs"/>
              </a:rPr>
              <a:t> activity, serum selenium concentration, and plasma TAC do not change in CKD cats compared with healthy cats. Selenium is not a limiting factor in feline CKD. Increased plasma </a:t>
            </a:r>
            <a:r>
              <a:rPr lang="en-US" sz="1200" b="0" u="none" kern="1200" dirty="0" err="1" smtClean="0">
                <a:solidFill>
                  <a:schemeClr val="tx1"/>
                </a:solidFill>
                <a:latin typeface="+mn-lt"/>
                <a:ea typeface="+mn-ea"/>
                <a:cs typeface="+mn-cs"/>
              </a:rPr>
              <a:t>GPx</a:t>
            </a:r>
            <a:r>
              <a:rPr lang="en-US" sz="1200" b="0" u="none" kern="1200" dirty="0" smtClean="0">
                <a:solidFill>
                  <a:schemeClr val="tx1"/>
                </a:solidFill>
                <a:latin typeface="+mn-lt"/>
                <a:ea typeface="+mn-ea"/>
                <a:cs typeface="+mn-cs"/>
              </a:rPr>
              <a:t> activity in cats with stage IV CKD suggests induction of antioxidant defense mechanisms. Antioxidant defense systems might not be exhausted in CKD in cats.</a:t>
            </a:r>
          </a:p>
          <a:p>
            <a:r>
              <a:rPr lang="en-US" sz="1200" b="0" u="none" kern="1200" dirty="0" smtClean="0">
                <a:solidFill>
                  <a:schemeClr val="tx1"/>
                </a:solidFill>
                <a:latin typeface="+mn-lt"/>
                <a:ea typeface="+mn-ea"/>
                <a:cs typeface="+mn-cs"/>
              </a:rPr>
              <a:t>Copyright © 2013 by the American College of Veterinary Internal Medicine.</a:t>
            </a:r>
          </a:p>
          <a:p>
            <a:endParaRPr lang="en-US" sz="1200" b="0" u="none"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J Vet Intern Med 2010;24:514–519</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Oxidative Stress and Neutrophil Function in Cats with Chronic </a:t>
            </a:r>
            <a:endParaRPr lang="en-US" dirty="0" smtClean="0"/>
          </a:p>
          <a:p>
            <a:r>
              <a:rPr lang="en-US" sz="1200" kern="1200" dirty="0" smtClean="0">
                <a:solidFill>
                  <a:schemeClr val="tx1"/>
                </a:solidFill>
                <a:effectLst/>
                <a:latin typeface="+mn-lt"/>
                <a:ea typeface="+mn-ea"/>
                <a:cs typeface="+mn-cs"/>
              </a:rPr>
              <a:t>Renal Failure </a:t>
            </a:r>
            <a:endParaRPr lang="en-US" dirty="0" smtClean="0"/>
          </a:p>
          <a:p>
            <a:r>
              <a:rPr lang="en-US" sz="1200" kern="1200" dirty="0" smtClean="0">
                <a:solidFill>
                  <a:schemeClr val="tx1"/>
                </a:solidFill>
                <a:effectLst/>
                <a:latin typeface="+mn-lt"/>
                <a:ea typeface="+mn-ea"/>
                <a:cs typeface="+mn-cs"/>
              </a:rPr>
              <a:t>R.F. Keegan and C.B. Webb </a:t>
            </a:r>
            <a:endParaRPr lang="en-US" dirty="0" smtClean="0"/>
          </a:p>
          <a:p>
            <a:r>
              <a:rPr lang="en-US" sz="1200" kern="1200" dirty="0" smtClean="0">
                <a:solidFill>
                  <a:schemeClr val="tx1"/>
                </a:solidFill>
                <a:effectLst/>
                <a:latin typeface="+mn-lt"/>
                <a:ea typeface="+mn-ea"/>
                <a:cs typeface="+mn-cs"/>
              </a:rPr>
              <a:t>Background: Oxidative stress is an important component in the progression of chronic renal failure (CRF) and neutrophil function may be impaired by oxidative stress. </a:t>
            </a:r>
            <a:endParaRPr lang="en-US" dirty="0" smtClean="0"/>
          </a:p>
          <a:p>
            <a:r>
              <a:rPr lang="en-US" sz="1200" kern="1200" dirty="0" smtClean="0">
                <a:solidFill>
                  <a:schemeClr val="tx1"/>
                </a:solidFill>
                <a:effectLst/>
                <a:latin typeface="+mn-lt"/>
                <a:ea typeface="+mn-ea"/>
                <a:cs typeface="+mn-cs"/>
              </a:rPr>
              <a:t>Hypothesis: Cats with CRF have increased oxidative stress and decreased neutrophil function compared with control cats. Animals: Twenty cats with previously diagnosed renal failure were compared with 10 age-matched control cats.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Methods: A biochemical profile, CBC, urinalysis, antioxidant capacity, superoxide dismutase (SOD) enzyme activity, re- </a:t>
            </a:r>
            <a:endParaRPr lang="en-US" dirty="0" smtClean="0"/>
          </a:p>
          <a:p>
            <a:r>
              <a:rPr lang="en-US" sz="1200" kern="1200" dirty="0" err="1" smtClean="0">
                <a:solidFill>
                  <a:schemeClr val="tx1"/>
                </a:solidFill>
                <a:effectLst/>
                <a:latin typeface="+mn-lt"/>
                <a:ea typeface="+mn-ea"/>
                <a:cs typeface="+mn-cs"/>
              </a:rPr>
              <a:t>duced</a:t>
            </a:r>
            <a:r>
              <a:rPr lang="en-US" sz="1200" kern="1200" dirty="0" smtClean="0">
                <a:solidFill>
                  <a:schemeClr val="tx1"/>
                </a:solidFill>
                <a:effectLst/>
                <a:latin typeface="+mn-lt"/>
                <a:ea typeface="+mn-ea"/>
                <a:cs typeface="+mn-cs"/>
              </a:rPr>
              <a:t> to oxidized glutathione ratio (GSH : GSSG), and neutrophil phagocytosis and oxidative burst were measured. Statistical comparisons (2-tailed t-test) were reported as mean 􏰂 standard deviation. </a:t>
            </a:r>
            <a:endParaRPr lang="en-US" dirty="0" smtClean="0"/>
          </a:p>
          <a:p>
            <a:r>
              <a:rPr lang="en-US" sz="1200" kern="1200" dirty="0" smtClean="0">
                <a:solidFill>
                  <a:schemeClr val="tx1"/>
                </a:solidFill>
                <a:effectLst/>
                <a:latin typeface="+mn-lt"/>
                <a:ea typeface="+mn-ea"/>
                <a:cs typeface="+mn-cs"/>
              </a:rPr>
              <a:t>Results: The CRF cats had significantly higher serum blood urea nitrogen, </a:t>
            </a:r>
            <a:r>
              <a:rPr lang="en-US" sz="1200" kern="1200" dirty="0" err="1" smtClean="0">
                <a:solidFill>
                  <a:schemeClr val="tx1"/>
                </a:solidFill>
                <a:effectLst/>
                <a:latin typeface="+mn-lt"/>
                <a:ea typeface="+mn-ea"/>
                <a:cs typeface="+mn-cs"/>
              </a:rPr>
              <a:t>creatinine</a:t>
            </a:r>
            <a:r>
              <a:rPr lang="en-US" sz="1200" kern="1200" dirty="0" smtClean="0">
                <a:solidFill>
                  <a:schemeClr val="tx1"/>
                </a:solidFill>
                <a:effectLst/>
                <a:latin typeface="+mn-lt"/>
                <a:ea typeface="+mn-ea"/>
                <a:cs typeface="+mn-cs"/>
              </a:rPr>
              <a:t>, and phosphorus concentrations than control cats, and significantly lower PCV and urine specific gravity than control cats. The GSH : GSSG ratio was significantly higher in the CRF group (177.6 􏰂 197, 61.7 􏰂 33; P o .02) whereas the antioxidant capacity was significantly less in the CRF group (0.56 􏰂 0.21, 0.81 􏰂 0.13 </a:t>
            </a:r>
            <a:r>
              <a:rPr lang="en-US" sz="1200" kern="1200" dirty="0" err="1" smtClean="0">
                <a:solidFill>
                  <a:schemeClr val="tx1"/>
                </a:solidFill>
                <a:effectLst/>
                <a:latin typeface="+mn-lt"/>
                <a:ea typeface="+mn-ea"/>
                <a:cs typeface="+mn-cs"/>
              </a:rPr>
              <a:t>Trolox</a:t>
            </a:r>
            <a:r>
              <a:rPr lang="en-US" sz="1200" kern="1200" dirty="0" smtClean="0">
                <a:solidFill>
                  <a:schemeClr val="tx1"/>
                </a:solidFill>
                <a:effectLst/>
                <a:latin typeface="+mn-lt"/>
                <a:ea typeface="+mn-ea"/>
                <a:cs typeface="+mn-cs"/>
              </a:rPr>
              <a:t> units; P o .005). SOD activity was the same in control and CRF cats. Neutrophil oxidative burst after Escherichia coli phagocytosis, measured as an increase in mean fluorescence intensity, was significantly higher in CRF cats than controls (732 􏰂 253, 524 􏰂 54; P o .05). </a:t>
            </a:r>
            <a:endParaRPr lang="en-US" dirty="0" smtClean="0"/>
          </a:p>
          <a:p>
            <a:r>
              <a:rPr lang="en-US" sz="1200" kern="1200" dirty="0" smtClean="0">
                <a:solidFill>
                  <a:schemeClr val="tx1"/>
                </a:solidFill>
                <a:effectLst/>
                <a:latin typeface="+mn-lt"/>
                <a:ea typeface="+mn-ea"/>
                <a:cs typeface="+mn-cs"/>
              </a:rPr>
              <a:t>Conclusions: The higher GSH : GSSG ratio and lower antioxidant capacity in CRF cats is consistent with activation of antioxidant defense mechanisms. It remains to be determined if supplementation with antioxidants such as SOD beyond the level of control cats would be of benefit in cats with CRF. </a:t>
            </a:r>
            <a:endParaRPr lang="en-US" dirty="0" smtClean="0"/>
          </a:p>
          <a:p>
            <a:r>
              <a:rPr lang="en-US" sz="1200" kern="1200" dirty="0" smtClean="0">
                <a:solidFill>
                  <a:schemeClr val="tx1"/>
                </a:solidFill>
                <a:effectLst/>
                <a:latin typeface="+mn-lt"/>
                <a:ea typeface="+mn-ea"/>
                <a:cs typeface="+mn-cs"/>
              </a:rPr>
              <a:t>Key words: Antioxidant capacity; Glutathione; Oxidative burst; Superoxide dismutase. </a:t>
            </a:r>
            <a:endParaRPr lang="en-US" dirty="0" smtClean="0"/>
          </a:p>
          <a:p>
            <a:endParaRPr lang="en-US" u="none"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73</a:t>
            </a:fld>
            <a:endParaRPr lang="en-US"/>
          </a:p>
        </p:txBody>
      </p:sp>
    </p:spTree>
    <p:extLst>
      <p:ext uri="{BB962C8B-B14F-4D97-AF65-F5344CB8AC3E}">
        <p14:creationId xmlns:p14="http://schemas.microsoft.com/office/powerpoint/2010/main" val="2170917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74</a:t>
            </a:fld>
            <a:endParaRPr lang="en-US"/>
          </a:p>
        </p:txBody>
      </p:sp>
    </p:spTree>
    <p:extLst>
      <p:ext uri="{BB962C8B-B14F-4D97-AF65-F5344CB8AC3E}">
        <p14:creationId xmlns:p14="http://schemas.microsoft.com/office/powerpoint/2010/main" val="357289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3BD880F3-8BA5-4EC2-A3A8-1231B509609C}" type="slidenum">
              <a:rPr lang="en-GB" smtClean="0"/>
              <a:pPr/>
              <a:t>7</a:t>
            </a:fld>
            <a:endParaRPr lang="en-GB"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dirty="0" smtClean="0"/>
              <a:t>¾-7/8 </a:t>
            </a:r>
            <a:r>
              <a:rPr lang="en-US" dirty="0" err="1" smtClean="0"/>
              <a:t>nephrectomy</a:t>
            </a:r>
            <a:r>
              <a:rPr lang="en-US" baseline="0" dirty="0" smtClean="0"/>
              <a:t> creatinine increases to 1.5-2.0x baseline, sometimes out of RR</a:t>
            </a:r>
            <a:endParaRPr lang="en-US" dirty="0" smtClean="0"/>
          </a:p>
        </p:txBody>
      </p:sp>
    </p:spTree>
    <p:extLst>
      <p:ext uri="{BB962C8B-B14F-4D97-AF65-F5344CB8AC3E}">
        <p14:creationId xmlns:p14="http://schemas.microsoft.com/office/powerpoint/2010/main" val="478536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the marker that probably holds the most promise in this regard is Fibroblast growth</a:t>
            </a:r>
            <a:r>
              <a:rPr lang="en-US" baseline="0" dirty="0" smtClean="0"/>
              <a:t> factor 23. </a:t>
            </a:r>
          </a:p>
          <a:p>
            <a:endParaRPr lang="en-US" baseline="0" dirty="0" smtClean="0"/>
          </a:p>
          <a:p>
            <a:r>
              <a:rPr lang="en-US" baseline="0" dirty="0" smtClean="0"/>
              <a:t>It’s a member of the FGF family, produced by osteocytes and </a:t>
            </a:r>
            <a:r>
              <a:rPr lang="en-US" baseline="0" dirty="0" err="1" smtClean="0"/>
              <a:t>osteoblastcs</a:t>
            </a:r>
            <a:r>
              <a:rPr lang="en-US" baseline="0" dirty="0" smtClean="0"/>
              <a:t> and circulates as within the blood </a:t>
            </a:r>
          </a:p>
          <a:p>
            <a:endParaRPr lang="en-US" baseline="0" dirty="0" smtClean="0"/>
          </a:p>
          <a:p>
            <a:r>
              <a:rPr lang="en-US" baseline="0" dirty="0" smtClean="0"/>
              <a:t>It acts together with its co-factor </a:t>
            </a:r>
            <a:r>
              <a:rPr lang="en-US" baseline="0" dirty="0" err="1" smtClean="0"/>
              <a:t>klotho</a:t>
            </a:r>
            <a:r>
              <a:rPr lang="en-US" baseline="0" dirty="0" smtClean="0"/>
              <a:t> to have a key role in phosphate homeostasis</a:t>
            </a:r>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75</a:t>
            </a:fld>
            <a:endParaRPr lang="en-US"/>
          </a:p>
        </p:txBody>
      </p:sp>
    </p:spTree>
    <p:extLst>
      <p:ext uri="{BB962C8B-B14F-4D97-AF65-F5344CB8AC3E}">
        <p14:creationId xmlns:p14="http://schemas.microsoft.com/office/powerpoint/2010/main" val="35578721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Studies in humans have shown that FGF23 is elevated very early in CKD and in advance of changes in PTH or phosphate that might</a:t>
            </a:r>
            <a:r>
              <a:rPr lang="en-US" baseline="0" dirty="0" smtClean="0"/>
              <a:t> indicate alteration in the phosphate homeostatic axis. </a:t>
            </a:r>
          </a:p>
          <a:p>
            <a:endParaRPr lang="en-US" baseline="0" dirty="0" smtClean="0"/>
          </a:p>
          <a:p>
            <a:r>
              <a:rPr lang="en-US" baseline="0" dirty="0" smtClean="0"/>
              <a:t>So on this graph here we can see FGF23 in blue, PTH in yellow and phosphate concentration in green, </a:t>
            </a:r>
          </a:p>
          <a:p>
            <a:endParaRPr lang="en-US" baseline="0" dirty="0" smtClean="0"/>
          </a:p>
          <a:p>
            <a:r>
              <a:rPr lang="en-US" baseline="0" dirty="0" smtClean="0"/>
              <a:t>We have GFR on the x-axis so that as we move from right to left we have declining renal </a:t>
            </a:r>
            <a:r>
              <a:rPr lang="en-US" baseline="0" dirty="0" err="1" smtClean="0"/>
              <a:t>funciton</a:t>
            </a:r>
            <a:r>
              <a:rPr lang="en-US" baseline="0" dirty="0" smtClean="0"/>
              <a:t>. </a:t>
            </a:r>
          </a:p>
          <a:p>
            <a:endParaRPr lang="en-US" baseline="0" dirty="0" smtClean="0"/>
          </a:p>
          <a:p>
            <a:r>
              <a:rPr lang="en-US" baseline="0" dirty="0" smtClean="0"/>
              <a:t>As you can see the proportion of patients in this study with elevated FGF23 concentrations early in the course of CKD is </a:t>
            </a:r>
            <a:r>
              <a:rPr lang="en-US" baseline="0" dirty="0" err="1" smtClean="0"/>
              <a:t>mcuh</a:t>
            </a:r>
            <a:r>
              <a:rPr lang="en-US" baseline="0" dirty="0" smtClean="0"/>
              <a:t> greater than either PTH or phosphate and yet these early increases do indicate </a:t>
            </a:r>
            <a:r>
              <a:rPr lang="en-US" baseline="0" dirty="0" err="1" smtClean="0"/>
              <a:t>deragnement</a:t>
            </a:r>
            <a:r>
              <a:rPr lang="en-US" baseline="0" dirty="0" smtClean="0"/>
              <a:t> in phosphate </a:t>
            </a:r>
            <a:r>
              <a:rPr lang="en-US" baseline="0" dirty="0" err="1" smtClean="0"/>
              <a:t>hoemostasis</a:t>
            </a:r>
            <a:r>
              <a:rPr lang="en-US" baseline="0" dirty="0" smtClean="0"/>
              <a:t> is present and is something that </a:t>
            </a:r>
            <a:r>
              <a:rPr lang="en-US" baseline="0" dirty="0" err="1" smtClean="0"/>
              <a:t>oculd</a:t>
            </a:r>
            <a:r>
              <a:rPr lang="en-US" baseline="0" dirty="0" smtClean="0"/>
              <a:t> benefit </a:t>
            </a:r>
            <a:r>
              <a:rPr lang="en-US" baseline="0" dirty="0" err="1" smtClean="0"/>
              <a:t>potentilly</a:t>
            </a:r>
            <a:r>
              <a:rPr lang="en-US" baseline="0" dirty="0" smtClean="0"/>
              <a:t> from therapy.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C981081-EDD3-5643-915B-181B21F7278F}" type="slidenum">
              <a:rPr lang="en-US" smtClean="0"/>
              <a:pPr/>
              <a:t>76</a:t>
            </a:fld>
            <a:endParaRPr lang="en-US"/>
          </a:p>
        </p:txBody>
      </p:sp>
    </p:spTree>
    <p:extLst>
      <p:ext uri="{BB962C8B-B14F-4D97-AF65-F5344CB8AC3E}">
        <p14:creationId xmlns:p14="http://schemas.microsoft.com/office/powerpoint/2010/main" val="21630985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we know about FGF23</a:t>
            </a:r>
            <a:r>
              <a:rPr lang="en-US" baseline="0" dirty="0" smtClean="0"/>
              <a:t> in veterinary medicine. Well, the information that we have to date mainly relates to CKD in cats. </a:t>
            </a:r>
          </a:p>
          <a:p>
            <a:endParaRPr lang="en-US" baseline="0" dirty="0" smtClean="0"/>
          </a:p>
          <a:p>
            <a:r>
              <a:rPr lang="en-US" baseline="0" dirty="0" smtClean="0"/>
              <a:t>We know that FGF23 significantly increases with advancing stage of CKD </a:t>
            </a:r>
          </a:p>
          <a:p>
            <a:endParaRPr lang="en-US" baseline="0" dirty="0" smtClean="0"/>
          </a:p>
          <a:p>
            <a:r>
              <a:rPr lang="en-US" baseline="0" dirty="0" smtClean="0"/>
              <a:t>And that if we look at FGF23 it is significantly higher in those cats that go on to develop </a:t>
            </a:r>
            <a:r>
              <a:rPr lang="en-US" baseline="0" dirty="0" err="1" smtClean="0"/>
              <a:t>azotaemia</a:t>
            </a:r>
            <a:r>
              <a:rPr lang="en-US" baseline="0" dirty="0" smtClean="0"/>
              <a:t> 12 months later than those that remain non-</a:t>
            </a:r>
            <a:r>
              <a:rPr lang="en-US" baseline="0" dirty="0" err="1" smtClean="0"/>
              <a:t>azotaemic</a:t>
            </a:r>
            <a:r>
              <a:rPr lang="en-US" baseline="0" dirty="0" smtClean="0"/>
              <a:t> </a:t>
            </a:r>
            <a:endParaRPr lang="en-US" dirty="0" smtClean="0"/>
          </a:p>
          <a:p>
            <a:endParaRPr lang="en-US" dirty="0" smtClean="0"/>
          </a:p>
          <a:p>
            <a:endParaRPr lang="en-US" dirty="0" smtClean="0"/>
          </a:p>
          <a:p>
            <a:r>
              <a:rPr lang="en-US" dirty="0" smtClean="0"/>
              <a:t>Non-</a:t>
            </a:r>
            <a:r>
              <a:rPr lang="en-US" dirty="0" err="1" smtClean="0"/>
              <a:t>azotemic</a:t>
            </a:r>
            <a:r>
              <a:rPr lang="en-US" dirty="0" smtClean="0"/>
              <a:t> healthy cats &gt;9 years (n=44)</a:t>
            </a:r>
          </a:p>
          <a:p>
            <a:pPr lvl="1"/>
            <a:r>
              <a:rPr lang="en-US" dirty="0" smtClean="0"/>
              <a:t>34 had 12 month follow up – normal renal function</a:t>
            </a:r>
          </a:p>
          <a:p>
            <a:pPr marL="457200" lvl="1" indent="0">
              <a:buNone/>
            </a:pPr>
            <a:endParaRPr lang="en-US" dirty="0" smtClean="0"/>
          </a:p>
          <a:p>
            <a:r>
              <a:rPr lang="en-US" dirty="0" smtClean="0"/>
              <a:t>Cats with CKD</a:t>
            </a:r>
          </a:p>
          <a:p>
            <a:pPr lvl="1"/>
            <a:r>
              <a:rPr lang="en-US" dirty="0" smtClean="0"/>
              <a:t>IRIS stage 2 n=20</a:t>
            </a:r>
          </a:p>
          <a:p>
            <a:pPr lvl="1"/>
            <a:r>
              <a:rPr lang="en-US" dirty="0" smtClean="0"/>
              <a:t>IRIS stage 3 n=22</a:t>
            </a:r>
          </a:p>
          <a:p>
            <a:pPr lvl="1"/>
            <a:r>
              <a:rPr lang="en-US" dirty="0" smtClean="0"/>
              <a:t>IRIS stage 4 n=14</a:t>
            </a:r>
          </a:p>
          <a:p>
            <a:pPr lvl="1"/>
            <a:r>
              <a:rPr lang="en-US" dirty="0" smtClean="0"/>
              <a:t>Not on renal diet or receiving phosphate binders</a:t>
            </a:r>
          </a:p>
          <a:p>
            <a:endParaRPr lang="en-US" dirty="0" smtClean="0"/>
          </a:p>
          <a:p>
            <a:r>
              <a:rPr lang="en-US" dirty="0" smtClean="0"/>
              <a:t>Hyperthyroid cats (T4 &gt;40 </a:t>
            </a:r>
            <a:r>
              <a:rPr lang="en-US" dirty="0" err="1" smtClean="0"/>
              <a:t>nmol</a:t>
            </a:r>
            <a:r>
              <a:rPr lang="en-US" dirty="0" smtClean="0"/>
              <a:t>/l) excluded</a:t>
            </a:r>
          </a:p>
          <a:p>
            <a:r>
              <a:rPr lang="en-US" dirty="0" smtClean="0"/>
              <a:t>No significant difference in age</a:t>
            </a:r>
          </a:p>
          <a:p>
            <a:endParaRPr lang="en-US" dirty="0" smtClean="0"/>
          </a:p>
          <a:p>
            <a:endParaRPr lang="en-US" dirty="0" smtClean="0"/>
          </a:p>
          <a:p>
            <a:endParaRPr lang="en-US" baseline="0" dirty="0" smtClean="0"/>
          </a:p>
          <a:p>
            <a:endParaRPr lang="en-US" baseline="0" dirty="0" smtClean="0"/>
          </a:p>
          <a:p>
            <a:r>
              <a:rPr lang="en-US" baseline="0" dirty="0" smtClean="0"/>
              <a:t>Finch et al</a:t>
            </a:r>
          </a:p>
          <a:p>
            <a:endParaRPr lang="en-US" baseline="0" dirty="0" smtClean="0"/>
          </a:p>
          <a:p>
            <a:r>
              <a:rPr lang="en-US" dirty="0" smtClean="0"/>
              <a:t>118 cats &gt; 9 years recruited</a:t>
            </a:r>
          </a:p>
          <a:p>
            <a:pPr lvl="1"/>
            <a:r>
              <a:rPr lang="en-US" dirty="0" smtClean="0"/>
              <a:t>Baseline plasma </a:t>
            </a:r>
            <a:r>
              <a:rPr lang="en-US" dirty="0" err="1" smtClean="0"/>
              <a:t>creatinine</a:t>
            </a:r>
            <a:r>
              <a:rPr lang="en-US" dirty="0" smtClean="0"/>
              <a:t> &lt;2mg/</a:t>
            </a:r>
            <a:r>
              <a:rPr lang="en-US" dirty="0" err="1" smtClean="0"/>
              <a:t>dL</a:t>
            </a:r>
            <a:endParaRPr lang="en-US" dirty="0" smtClean="0"/>
          </a:p>
          <a:p>
            <a:pPr lvl="1"/>
            <a:r>
              <a:rPr lang="en-US" dirty="0" smtClean="0"/>
              <a:t>Followed for 12 months</a:t>
            </a:r>
          </a:p>
          <a:p>
            <a:pPr marL="0" indent="0">
              <a:buNone/>
            </a:pPr>
            <a:endParaRPr lang="en-US" dirty="0" smtClean="0"/>
          </a:p>
          <a:p>
            <a:r>
              <a:rPr lang="en-US" dirty="0" smtClean="0"/>
              <a:t>Outcome groups at 12 months</a:t>
            </a:r>
          </a:p>
          <a:p>
            <a:pPr lvl="1"/>
            <a:r>
              <a:rPr lang="en-US" dirty="0" smtClean="0"/>
              <a:t>1) </a:t>
            </a:r>
            <a:r>
              <a:rPr lang="en-US" dirty="0" err="1" smtClean="0"/>
              <a:t>Creatinine</a:t>
            </a:r>
            <a:r>
              <a:rPr lang="en-US" dirty="0" smtClean="0"/>
              <a:t> ≤1.6 mg/</a:t>
            </a:r>
            <a:r>
              <a:rPr lang="en-US" dirty="0" err="1" smtClean="0"/>
              <a:t>dL</a:t>
            </a:r>
            <a:r>
              <a:rPr lang="en-US" dirty="0" smtClean="0"/>
              <a:t> (n=35)</a:t>
            </a:r>
          </a:p>
          <a:p>
            <a:pPr lvl="1"/>
            <a:r>
              <a:rPr lang="en-US" dirty="0" smtClean="0"/>
              <a:t>2) </a:t>
            </a:r>
            <a:r>
              <a:rPr lang="en-US" dirty="0" err="1" smtClean="0"/>
              <a:t>Creatinine</a:t>
            </a:r>
            <a:r>
              <a:rPr lang="en-US" dirty="0" smtClean="0"/>
              <a:t> &gt;1.6&lt;2.0 mg/</a:t>
            </a:r>
            <a:r>
              <a:rPr lang="en-US" dirty="0" err="1" smtClean="0"/>
              <a:t>dL</a:t>
            </a:r>
            <a:r>
              <a:rPr lang="en-US" dirty="0" smtClean="0"/>
              <a:t> </a:t>
            </a:r>
          </a:p>
          <a:p>
            <a:pPr marL="457200" lvl="1" indent="0">
              <a:buNone/>
            </a:pPr>
            <a:r>
              <a:rPr lang="en-US" dirty="0" smtClean="0"/>
              <a:t>		or </a:t>
            </a:r>
            <a:r>
              <a:rPr lang="en-US" dirty="0" err="1" smtClean="0"/>
              <a:t>creat</a:t>
            </a:r>
            <a:r>
              <a:rPr lang="en-US" dirty="0" smtClean="0"/>
              <a:t> ≥2.0 mg/</a:t>
            </a:r>
            <a:r>
              <a:rPr lang="en-US" dirty="0" err="1" smtClean="0"/>
              <a:t>dL</a:t>
            </a:r>
            <a:r>
              <a:rPr lang="en-US" dirty="0" smtClean="0"/>
              <a:t> if USG &gt;1.035 (n=52)</a:t>
            </a:r>
          </a:p>
          <a:p>
            <a:pPr lvl="1"/>
            <a:r>
              <a:rPr lang="en-US" dirty="0" smtClean="0"/>
              <a:t>3) </a:t>
            </a:r>
            <a:r>
              <a:rPr lang="en-US" dirty="0" err="1" smtClean="0"/>
              <a:t>Creatinine</a:t>
            </a:r>
            <a:r>
              <a:rPr lang="en-US" dirty="0" smtClean="0"/>
              <a:t> ≥2.0 mg/</a:t>
            </a:r>
            <a:r>
              <a:rPr lang="en-US" dirty="0" err="1" smtClean="0"/>
              <a:t>dL</a:t>
            </a:r>
            <a:r>
              <a:rPr lang="en-US" dirty="0" smtClean="0"/>
              <a:t>  &amp; USG &lt;1.035 (n=31)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77</a:t>
            </a:fld>
            <a:endParaRPr lang="en-US"/>
          </a:p>
        </p:txBody>
      </p:sp>
    </p:spTree>
    <p:extLst>
      <p:ext uri="{BB962C8B-B14F-4D97-AF65-F5344CB8AC3E}">
        <p14:creationId xmlns:p14="http://schemas.microsoft.com/office/powerpoint/2010/main" val="119359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start</a:t>
            </a:r>
            <a:r>
              <a:rPr lang="en-US" baseline="0" dirty="0" smtClean="0"/>
              <a:t> by looking at the graph on the right side of this slide then w</a:t>
            </a:r>
            <a:r>
              <a:rPr lang="en-US" dirty="0" smtClean="0"/>
              <a:t>e know that we can identify a change in FGF23 concentration when we introduce a phosphate</a:t>
            </a:r>
            <a:r>
              <a:rPr lang="en-US" baseline="0" dirty="0" smtClean="0"/>
              <a:t> restricted diet in cats with CKD. This is true whether we are dealing with cats that had an elevated phosphate concentration according to the IRIS guidelines to start with or whether their phosphate was within RI. </a:t>
            </a:r>
          </a:p>
          <a:p>
            <a:endParaRPr lang="en-US" baseline="0" dirty="0" smtClean="0"/>
          </a:p>
          <a:p>
            <a:r>
              <a:rPr lang="en-US" baseline="0" dirty="0" smtClean="0"/>
              <a:t>And is true despite – no apparent change in phosphate or PTH. </a:t>
            </a:r>
            <a:endParaRPr lang="en-US" dirty="0" smtClean="0"/>
          </a:p>
          <a:p>
            <a:endParaRPr lang="en-US" dirty="0" smtClean="0"/>
          </a:p>
          <a:p>
            <a:endParaRPr lang="en-US" dirty="0" smtClean="0"/>
          </a:p>
          <a:p>
            <a:endParaRPr lang="en-US" dirty="0" smtClean="0"/>
          </a:p>
          <a:p>
            <a:r>
              <a:rPr lang="en-US" dirty="0" smtClean="0"/>
              <a:t>The graphs</a:t>
            </a:r>
            <a:r>
              <a:rPr lang="en-US" baseline="0" dirty="0" smtClean="0"/>
              <a:t> on this slide are looking at just the cats that were started on renal diet with CKD. </a:t>
            </a:r>
          </a:p>
          <a:p>
            <a:endParaRPr lang="en-US" baseline="0" dirty="0" smtClean="0"/>
          </a:p>
          <a:p>
            <a:r>
              <a:rPr lang="en-US" baseline="0" dirty="0" smtClean="0"/>
              <a:t>They are divided according to whether at baseline the cats were </a:t>
            </a:r>
            <a:r>
              <a:rPr lang="en-US" baseline="0" dirty="0" err="1" smtClean="0"/>
              <a:t>normo</a:t>
            </a:r>
            <a:r>
              <a:rPr lang="en-US" baseline="0" dirty="0" smtClean="0"/>
              <a:t> or </a:t>
            </a:r>
            <a:r>
              <a:rPr lang="en-US" baseline="0" dirty="0" err="1" smtClean="0"/>
              <a:t>hyperphosphatemic</a:t>
            </a:r>
            <a:r>
              <a:rPr lang="en-US" baseline="0" dirty="0" smtClean="0"/>
              <a:t> before starting renal diet. </a:t>
            </a:r>
          </a:p>
          <a:p>
            <a:endParaRPr lang="en-US" baseline="0" dirty="0" smtClean="0"/>
          </a:p>
          <a:p>
            <a:r>
              <a:rPr lang="en-US" baseline="0" dirty="0" smtClean="0"/>
              <a:t>We can clearly see that there is a significant decline in phosphorus, PTH and FGF23 in those cats that were </a:t>
            </a:r>
            <a:r>
              <a:rPr lang="en-US" baseline="0" dirty="0" err="1" smtClean="0"/>
              <a:t>hyperphosphatemic</a:t>
            </a:r>
            <a:r>
              <a:rPr lang="en-US" baseline="0" dirty="0" smtClean="0"/>
              <a:t> at diagnosis of CKD when started on the renal diet. </a:t>
            </a:r>
          </a:p>
          <a:p>
            <a:endParaRPr lang="en-US" baseline="0" dirty="0" smtClean="0"/>
          </a:p>
          <a:p>
            <a:r>
              <a:rPr lang="en-US" baseline="0" dirty="0" smtClean="0"/>
              <a:t>However, when we look at the cats that were </a:t>
            </a:r>
            <a:r>
              <a:rPr lang="en-US" baseline="0" dirty="0" err="1" smtClean="0"/>
              <a:t>normophosphateamic</a:t>
            </a:r>
            <a:r>
              <a:rPr lang="en-US" baseline="0" dirty="0" smtClean="0"/>
              <a:t> – but matched for renal function – we see no significant change in phosphorus, PTH or FGF23. </a:t>
            </a:r>
          </a:p>
          <a:p>
            <a:endParaRPr lang="en-US" baseline="0" dirty="0" smtClean="0"/>
          </a:p>
          <a:p>
            <a:r>
              <a:rPr lang="en-US" baseline="0" dirty="0" smtClean="0"/>
              <a:t>This data supports that changes in FGF23 concentration in cats is not just dependent on GFR and that we are seeing modulation of FGF23 in line with dietary phosphorus intake. </a:t>
            </a:r>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78</a:t>
            </a:fld>
            <a:endParaRPr lang="en-US"/>
          </a:p>
        </p:txBody>
      </p:sp>
    </p:spTree>
    <p:extLst>
      <p:ext uri="{BB962C8B-B14F-4D97-AF65-F5344CB8AC3E}">
        <p14:creationId xmlns:p14="http://schemas.microsoft.com/office/powerpoint/2010/main" val="18550014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this raises</a:t>
            </a:r>
            <a:r>
              <a:rPr lang="en-US" baseline="0" dirty="0" smtClean="0"/>
              <a:t> the question whether for example for those patients that we suspect have early CKD before the onset of </a:t>
            </a:r>
            <a:r>
              <a:rPr lang="en-US" baseline="0" dirty="0" err="1" smtClean="0"/>
              <a:t>azotaemia</a:t>
            </a:r>
            <a:r>
              <a:rPr lang="en-US" baseline="0" dirty="0" smtClean="0"/>
              <a:t>, and an example of this </a:t>
            </a:r>
            <a:r>
              <a:rPr lang="en-US" baseline="0" dirty="0" err="1" smtClean="0"/>
              <a:t>oculd</a:t>
            </a:r>
            <a:r>
              <a:rPr lang="en-US" baseline="0" dirty="0" smtClean="0"/>
              <a:t> be a patient with elevated SDMA but normal </a:t>
            </a:r>
            <a:r>
              <a:rPr lang="en-US" baseline="0" dirty="0" err="1" smtClean="0"/>
              <a:t>creatinine</a:t>
            </a:r>
            <a:r>
              <a:rPr lang="en-US" baseline="0" dirty="0" smtClean="0"/>
              <a:t> – if we had evidence of mineral and bone disorder and </a:t>
            </a:r>
            <a:r>
              <a:rPr lang="en-US" baseline="0" dirty="0" err="1" smtClean="0"/>
              <a:t>deragnemetn</a:t>
            </a:r>
            <a:r>
              <a:rPr lang="en-US" baseline="0" dirty="0" smtClean="0"/>
              <a:t> in phosphate </a:t>
            </a:r>
            <a:r>
              <a:rPr lang="en-US" baseline="0" dirty="0" err="1" smtClean="0"/>
              <a:t>hoemostasis</a:t>
            </a:r>
            <a:r>
              <a:rPr lang="en-US" baseline="0" dirty="0" smtClean="0"/>
              <a:t> through an elevated FGF23 – would this be good evidence that this patient </a:t>
            </a:r>
            <a:r>
              <a:rPr lang="en-US" baseline="0" dirty="0" err="1" smtClean="0"/>
              <a:t>woud</a:t>
            </a:r>
            <a:r>
              <a:rPr lang="en-US" baseline="0" dirty="0" smtClean="0"/>
              <a:t> benefit from a phosphate restricted diet </a:t>
            </a:r>
          </a:p>
          <a:p>
            <a:endParaRPr lang="en-US" baseline="0" dirty="0" smtClean="0"/>
          </a:p>
          <a:p>
            <a:r>
              <a:rPr lang="en-US" baseline="0" dirty="0" smtClean="0"/>
              <a:t>And so future work in this area should concentrate on the role that dietary manipulation might make in these early identified cats and whether FGF23 is an appropriate too to monitor these patients. </a:t>
            </a:r>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79</a:t>
            </a:fld>
            <a:endParaRPr lang="en-US"/>
          </a:p>
        </p:txBody>
      </p:sp>
    </p:spTree>
    <p:extLst>
      <p:ext uri="{BB962C8B-B14F-4D97-AF65-F5344CB8AC3E}">
        <p14:creationId xmlns:p14="http://schemas.microsoft.com/office/powerpoint/2010/main" val="14561323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to </a:t>
            </a:r>
            <a:r>
              <a:rPr lang="en-US" baseline="0" dirty="0" err="1" smtClean="0"/>
              <a:t>summarise</a:t>
            </a:r>
            <a:r>
              <a:rPr lang="en-US" baseline="0" dirty="0" smtClean="0"/>
              <a:t>, we’ve considered a number of biomarkers for CKD ranging from markers of GFR, markers of </a:t>
            </a:r>
            <a:r>
              <a:rPr lang="en-US" baseline="0" dirty="0" err="1" smtClean="0"/>
              <a:t>tubulointerstitial</a:t>
            </a:r>
            <a:r>
              <a:rPr lang="en-US" baseline="0" dirty="0" smtClean="0"/>
              <a:t> injury, inflammation and markers of metabolic derangement, I have by no means been comprehensive with all the information that is available as this is a vast subject area but I </a:t>
            </a:r>
            <a:r>
              <a:rPr lang="en-US" baseline="0" dirty="0" err="1" smtClean="0"/>
              <a:t>hoep</a:t>
            </a:r>
            <a:r>
              <a:rPr lang="en-US" baseline="0" dirty="0" smtClean="0"/>
              <a:t> that I’ve given a summary of where we are to date. </a:t>
            </a:r>
          </a:p>
          <a:p>
            <a:endParaRPr lang="en-US" baseline="0" dirty="0" smtClean="0"/>
          </a:p>
          <a:p>
            <a:r>
              <a:rPr lang="en-US" baseline="0" dirty="0" smtClean="0"/>
              <a:t>There are very few markers that have made it from laboratory to clinic and of those that I’ve discussed today it is really only SDMA that has made this transition on an international level. </a:t>
            </a:r>
          </a:p>
          <a:p>
            <a:endParaRPr lang="en-US" baseline="0" dirty="0" smtClean="0"/>
          </a:p>
          <a:p>
            <a:r>
              <a:rPr lang="en-US" baseline="0" dirty="0" smtClean="0"/>
              <a:t>Some of the biomarkers whilst perhaps not useful as an individual spot test for an individual </a:t>
            </a:r>
            <a:r>
              <a:rPr lang="en-US" baseline="0" dirty="0" err="1" smtClean="0"/>
              <a:t>patietn</a:t>
            </a:r>
            <a:r>
              <a:rPr lang="en-US" baseline="0" dirty="0" smtClean="0"/>
              <a:t> do offer information when used on a population basis or when used as trending markers for an individual rather than as a spot. </a:t>
            </a:r>
          </a:p>
          <a:p>
            <a:endParaRPr lang="en-US" baseline="0" dirty="0" smtClean="0"/>
          </a:p>
          <a:p>
            <a:r>
              <a:rPr lang="en-US" baseline="0" dirty="0" smtClean="0"/>
              <a:t>Whilst we should strive for novel biomarkers it is likely to be that we will always need to pull information from multiple markers together and learn more about how to interpret subtle changes. </a:t>
            </a:r>
            <a:endParaRPr lang="en-US"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80</a:t>
            </a:fld>
            <a:endParaRPr lang="en-US"/>
          </a:p>
        </p:txBody>
      </p:sp>
    </p:spTree>
    <p:extLst>
      <p:ext uri="{BB962C8B-B14F-4D97-AF65-F5344CB8AC3E}">
        <p14:creationId xmlns:p14="http://schemas.microsoft.com/office/powerpoint/2010/main" val="2017519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May remain within reference range (following ¾ to 7/8ths nephrectomy)</a:t>
            </a:r>
            <a:endParaRPr lang="en-GB" dirty="0"/>
          </a:p>
        </p:txBody>
      </p:sp>
      <p:sp>
        <p:nvSpPr>
          <p:cNvPr id="4" name="Slide Number Placeholder 3"/>
          <p:cNvSpPr>
            <a:spLocks noGrp="1"/>
          </p:cNvSpPr>
          <p:nvPr>
            <p:ph type="sldNum" sz="quarter" idx="10"/>
          </p:nvPr>
        </p:nvSpPr>
        <p:spPr/>
        <p:txBody>
          <a:bodyPr/>
          <a:lstStyle/>
          <a:p>
            <a:fld id="{9C981081-EDD3-5643-915B-181B21F7278F}" type="slidenum">
              <a:rPr lang="en-US" smtClean="0"/>
              <a:pPr/>
              <a:t>8</a:t>
            </a:fld>
            <a:endParaRPr lang="en-US"/>
          </a:p>
        </p:txBody>
      </p:sp>
    </p:spTree>
    <p:extLst>
      <p:ext uri="{BB962C8B-B14F-4D97-AF65-F5344CB8AC3E}">
        <p14:creationId xmlns:p14="http://schemas.microsoft.com/office/powerpoint/2010/main" val="255263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29 azo, 66 non-azo cats</a:t>
            </a:r>
          </a:p>
          <a:p>
            <a:r>
              <a:rPr lang="en-GB" baseline="0" dirty="0" smtClean="0"/>
              <a:t>Also evaluated other parameters such as SBP and PO4, K which were not different between groups</a:t>
            </a:r>
          </a:p>
          <a:p>
            <a:endParaRPr lang="en-GB" baseline="0" dirty="0" smtClean="0"/>
          </a:p>
          <a:p>
            <a:r>
              <a:rPr lang="en-GB" baseline="0" dirty="0" smtClean="0"/>
              <a:t>predominately found within the lysosomes of the proximal tubular cells and plays an integral role in the tubular processing of protein. NAG previously has been evaluated in small groups of healthy cats and in those with various types of urinary tract disease.18,19 It also has been evaluated as a biomarker for the development </a:t>
            </a:r>
            <a:r>
              <a:rPr lang="en-GB" baseline="0" dirty="0" err="1" smtClean="0"/>
              <a:t>ofazotemia</a:t>
            </a:r>
            <a:r>
              <a:rPr lang="en-GB" baseline="0" dirty="0" smtClean="0"/>
              <a:t> in hyperthyroid cats treated with </a:t>
            </a:r>
            <a:r>
              <a:rPr lang="en-GB" baseline="0" dirty="0" err="1" smtClean="0"/>
              <a:t>methimazole</a:t>
            </a:r>
            <a:endParaRPr lang="en-GB" baseline="0" dirty="0" smtClean="0"/>
          </a:p>
          <a:p>
            <a:endParaRPr lang="en-GB" baseline="0" dirty="0" smtClean="0"/>
          </a:p>
          <a:p>
            <a:r>
              <a:rPr lang="en-GB" baseline="0" dirty="0" smtClean="0"/>
              <a:t>(N-acetyl-b-D-</a:t>
            </a:r>
            <a:r>
              <a:rPr lang="en-GB" baseline="0" dirty="0" err="1" smtClean="0"/>
              <a:t>glucosaminidase</a:t>
            </a:r>
            <a:r>
              <a:rPr lang="en-GB" baseline="0" dirty="0" smtClean="0"/>
              <a:t> [NAG])</a:t>
            </a:r>
            <a:endParaRPr lang="en-GB" baseline="0" dirty="0" smtClean="0"/>
          </a:p>
          <a:p>
            <a:endParaRPr lang="en-GB" baseline="0" dirty="0" smtClean="0"/>
          </a:p>
          <a:p>
            <a:r>
              <a:rPr lang="en-GB" baseline="0" dirty="0" smtClean="0"/>
              <a:t>In total we recruited 118 initially healthy non-</a:t>
            </a:r>
            <a:r>
              <a:rPr lang="en-GB" baseline="0" dirty="0" err="1" smtClean="0"/>
              <a:t>azotemic</a:t>
            </a:r>
            <a:r>
              <a:rPr lang="en-GB" baseline="0" dirty="0" smtClean="0"/>
              <a:t> geriatric cats and followed them longitudinally to the 12 month time point. </a:t>
            </a:r>
          </a:p>
          <a:p>
            <a:endParaRPr lang="en-GB" baseline="0" dirty="0" smtClean="0"/>
          </a:p>
          <a:p>
            <a:r>
              <a:rPr lang="en-GB" baseline="0" dirty="0" smtClean="0"/>
              <a:t>Of these approximately 10% died or were </a:t>
            </a:r>
            <a:r>
              <a:rPr lang="en-GB" baseline="0" dirty="0" err="1" smtClean="0"/>
              <a:t>euthanised</a:t>
            </a:r>
            <a:r>
              <a:rPr lang="en-GB" baseline="0" dirty="0" smtClean="0"/>
              <a:t> for reasons unrelated to renal disease, a further 10 % were lost to follow up and 30% developed </a:t>
            </a:r>
            <a:r>
              <a:rPr lang="en-GB" baseline="0" dirty="0" err="1" smtClean="0"/>
              <a:t>azotemia</a:t>
            </a:r>
            <a:r>
              <a:rPr lang="en-GB" baseline="0" dirty="0" smtClean="0"/>
              <a:t> by 12 months. </a:t>
            </a:r>
          </a:p>
          <a:p>
            <a:endParaRPr lang="en-GB" baseline="0" dirty="0" smtClean="0"/>
          </a:p>
          <a:p>
            <a:r>
              <a:rPr lang="en-GB" baseline="0" dirty="0" smtClean="0"/>
              <a:t>The table on this slide highlights those variables in the </a:t>
            </a:r>
            <a:r>
              <a:rPr lang="en-GB" baseline="0" dirty="0" err="1" smtClean="0"/>
              <a:t>univariate</a:t>
            </a:r>
            <a:r>
              <a:rPr lang="en-GB" baseline="0" dirty="0" smtClean="0"/>
              <a:t> analysis that reached statistical significance </a:t>
            </a:r>
            <a:r>
              <a:rPr lang="en-GB" baseline="0" dirty="0" err="1" smtClean="0"/>
              <a:t>nd</a:t>
            </a:r>
            <a:r>
              <a:rPr lang="en-GB" baseline="0" dirty="0" smtClean="0"/>
              <a:t> were predictive at recruitment of the future development of </a:t>
            </a:r>
            <a:r>
              <a:rPr lang="en-GB" baseline="0" dirty="0" err="1" smtClean="0"/>
              <a:t>azotemia</a:t>
            </a:r>
            <a:r>
              <a:rPr lang="en-GB" baseline="0" dirty="0" smtClean="0"/>
              <a:t> at 12 months.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67C1F-F936-4E03-AACE-845048167D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679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Cauxin</a:t>
            </a:r>
            <a:r>
              <a:rPr lang="en-GB" dirty="0" smtClean="0"/>
              <a:t>, this is a 70KDa carboxylesterase enzyme which </a:t>
            </a:r>
            <a:r>
              <a:rPr lang="en-GB" dirty="0" err="1" smtClean="0"/>
              <a:t>colocalises</a:t>
            </a:r>
            <a:r>
              <a:rPr lang="en-GB" dirty="0" smtClean="0"/>
              <a:t> with </a:t>
            </a:r>
            <a:r>
              <a:rPr lang="en-GB" dirty="0" err="1" smtClean="0"/>
              <a:t>megalin</a:t>
            </a:r>
            <a:r>
              <a:rPr lang="en-GB" dirty="0" smtClean="0"/>
              <a:t> and </a:t>
            </a:r>
            <a:r>
              <a:rPr lang="en-GB" dirty="0" err="1" smtClean="0"/>
              <a:t>cubulin</a:t>
            </a:r>
            <a:r>
              <a:rPr lang="en-GB" dirty="0" smtClean="0"/>
              <a:t> in PTC and is secreted into the urine. It is feline specific and involved in the production of the pheromone </a:t>
            </a:r>
            <a:r>
              <a:rPr lang="en-GB" dirty="0" err="1" smtClean="0"/>
              <a:t>Felinine</a:t>
            </a:r>
            <a:r>
              <a:rPr lang="en-GB" dirty="0" smtClean="0"/>
              <a:t> and hence is found in particularly high concentrations in entire male cats. </a:t>
            </a:r>
            <a:endParaRPr lang="en-GB" dirty="0"/>
          </a:p>
        </p:txBody>
      </p:sp>
      <p:sp>
        <p:nvSpPr>
          <p:cNvPr id="4" name="Slide Number Placeholder 3"/>
          <p:cNvSpPr>
            <a:spLocks noGrp="1"/>
          </p:cNvSpPr>
          <p:nvPr>
            <p:ph type="sldNum" sz="quarter" idx="10"/>
          </p:nvPr>
        </p:nvSpPr>
        <p:spPr/>
        <p:txBody>
          <a:bodyPr/>
          <a:lstStyle/>
          <a:p>
            <a:fld id="{52E51051-CD8A-4940-A155-2A70C211B41F}" type="slidenum">
              <a:rPr lang="en-GB" smtClean="0"/>
              <a:t>12</a:t>
            </a:fld>
            <a:endParaRPr lang="en-GB"/>
          </a:p>
        </p:txBody>
      </p:sp>
    </p:spTree>
    <p:extLst>
      <p:ext uri="{BB962C8B-B14F-4D97-AF65-F5344CB8AC3E}">
        <p14:creationId xmlns:p14="http://schemas.microsoft.com/office/powerpoint/2010/main" val="723443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573" y="311509"/>
            <a:ext cx="7883227" cy="1143000"/>
          </a:xfrm>
        </p:spPr>
        <p:txBody>
          <a:bodyPr/>
          <a:lstStyle>
            <a:lvl1pPr algn="l">
              <a:defRPr sz="4000">
                <a:solidFill>
                  <a:srgbClr val="8F23B3"/>
                </a:solidFill>
              </a:defRPr>
            </a:lvl1pPr>
          </a:lstStyle>
          <a:p>
            <a:r>
              <a:rPr lang="en-GB" dirty="0" smtClean="0"/>
              <a:t>Slide Title</a:t>
            </a:r>
            <a:endParaRPr lang="en-US" dirty="0"/>
          </a:p>
        </p:txBody>
      </p:sp>
      <p:sp>
        <p:nvSpPr>
          <p:cNvPr id="3" name="Content Placeholder 2"/>
          <p:cNvSpPr>
            <a:spLocks noGrp="1"/>
          </p:cNvSpPr>
          <p:nvPr>
            <p:ph sz="half" idx="1"/>
          </p:nvPr>
        </p:nvSpPr>
        <p:spPr>
          <a:xfrm>
            <a:off x="803572" y="1857024"/>
            <a:ext cx="7883227" cy="4269139"/>
          </a:xfrm>
        </p:spPr>
        <p:txBody>
          <a:bodyPr/>
          <a:lstStyle>
            <a:lvl1pPr marL="342900" indent="-342900">
              <a:buSzPct val="50000"/>
              <a:buFontTx/>
              <a:buBlip>
                <a:blip r:embed="rId2"/>
              </a:buBlip>
              <a:defRPr sz="2800"/>
            </a:lvl1pPr>
            <a:lvl2pPr marL="742950" indent="-285750">
              <a:buClr>
                <a:srgbClr val="8F23B3"/>
              </a:buClr>
              <a:buFont typeface="Arial"/>
              <a:buChar char="•"/>
              <a:defRPr sz="2400"/>
            </a:lvl2pPr>
            <a:lvl3pPr marL="1143000" indent="-228600">
              <a:buClr>
                <a:srgbClr val="8F23B3"/>
              </a:buClr>
              <a:buSzPct val="80000"/>
              <a:buFont typeface="Wingdings" charset="2"/>
              <a:buChar char="§"/>
              <a:defRPr sz="2000"/>
            </a:lvl3pPr>
            <a:lvl4pPr marL="1600200" indent="-228600">
              <a:buClr>
                <a:srgbClr val="8F23B3"/>
              </a:buClr>
              <a:buSzPct val="80000"/>
              <a:buFont typeface="Courier New"/>
              <a:buChar char="o"/>
              <a:defRPr sz="1800"/>
            </a:lvl4pPr>
            <a:lvl5pPr marL="2057400" indent="-228600">
              <a:buClr>
                <a:srgbClr val="8F23B3"/>
              </a:buClr>
              <a:buFont typeface="Lucida Grande"/>
              <a:buChar cha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5CEB3A-9019-0241-A318-2FFD636F3485}" type="datetimeFigureOut">
              <a:rPr lang="en-US" smtClean="0"/>
              <a:pPr/>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2E2082-EBEF-BC4B-BAAB-0003CF8F9B03}" type="slidenum">
              <a:rPr lang="en-US" smtClean="0"/>
              <a:pPr/>
              <a:t>‹#›</a:t>
            </a:fld>
            <a:endParaRPr lang="en-US"/>
          </a:p>
        </p:txBody>
      </p:sp>
    </p:spTree>
    <p:extLst>
      <p:ext uri="{BB962C8B-B14F-4D97-AF65-F5344CB8AC3E}">
        <p14:creationId xmlns:p14="http://schemas.microsoft.com/office/powerpoint/2010/main" val="1051093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71550" y="1546225"/>
            <a:ext cx="3773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97438" y="1546225"/>
            <a:ext cx="3775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B09B1FC0-2CD5-4E6E-8E6D-6749F3D22596}" type="slidenum">
              <a:rPr lang="en-GB" smtClean="0"/>
              <a:pPr/>
              <a:t>‹#›</a:t>
            </a:fld>
            <a:endParaRPr lang="en-GB"/>
          </a:p>
        </p:txBody>
      </p:sp>
    </p:spTree>
    <p:extLst>
      <p:ext uri="{BB962C8B-B14F-4D97-AF65-F5344CB8AC3E}">
        <p14:creationId xmlns:p14="http://schemas.microsoft.com/office/powerpoint/2010/main" val="103805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a:pPr/>
              <a:t>‹#›</a:t>
            </a:fld>
            <a:endParaRPr lang="en-GB"/>
          </a:p>
        </p:txBody>
      </p:sp>
    </p:spTree>
    <p:extLst>
      <p:ext uri="{BB962C8B-B14F-4D97-AF65-F5344CB8AC3E}">
        <p14:creationId xmlns:p14="http://schemas.microsoft.com/office/powerpoint/2010/main" val="516747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359232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419419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4163636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1060535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2254111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50203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71550" y="1546225"/>
            <a:ext cx="3773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97438" y="1546225"/>
            <a:ext cx="3775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6DBD8D43-1943-4260-9076-CBCF13FCDA77}" type="slidenum">
              <a:rPr lang="en-GB"/>
              <a:pPr/>
              <a:t>‹#›</a:t>
            </a:fld>
            <a:endParaRPr lang="en-GB"/>
          </a:p>
        </p:txBody>
      </p:sp>
    </p:spTree>
    <p:extLst>
      <p:ext uri="{BB962C8B-B14F-4D97-AF65-F5344CB8AC3E}">
        <p14:creationId xmlns:p14="http://schemas.microsoft.com/office/powerpoint/2010/main" val="930608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573" y="311509"/>
            <a:ext cx="7883227" cy="1143000"/>
          </a:xfrm>
        </p:spPr>
        <p:txBody>
          <a:bodyPr/>
          <a:lstStyle>
            <a:lvl1pPr algn="l">
              <a:defRPr sz="4000">
                <a:solidFill>
                  <a:srgbClr val="8F23B3"/>
                </a:solidFill>
              </a:defRPr>
            </a:lvl1pPr>
          </a:lstStyle>
          <a:p>
            <a:r>
              <a:rPr lang="en-GB" dirty="0" smtClean="0"/>
              <a:t>Slide Title</a:t>
            </a:r>
            <a:endParaRPr lang="en-US" dirty="0"/>
          </a:p>
        </p:txBody>
      </p:sp>
      <p:sp>
        <p:nvSpPr>
          <p:cNvPr id="3" name="Content Placeholder 2"/>
          <p:cNvSpPr>
            <a:spLocks noGrp="1"/>
          </p:cNvSpPr>
          <p:nvPr>
            <p:ph sz="half" idx="1"/>
          </p:nvPr>
        </p:nvSpPr>
        <p:spPr>
          <a:xfrm>
            <a:off x="803572" y="1857024"/>
            <a:ext cx="7883227" cy="4269139"/>
          </a:xfrm>
        </p:spPr>
        <p:txBody>
          <a:bodyPr/>
          <a:lstStyle>
            <a:lvl1pPr marL="342900" indent="-342900">
              <a:buSzPct val="50000"/>
              <a:buFontTx/>
              <a:buBlip>
                <a:blip r:embed="rId2"/>
              </a:buBlip>
              <a:defRPr sz="2800"/>
            </a:lvl1pPr>
            <a:lvl2pPr marL="742950" indent="-285750">
              <a:buClr>
                <a:srgbClr val="8F23B3"/>
              </a:buClr>
              <a:buFont typeface="Arial"/>
              <a:buChar char="•"/>
              <a:defRPr sz="2400"/>
            </a:lvl2pPr>
            <a:lvl3pPr marL="1143000" indent="-228600">
              <a:buClr>
                <a:srgbClr val="8F23B3"/>
              </a:buClr>
              <a:buSzPct val="80000"/>
              <a:buFont typeface="Wingdings" charset="2"/>
              <a:buChar char="§"/>
              <a:defRPr sz="2000"/>
            </a:lvl3pPr>
            <a:lvl4pPr marL="1600200" indent="-228600">
              <a:buClr>
                <a:srgbClr val="8F23B3"/>
              </a:buClr>
              <a:buSzPct val="80000"/>
              <a:buFont typeface="Courier New"/>
              <a:buChar char="o"/>
              <a:defRPr sz="1800"/>
            </a:lvl4pPr>
            <a:lvl5pPr marL="2057400" indent="-228600">
              <a:buClr>
                <a:srgbClr val="8F23B3"/>
              </a:buClr>
              <a:buFont typeface="Lucida Grande"/>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5CEB3A-9019-0241-A318-2FFD636F3485}" type="datetimeFigureOut">
              <a:rPr lang="en-US" smtClean="0"/>
              <a:pPr/>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2E2082-EBEF-BC4B-BAAB-0003CF8F9B03}" type="slidenum">
              <a:rPr lang="en-US" smtClean="0"/>
              <a:pPr/>
              <a:t>‹#›</a:t>
            </a:fld>
            <a:endParaRPr lang="en-US"/>
          </a:p>
        </p:txBody>
      </p:sp>
    </p:spTree>
    <p:extLst>
      <p:ext uri="{BB962C8B-B14F-4D97-AF65-F5344CB8AC3E}">
        <p14:creationId xmlns:p14="http://schemas.microsoft.com/office/powerpoint/2010/main" val="29168347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B9C8CF1-278C-4F13-A8DE-08A0E26284EF}"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8C3B9-2969-4905-9865-B5008FC86A03}" type="slidenum">
              <a:rPr lang="en-GB" smtClean="0"/>
              <a:t>‹#›</a:t>
            </a:fld>
            <a:endParaRPr lang="en-GB"/>
          </a:p>
        </p:txBody>
      </p:sp>
    </p:spTree>
    <p:extLst>
      <p:ext uri="{BB962C8B-B14F-4D97-AF65-F5344CB8AC3E}">
        <p14:creationId xmlns:p14="http://schemas.microsoft.com/office/powerpoint/2010/main" val="2519483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Main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573" y="311509"/>
            <a:ext cx="7883227" cy="1143000"/>
          </a:xfrm>
        </p:spPr>
        <p:txBody>
          <a:bodyPr/>
          <a:lstStyle>
            <a:lvl1pPr algn="l">
              <a:defRPr sz="4000">
                <a:solidFill>
                  <a:srgbClr val="8F23B3"/>
                </a:solidFill>
              </a:defRPr>
            </a:lvl1pPr>
          </a:lstStyle>
          <a:p>
            <a:r>
              <a:rPr lang="en-GB" dirty="0" smtClean="0"/>
              <a:t>Slide Title</a:t>
            </a:r>
            <a:endParaRPr lang="en-US" dirty="0"/>
          </a:p>
        </p:txBody>
      </p:sp>
      <p:sp>
        <p:nvSpPr>
          <p:cNvPr id="3" name="Content Placeholder 2"/>
          <p:cNvSpPr>
            <a:spLocks noGrp="1"/>
          </p:cNvSpPr>
          <p:nvPr>
            <p:ph sz="half" idx="1"/>
          </p:nvPr>
        </p:nvSpPr>
        <p:spPr>
          <a:xfrm>
            <a:off x="803572" y="1857024"/>
            <a:ext cx="7883227" cy="4269139"/>
          </a:xfrm>
        </p:spPr>
        <p:txBody>
          <a:bodyPr/>
          <a:lstStyle>
            <a:lvl1pPr marL="342900" indent="-342900">
              <a:buSzPct val="50000"/>
              <a:buFontTx/>
              <a:buBlip>
                <a:blip r:embed="rId2"/>
              </a:buBlip>
              <a:defRPr sz="2800"/>
            </a:lvl1pPr>
            <a:lvl2pPr marL="742950" indent="-285750">
              <a:buClr>
                <a:srgbClr val="8F23B3"/>
              </a:buClr>
              <a:buFont typeface="Arial"/>
              <a:buChar char="•"/>
              <a:defRPr sz="2400"/>
            </a:lvl2pPr>
            <a:lvl3pPr marL="1143000" indent="-228600">
              <a:buClr>
                <a:srgbClr val="8F23B3"/>
              </a:buClr>
              <a:buSzPct val="80000"/>
              <a:buFont typeface="Wingdings" charset="2"/>
              <a:buChar char="§"/>
              <a:defRPr sz="2000"/>
            </a:lvl3pPr>
            <a:lvl4pPr marL="1600200" indent="-228600">
              <a:buClr>
                <a:srgbClr val="8F23B3"/>
              </a:buClr>
              <a:buSzPct val="80000"/>
              <a:buFont typeface="Courier New"/>
              <a:buChar char="o"/>
              <a:defRPr sz="1800"/>
            </a:lvl4pPr>
            <a:lvl5pPr marL="2057400" indent="-228600">
              <a:buClr>
                <a:srgbClr val="8F23B3"/>
              </a:buClr>
              <a:buFont typeface="Lucida Grande"/>
              <a:buChar cha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5CEB3A-9019-0241-A318-2FFD636F3485}" type="datetimeFigureOut">
              <a:rPr lang="en-US" smtClean="0"/>
              <a:pPr/>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2E2082-EBEF-BC4B-BAAB-0003CF8F9B03}" type="slidenum">
              <a:rPr lang="en-US" smtClean="0"/>
              <a:pPr/>
              <a:t>‹#›</a:t>
            </a:fld>
            <a:endParaRPr lang="en-US"/>
          </a:p>
        </p:txBody>
      </p:sp>
    </p:spTree>
    <p:extLst>
      <p:ext uri="{BB962C8B-B14F-4D97-AF65-F5344CB8AC3E}">
        <p14:creationId xmlns:p14="http://schemas.microsoft.com/office/powerpoint/2010/main" val="4176489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background-mai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29156" cy="6858000"/>
          </a:xfrm>
          <a:prstGeom prst="rect">
            <a:avLst/>
          </a:prstGeom>
        </p:spPr>
      </p:pic>
      <p:sp>
        <p:nvSpPr>
          <p:cNvPr id="2" name="Title 1"/>
          <p:cNvSpPr>
            <a:spLocks noGrp="1"/>
          </p:cNvSpPr>
          <p:nvPr>
            <p:ph type="title" hasCustomPrompt="1"/>
          </p:nvPr>
        </p:nvSpPr>
        <p:spPr/>
        <p:txBody>
          <a:bodyPr/>
          <a:lstStyle>
            <a:lvl1pPr>
              <a:defRPr>
                <a:solidFill>
                  <a:srgbClr val="8F23B3"/>
                </a:solidFill>
              </a:defRPr>
            </a:lvl1pPr>
          </a:lstStyle>
          <a:p>
            <a:r>
              <a:rPr lang="en-GB" dirty="0" smtClean="0"/>
              <a:t>Presentation Title</a:t>
            </a:r>
            <a:endParaRPr lang="en-US" dirty="0"/>
          </a:p>
        </p:txBody>
      </p:sp>
      <p:sp>
        <p:nvSpPr>
          <p:cNvPr id="3" name="Date Placeholder 2"/>
          <p:cNvSpPr>
            <a:spLocks noGrp="1"/>
          </p:cNvSpPr>
          <p:nvPr>
            <p:ph type="dt" sz="half" idx="10"/>
          </p:nvPr>
        </p:nvSpPr>
        <p:spPr/>
        <p:txBody>
          <a:bodyPr/>
          <a:lstStyle/>
          <a:p>
            <a:fld id="{A75CEB3A-9019-0241-A318-2FFD636F3485}" type="datetimeFigureOut">
              <a:rPr lang="en-US" smtClean="0"/>
              <a:t>5/30/2017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2E2082-EBEF-BC4B-BAAB-0003CF8F9B03}" type="slidenum">
              <a:rPr lang="en-US" smtClean="0"/>
              <a:t>‹#›</a:t>
            </a:fld>
            <a:endParaRPr lang="en-US"/>
          </a:p>
        </p:txBody>
      </p:sp>
      <p:sp>
        <p:nvSpPr>
          <p:cNvPr id="8" name="Picture Placeholder 7"/>
          <p:cNvSpPr>
            <a:spLocks noGrp="1"/>
          </p:cNvSpPr>
          <p:nvPr>
            <p:ph type="pic" sz="quarter" idx="13"/>
          </p:nvPr>
        </p:nvSpPr>
        <p:spPr>
          <a:xfrm>
            <a:off x="5397500" y="1"/>
            <a:ext cx="3529013" cy="3429000"/>
          </a:xfrm>
        </p:spPr>
        <p:txBody>
          <a:bodyPr/>
          <a:lstStyle/>
          <a:p>
            <a:r>
              <a:rPr lang="en-GB" smtClean="0"/>
              <a:t>Drag picture to placeholder or click icon to add</a:t>
            </a:r>
            <a:endParaRPr lang="en-US"/>
          </a:p>
        </p:txBody>
      </p:sp>
      <p:sp>
        <p:nvSpPr>
          <p:cNvPr id="10" name="Text Placeholder 9"/>
          <p:cNvSpPr>
            <a:spLocks noGrp="1"/>
          </p:cNvSpPr>
          <p:nvPr>
            <p:ph type="body" sz="quarter" idx="14" hasCustomPrompt="1"/>
          </p:nvPr>
        </p:nvSpPr>
        <p:spPr>
          <a:xfrm>
            <a:off x="803275" y="4792663"/>
            <a:ext cx="3806825" cy="531812"/>
          </a:xfrm>
        </p:spPr>
        <p:txBody>
          <a:bodyPr>
            <a:normAutofit/>
          </a:bodyPr>
          <a:lstStyle>
            <a:lvl1pPr marL="0" indent="0">
              <a:buFontTx/>
              <a:buNone/>
              <a:defRPr sz="2000" baseline="0"/>
            </a:lvl1pPr>
          </a:lstStyle>
          <a:p>
            <a:pPr lvl="0"/>
            <a:r>
              <a:rPr lang="en-GB" dirty="0" smtClean="0"/>
              <a:t>Your Name</a:t>
            </a:r>
            <a:endParaRPr lang="en-US" dirty="0"/>
          </a:p>
        </p:txBody>
      </p:sp>
      <p:sp>
        <p:nvSpPr>
          <p:cNvPr id="9" name="Vertical Text Placeholder 8"/>
          <p:cNvSpPr>
            <a:spLocks noGrp="1"/>
          </p:cNvSpPr>
          <p:nvPr>
            <p:ph type="body" orient="vert" sz="quarter" idx="15" hasCustomPrompt="1"/>
          </p:nvPr>
        </p:nvSpPr>
        <p:spPr>
          <a:xfrm rot="10800000">
            <a:off x="8686799" y="440640"/>
            <a:ext cx="442356" cy="5915710"/>
          </a:xfrm>
        </p:spPr>
        <p:txBody>
          <a:bodyPr vert="eaVert">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Strap Line To Go Here</a:t>
            </a:r>
          </a:p>
        </p:txBody>
      </p:sp>
    </p:spTree>
    <p:extLst>
      <p:ext uri="{BB962C8B-B14F-4D97-AF65-F5344CB8AC3E}">
        <p14:creationId xmlns:p14="http://schemas.microsoft.com/office/powerpoint/2010/main" val="25997443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in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573" y="311509"/>
            <a:ext cx="7883227" cy="1143000"/>
          </a:xfrm>
        </p:spPr>
        <p:txBody>
          <a:bodyPr/>
          <a:lstStyle>
            <a:lvl1pPr algn="l">
              <a:defRPr sz="4000">
                <a:solidFill>
                  <a:srgbClr val="8F23B3"/>
                </a:solidFill>
              </a:defRPr>
            </a:lvl1pPr>
          </a:lstStyle>
          <a:p>
            <a:r>
              <a:rPr lang="en-GB" dirty="0" smtClean="0"/>
              <a:t>Slide Title</a:t>
            </a:r>
            <a:endParaRPr lang="en-US" dirty="0"/>
          </a:p>
        </p:txBody>
      </p:sp>
      <p:sp>
        <p:nvSpPr>
          <p:cNvPr id="3" name="Content Placeholder 2"/>
          <p:cNvSpPr>
            <a:spLocks noGrp="1"/>
          </p:cNvSpPr>
          <p:nvPr>
            <p:ph sz="half" idx="1"/>
          </p:nvPr>
        </p:nvSpPr>
        <p:spPr>
          <a:xfrm>
            <a:off x="803572" y="1857024"/>
            <a:ext cx="7883227" cy="4269139"/>
          </a:xfrm>
        </p:spPr>
        <p:txBody>
          <a:bodyPr/>
          <a:lstStyle>
            <a:lvl1pPr marL="342900" indent="-342900">
              <a:buSzPct val="50000"/>
              <a:buFontTx/>
              <a:buBlip>
                <a:blip r:embed="rId2"/>
              </a:buBlip>
              <a:defRPr sz="2800"/>
            </a:lvl1pPr>
            <a:lvl2pPr marL="742950" indent="-285750">
              <a:buClr>
                <a:schemeClr val="tx1"/>
              </a:buClr>
              <a:buFont typeface="Arial"/>
              <a:buChar char="•"/>
              <a:defRPr sz="2400"/>
            </a:lvl2pPr>
            <a:lvl3pPr marL="1143000" indent="-228600">
              <a:buClr>
                <a:schemeClr val="tx1"/>
              </a:buClr>
              <a:buSzPct val="80000"/>
              <a:buFont typeface="Wingdings" charset="2"/>
              <a:buChar char="§"/>
              <a:defRPr sz="2000"/>
            </a:lvl3pPr>
            <a:lvl4pPr marL="1600200" indent="-228600">
              <a:buClr>
                <a:schemeClr val="tx1"/>
              </a:buClr>
              <a:buSzPct val="80000"/>
              <a:buFont typeface="Courier New"/>
              <a:buChar char="o"/>
              <a:defRPr sz="1800"/>
            </a:lvl4pPr>
            <a:lvl5pPr marL="2057400" indent="-228600">
              <a:buClr>
                <a:schemeClr val="tx1"/>
              </a:buClr>
              <a:buFont typeface="Lucida Grande"/>
              <a:buChar cha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A75CEB3A-9019-0241-A318-2FFD636F3485}"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2E2082-EBEF-BC4B-BAAB-0003CF8F9B03}" type="slidenum">
              <a:rPr lang="en-US" smtClean="0"/>
              <a:t>‹#›</a:t>
            </a:fld>
            <a:endParaRPr lang="en-US"/>
          </a:p>
        </p:txBody>
      </p:sp>
    </p:spTree>
    <p:extLst>
      <p:ext uri="{BB962C8B-B14F-4D97-AF65-F5344CB8AC3E}">
        <p14:creationId xmlns:p14="http://schemas.microsoft.com/office/powerpoint/2010/main" val="257062941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creen - Bullets">
    <p:spTree>
      <p:nvGrpSpPr>
        <p:cNvPr id="1" name=""/>
        <p:cNvGrpSpPr/>
        <p:nvPr/>
      </p:nvGrpSpPr>
      <p:grpSpPr>
        <a:xfrm>
          <a:off x="0" y="0"/>
          <a:ext cx="0" cy="0"/>
          <a:chOff x="0" y="0"/>
          <a:chExt cx="0" cy="0"/>
        </a:xfrm>
      </p:grpSpPr>
      <p:pic>
        <p:nvPicPr>
          <p:cNvPr id="8" name="Picture 7" descr="background-mai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29156" cy="6858000"/>
          </a:xfrm>
          <a:prstGeom prst="rect">
            <a:avLst/>
          </a:prstGeom>
        </p:spPr>
      </p:pic>
      <p:sp>
        <p:nvSpPr>
          <p:cNvPr id="2" name="Title 1"/>
          <p:cNvSpPr>
            <a:spLocks noGrp="1"/>
          </p:cNvSpPr>
          <p:nvPr>
            <p:ph type="title" hasCustomPrompt="1"/>
          </p:nvPr>
        </p:nvSpPr>
        <p:spPr/>
        <p:txBody>
          <a:bodyPr/>
          <a:lstStyle>
            <a:lvl1pPr algn="l">
              <a:defRPr>
                <a:solidFill>
                  <a:srgbClr val="8F23B3"/>
                </a:solidFill>
              </a:defRPr>
            </a:lvl1pPr>
          </a:lstStyle>
          <a:p>
            <a:r>
              <a:rPr lang="en-GB" dirty="0" smtClean="0"/>
              <a:t>Presentation Title</a:t>
            </a:r>
            <a:endParaRPr lang="en-US" dirty="0"/>
          </a:p>
        </p:txBody>
      </p:sp>
      <p:sp>
        <p:nvSpPr>
          <p:cNvPr id="3" name="Content Placeholder 2"/>
          <p:cNvSpPr>
            <a:spLocks noGrp="1"/>
          </p:cNvSpPr>
          <p:nvPr>
            <p:ph idx="1"/>
          </p:nvPr>
        </p:nvSpPr>
        <p:spPr>
          <a:xfrm>
            <a:off x="803573" y="4576102"/>
            <a:ext cx="7880450" cy="1650950"/>
          </a:xfrm>
        </p:spPr>
        <p:txBody>
          <a:bodyPr/>
          <a:lstStyle>
            <a:lvl1pPr marL="342900" indent="-342900">
              <a:buClr>
                <a:srgbClr val="8F23B3"/>
              </a:buClr>
              <a:buSzPct val="70000"/>
              <a:buFontTx/>
              <a:buBlip>
                <a:blip r:embed="rId3"/>
              </a:buBlip>
              <a:defRPr/>
            </a:lvl1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A75CEB3A-9019-0241-A318-2FFD636F3485}"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2E2082-EBEF-BC4B-BAAB-0003CF8F9B03}" type="slidenum">
              <a:rPr lang="en-US" smtClean="0"/>
              <a:t>‹#›</a:t>
            </a:fld>
            <a:endParaRPr lang="en-US"/>
          </a:p>
        </p:txBody>
      </p:sp>
      <p:sp>
        <p:nvSpPr>
          <p:cNvPr id="7" name="Picture Placeholder 7"/>
          <p:cNvSpPr>
            <a:spLocks noGrp="1"/>
          </p:cNvSpPr>
          <p:nvPr>
            <p:ph type="pic" sz="quarter" idx="13"/>
          </p:nvPr>
        </p:nvSpPr>
        <p:spPr>
          <a:xfrm>
            <a:off x="5397500" y="369171"/>
            <a:ext cx="3529013" cy="2511425"/>
          </a:xfrm>
        </p:spPr>
        <p:txBody>
          <a:bodyPr/>
          <a:lstStyle/>
          <a:p>
            <a:r>
              <a:rPr lang="en-GB" smtClean="0"/>
              <a:t>Drag picture to placeholder or click icon to add</a:t>
            </a:r>
            <a:endParaRPr lang="en-US"/>
          </a:p>
        </p:txBody>
      </p:sp>
      <p:sp>
        <p:nvSpPr>
          <p:cNvPr id="9" name="Vertical Text Placeholder 8"/>
          <p:cNvSpPr>
            <a:spLocks noGrp="1"/>
          </p:cNvSpPr>
          <p:nvPr>
            <p:ph type="body" orient="vert" sz="quarter" idx="15" hasCustomPrompt="1"/>
          </p:nvPr>
        </p:nvSpPr>
        <p:spPr>
          <a:xfrm rot="10800000">
            <a:off x="8686799" y="440640"/>
            <a:ext cx="442356" cy="5915710"/>
          </a:xfrm>
        </p:spPr>
        <p:txBody>
          <a:bodyPr vert="eaVert">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Strap Line To Go Here</a:t>
            </a:r>
          </a:p>
        </p:txBody>
      </p:sp>
    </p:spTree>
    <p:extLst>
      <p:ext uri="{BB962C8B-B14F-4D97-AF65-F5344CB8AC3E}">
        <p14:creationId xmlns:p14="http://schemas.microsoft.com/office/powerpoint/2010/main" val="50076890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in - No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8513" y="1857928"/>
            <a:ext cx="7888285" cy="4319323"/>
          </a:xfrm>
        </p:spPr>
        <p:txBody>
          <a:bodyPr anchor="t"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75CEB3A-9019-0241-A318-2FFD636F3485}"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2E2082-EBEF-BC4B-BAAB-0003CF8F9B03}" type="slidenum">
              <a:rPr lang="en-US" smtClean="0"/>
              <a:t>‹#›</a:t>
            </a:fld>
            <a:endParaRPr lang="en-US"/>
          </a:p>
        </p:txBody>
      </p:sp>
      <p:sp>
        <p:nvSpPr>
          <p:cNvPr id="7" name="Title 1"/>
          <p:cNvSpPr>
            <a:spLocks noGrp="1"/>
          </p:cNvSpPr>
          <p:nvPr>
            <p:ph type="title" hasCustomPrompt="1"/>
          </p:nvPr>
        </p:nvSpPr>
        <p:spPr>
          <a:xfrm>
            <a:off x="803573" y="311509"/>
            <a:ext cx="7883227" cy="1143000"/>
          </a:xfrm>
        </p:spPr>
        <p:txBody>
          <a:bodyPr/>
          <a:lstStyle>
            <a:lvl1pPr algn="l">
              <a:defRPr sz="4000">
                <a:solidFill>
                  <a:srgbClr val="8F23B3"/>
                </a:solidFill>
              </a:defRPr>
            </a:lvl1pPr>
          </a:lstStyle>
          <a:p>
            <a:r>
              <a:rPr lang="en-GB" dirty="0" smtClean="0"/>
              <a:t>Slide Title</a:t>
            </a:r>
            <a:endParaRPr lang="en-US" dirty="0"/>
          </a:p>
        </p:txBody>
      </p:sp>
    </p:spTree>
    <p:extLst>
      <p:ext uri="{BB962C8B-B14F-4D97-AF65-F5344CB8AC3E}">
        <p14:creationId xmlns:p14="http://schemas.microsoft.com/office/powerpoint/2010/main" val="297323625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8514" y="398105"/>
            <a:ext cx="7914998" cy="1143000"/>
          </a:xfrm>
        </p:spPr>
        <p:txBody>
          <a:bodyPr>
            <a:normAutofit/>
          </a:bodyPr>
          <a:lstStyle>
            <a:lvl1pPr algn="l">
              <a:defRPr sz="4000">
                <a:solidFill>
                  <a:srgbClr val="8F23B3"/>
                </a:solidFill>
              </a:defRPr>
            </a:lvl1pPr>
          </a:lstStyle>
          <a:p>
            <a:r>
              <a:rPr lang="en-GB" dirty="0" smtClean="0"/>
              <a:t>Slide Title</a:t>
            </a:r>
            <a:endParaRPr lang="en-US" dirty="0"/>
          </a:p>
        </p:txBody>
      </p:sp>
      <p:sp>
        <p:nvSpPr>
          <p:cNvPr id="4" name="Content Placeholder 3"/>
          <p:cNvSpPr>
            <a:spLocks noGrp="1"/>
          </p:cNvSpPr>
          <p:nvPr>
            <p:ph sz="half" idx="2"/>
          </p:nvPr>
        </p:nvSpPr>
        <p:spPr>
          <a:xfrm>
            <a:off x="803573" y="2184825"/>
            <a:ext cx="3757921" cy="36752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Content Placeholder 5"/>
          <p:cNvSpPr>
            <a:spLocks noGrp="1"/>
          </p:cNvSpPr>
          <p:nvPr>
            <p:ph sz="quarter" idx="4"/>
          </p:nvPr>
        </p:nvSpPr>
        <p:spPr>
          <a:xfrm>
            <a:off x="4866308" y="2184825"/>
            <a:ext cx="3769575" cy="36752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A75CEB3A-9019-0241-A318-2FFD636F3485}" type="datetimeFigureOut">
              <a:rPr lang="en-US" smtClean="0"/>
              <a:t>5/30/2017</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2E2082-EBEF-BC4B-BAAB-0003CF8F9B03}" type="slidenum">
              <a:rPr lang="en-US" smtClean="0"/>
              <a:t>‹#›</a:t>
            </a:fld>
            <a:endParaRPr lang="en-US"/>
          </a:p>
        </p:txBody>
      </p:sp>
    </p:spTree>
    <p:extLst>
      <p:ext uri="{BB962C8B-B14F-4D97-AF65-F5344CB8AC3E}">
        <p14:creationId xmlns:p14="http://schemas.microsoft.com/office/powerpoint/2010/main" val="299174816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5CEB3A-9019-0241-A318-2FFD636F3485}" type="datetimeFigureOut">
              <a:rPr lang="en-US" smtClean="0"/>
              <a:t>5/30/2017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2E2082-EBEF-BC4B-BAAB-0003CF8F9B03}" type="slidenum">
              <a:rPr lang="en-US" smtClean="0"/>
              <a:t>‹#›</a:t>
            </a:fld>
            <a:endParaRPr lang="en-US"/>
          </a:p>
        </p:txBody>
      </p:sp>
    </p:spTree>
    <p:extLst>
      <p:ext uri="{BB962C8B-B14F-4D97-AF65-F5344CB8AC3E}">
        <p14:creationId xmlns:p14="http://schemas.microsoft.com/office/powerpoint/2010/main" val="60945623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128" y="1870284"/>
            <a:ext cx="4953671" cy="42558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798582" y="1870284"/>
            <a:ext cx="2666931" cy="42558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75CEB3A-9019-0241-A318-2FFD636F3485}"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2E2082-EBEF-BC4B-BAAB-0003CF8F9B03}" type="slidenum">
              <a:rPr lang="en-US" smtClean="0"/>
              <a:t>‹#›</a:t>
            </a:fld>
            <a:endParaRPr lang="en-US"/>
          </a:p>
        </p:txBody>
      </p:sp>
      <p:sp>
        <p:nvSpPr>
          <p:cNvPr id="8" name="Title 1"/>
          <p:cNvSpPr>
            <a:spLocks noGrp="1"/>
          </p:cNvSpPr>
          <p:nvPr>
            <p:ph type="title" hasCustomPrompt="1"/>
          </p:nvPr>
        </p:nvSpPr>
        <p:spPr>
          <a:xfrm>
            <a:off x="803573" y="311509"/>
            <a:ext cx="7883227" cy="1143000"/>
          </a:xfrm>
        </p:spPr>
        <p:txBody>
          <a:bodyPr/>
          <a:lstStyle>
            <a:lvl1pPr algn="l">
              <a:defRPr sz="4000">
                <a:solidFill>
                  <a:srgbClr val="8F23B3"/>
                </a:solidFill>
              </a:defRPr>
            </a:lvl1pPr>
          </a:lstStyle>
          <a:p>
            <a:r>
              <a:rPr lang="en-GB" dirty="0" smtClean="0"/>
              <a:t>Slide Title</a:t>
            </a:r>
            <a:endParaRPr lang="en-US" dirty="0"/>
          </a:p>
        </p:txBody>
      </p:sp>
    </p:spTree>
    <p:extLst>
      <p:ext uri="{BB962C8B-B14F-4D97-AF65-F5344CB8AC3E}">
        <p14:creationId xmlns:p14="http://schemas.microsoft.com/office/powerpoint/2010/main" val="245945383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75CEB3A-9019-0241-A318-2FFD636F3485}"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2E2082-EBEF-BC4B-BAAB-0003CF8F9B03}" type="slidenum">
              <a:rPr lang="en-US" smtClean="0"/>
              <a:t>‹#›</a:t>
            </a:fld>
            <a:endParaRPr lang="en-US"/>
          </a:p>
        </p:txBody>
      </p:sp>
    </p:spTree>
    <p:extLst>
      <p:ext uri="{BB962C8B-B14F-4D97-AF65-F5344CB8AC3E}">
        <p14:creationId xmlns:p14="http://schemas.microsoft.com/office/powerpoint/2010/main" val="12252898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8210" y="1825625"/>
            <a:ext cx="3848590" cy="4255880"/>
          </a:xfrm>
        </p:spPr>
        <p:txBody>
          <a:bodyPr/>
          <a:lstStyle>
            <a:lvl1pPr>
              <a:defRPr sz="32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A75CEB3A-9019-0241-A318-2FFD636F3485}"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2E2082-EBEF-BC4B-BAAB-0003CF8F9B03}" type="slidenum">
              <a:rPr lang="en-US" smtClean="0"/>
              <a:t>‹#›</a:t>
            </a:fld>
            <a:endParaRPr lang="en-US"/>
          </a:p>
        </p:txBody>
      </p:sp>
      <p:sp>
        <p:nvSpPr>
          <p:cNvPr id="8" name="Title 1"/>
          <p:cNvSpPr>
            <a:spLocks noGrp="1"/>
          </p:cNvSpPr>
          <p:nvPr>
            <p:ph type="title" hasCustomPrompt="1"/>
          </p:nvPr>
        </p:nvSpPr>
        <p:spPr>
          <a:xfrm>
            <a:off x="803573" y="311509"/>
            <a:ext cx="7883227" cy="1143000"/>
          </a:xfrm>
        </p:spPr>
        <p:txBody>
          <a:bodyPr/>
          <a:lstStyle>
            <a:lvl1pPr algn="l">
              <a:defRPr sz="4000">
                <a:solidFill>
                  <a:srgbClr val="8F23B3"/>
                </a:solidFill>
              </a:defRPr>
            </a:lvl1pPr>
          </a:lstStyle>
          <a:p>
            <a:r>
              <a:rPr lang="en-GB" dirty="0" smtClean="0"/>
              <a:t>Slide Title</a:t>
            </a:r>
            <a:endParaRPr lang="en-US" dirty="0"/>
          </a:p>
        </p:txBody>
      </p:sp>
      <p:sp>
        <p:nvSpPr>
          <p:cNvPr id="9" name="Picture Placeholder 8"/>
          <p:cNvSpPr>
            <a:spLocks noGrp="1"/>
          </p:cNvSpPr>
          <p:nvPr>
            <p:ph type="pic" sz="quarter" idx="13"/>
          </p:nvPr>
        </p:nvSpPr>
        <p:spPr>
          <a:xfrm>
            <a:off x="790575" y="1825625"/>
            <a:ext cx="3797084" cy="4255880"/>
          </a:xfrm>
        </p:spPr>
        <p:txBody>
          <a:bodyPr/>
          <a:lstStyle/>
          <a:p>
            <a:endParaRPr lang="en-US"/>
          </a:p>
        </p:txBody>
      </p:sp>
    </p:spTree>
    <p:extLst>
      <p:ext uri="{BB962C8B-B14F-4D97-AF65-F5344CB8AC3E}">
        <p14:creationId xmlns:p14="http://schemas.microsoft.com/office/powerpoint/2010/main" val="31207330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descr="background-mai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29156" cy="6858000"/>
          </a:xfrm>
          <a:prstGeom prst="rect">
            <a:avLst/>
          </a:prstGeom>
        </p:spPr>
      </p:pic>
      <p:sp>
        <p:nvSpPr>
          <p:cNvPr id="2" name="Title 1"/>
          <p:cNvSpPr>
            <a:spLocks noGrp="1"/>
          </p:cNvSpPr>
          <p:nvPr>
            <p:ph type="title" hasCustomPrompt="1"/>
          </p:nvPr>
        </p:nvSpPr>
        <p:spPr/>
        <p:txBody>
          <a:bodyPr/>
          <a:lstStyle>
            <a:lvl1pPr>
              <a:defRPr>
                <a:solidFill>
                  <a:srgbClr val="8F23B3"/>
                </a:solidFill>
              </a:defRPr>
            </a:lvl1pPr>
          </a:lstStyle>
          <a:p>
            <a:r>
              <a:rPr lang="en-GB" dirty="0" smtClean="0"/>
              <a:t>Presentation Title</a:t>
            </a:r>
            <a:endParaRPr lang="en-US" dirty="0"/>
          </a:p>
        </p:txBody>
      </p:sp>
      <p:sp>
        <p:nvSpPr>
          <p:cNvPr id="3" name="Date Placeholder 2"/>
          <p:cNvSpPr>
            <a:spLocks noGrp="1"/>
          </p:cNvSpPr>
          <p:nvPr>
            <p:ph type="dt" sz="half" idx="10"/>
          </p:nvPr>
        </p:nvSpPr>
        <p:spPr/>
        <p:txBody>
          <a:bodyPr/>
          <a:lstStyle/>
          <a:p>
            <a:fld id="{A75CEB3A-9019-0241-A318-2FFD636F3485}" type="datetimeFigureOut">
              <a:rPr lang="en-US" smtClean="0"/>
              <a:pPr/>
              <a:t>5/30/2017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2E2082-EBEF-BC4B-BAAB-0003CF8F9B03}" type="slidenum">
              <a:rPr lang="en-US" smtClean="0"/>
              <a:pPr/>
              <a:t>‹#›</a:t>
            </a:fld>
            <a:endParaRPr lang="en-US"/>
          </a:p>
        </p:txBody>
      </p:sp>
      <p:sp>
        <p:nvSpPr>
          <p:cNvPr id="8" name="Picture Placeholder 7"/>
          <p:cNvSpPr>
            <a:spLocks noGrp="1"/>
          </p:cNvSpPr>
          <p:nvPr>
            <p:ph type="pic" sz="quarter" idx="13"/>
          </p:nvPr>
        </p:nvSpPr>
        <p:spPr>
          <a:xfrm>
            <a:off x="5397500" y="1"/>
            <a:ext cx="3529013" cy="3429000"/>
          </a:xfrm>
        </p:spPr>
        <p:txBody>
          <a:bodyPr/>
          <a:lstStyle/>
          <a:p>
            <a:r>
              <a:rPr lang="en-US" smtClean="0"/>
              <a:t>Click icon to add picture</a:t>
            </a:r>
            <a:endParaRPr lang="en-US"/>
          </a:p>
        </p:txBody>
      </p:sp>
      <p:sp>
        <p:nvSpPr>
          <p:cNvPr id="10" name="Text Placeholder 9"/>
          <p:cNvSpPr>
            <a:spLocks noGrp="1"/>
          </p:cNvSpPr>
          <p:nvPr>
            <p:ph type="body" sz="quarter" idx="14" hasCustomPrompt="1"/>
          </p:nvPr>
        </p:nvSpPr>
        <p:spPr>
          <a:xfrm>
            <a:off x="803275" y="4792663"/>
            <a:ext cx="3806825" cy="531812"/>
          </a:xfrm>
        </p:spPr>
        <p:txBody>
          <a:bodyPr>
            <a:normAutofit/>
          </a:bodyPr>
          <a:lstStyle>
            <a:lvl1pPr marL="0" indent="0">
              <a:buFontTx/>
              <a:buNone/>
              <a:defRPr sz="2000" baseline="0"/>
            </a:lvl1pPr>
          </a:lstStyle>
          <a:p>
            <a:pPr lvl="0"/>
            <a:r>
              <a:rPr lang="en-GB" dirty="0" smtClean="0"/>
              <a:t>Your Name</a:t>
            </a:r>
            <a:endParaRPr lang="en-US" dirty="0"/>
          </a:p>
        </p:txBody>
      </p:sp>
      <p:sp>
        <p:nvSpPr>
          <p:cNvPr id="9" name="Vertical Text Placeholder 8"/>
          <p:cNvSpPr>
            <a:spLocks noGrp="1"/>
          </p:cNvSpPr>
          <p:nvPr>
            <p:ph type="body" orient="vert" sz="quarter" idx="15" hasCustomPrompt="1"/>
          </p:nvPr>
        </p:nvSpPr>
        <p:spPr>
          <a:xfrm rot="10800000">
            <a:off x="8686799" y="440640"/>
            <a:ext cx="442356" cy="5915710"/>
          </a:xfrm>
        </p:spPr>
        <p:txBody>
          <a:bodyPr vert="eaVert">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Strap Line To Go Here</a:t>
            </a:r>
          </a:p>
        </p:txBody>
      </p:sp>
    </p:spTree>
    <p:extLst>
      <p:ext uri="{BB962C8B-B14F-4D97-AF65-F5344CB8AC3E}">
        <p14:creationId xmlns:p14="http://schemas.microsoft.com/office/powerpoint/2010/main" val="303737674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 no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050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 Purple ">
    <p:bg>
      <p:bgPr>
        <a:solidFill>
          <a:srgbClr val="8F23B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62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 Purple">
    <p:bg>
      <p:bgPr>
        <a:solidFill>
          <a:srgbClr val="8F23B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573" y="2296080"/>
            <a:ext cx="7883227" cy="1143000"/>
          </a:xfrm>
        </p:spPr>
        <p:txBody>
          <a:bodyPr/>
          <a:lstStyle>
            <a:lvl1pPr>
              <a:defRPr>
                <a:solidFill>
                  <a:srgbClr val="FFFFFF"/>
                </a:solidFill>
              </a:defRPr>
            </a:lvl1pPr>
          </a:lstStyle>
          <a:p>
            <a:r>
              <a:rPr lang="en-GB" dirty="0" smtClean="0"/>
              <a:t>Slide Title</a:t>
            </a:r>
            <a:endParaRPr lang="en-US" dirty="0"/>
          </a:p>
        </p:txBody>
      </p:sp>
      <p:sp>
        <p:nvSpPr>
          <p:cNvPr id="3" name="Date Placeholder 2"/>
          <p:cNvSpPr>
            <a:spLocks noGrp="1"/>
          </p:cNvSpPr>
          <p:nvPr>
            <p:ph type="dt" sz="half" idx="10"/>
          </p:nvPr>
        </p:nvSpPr>
        <p:spPr/>
        <p:txBody>
          <a:bodyPr/>
          <a:lstStyle/>
          <a:p>
            <a:fld id="{A75CEB3A-9019-0241-A318-2FFD636F3485}" type="datetimeFigureOut">
              <a:rPr lang="en-US" smtClean="0"/>
              <a:pPr/>
              <a:t>5/30/2017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2E2082-EBEF-BC4B-BAAB-0003CF8F9B03}" type="slidenum">
              <a:rPr lang="en-US" smtClean="0"/>
              <a:pPr/>
              <a:t>‹#›</a:t>
            </a:fld>
            <a:endParaRPr lang="en-US" dirty="0"/>
          </a:p>
        </p:txBody>
      </p:sp>
    </p:spTree>
    <p:extLst>
      <p:ext uri="{BB962C8B-B14F-4D97-AF65-F5344CB8AC3E}">
        <p14:creationId xmlns:p14="http://schemas.microsoft.com/office/powerpoint/2010/main" val="3282977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4CA08F4F-D8F6-4708-A9CD-548A86EF3EFE}" type="datetimeFigureOut">
              <a:rPr lang="en-GB"/>
              <a:pPr>
                <a:defRPr/>
              </a:pPr>
              <a:t>30/05/2017</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fld id="{8286A51B-3D13-4755-8C22-2569F186E05D}" type="slidenum">
              <a:rPr lang="en-GB" altLang="en-US"/>
              <a:pPr/>
              <a:t>‹#›</a:t>
            </a:fld>
            <a:endParaRPr lang="en-GB" altLang="en-US"/>
          </a:p>
        </p:txBody>
      </p:sp>
    </p:spTree>
    <p:extLst>
      <p:ext uri="{BB962C8B-B14F-4D97-AF65-F5344CB8AC3E}">
        <p14:creationId xmlns:p14="http://schemas.microsoft.com/office/powerpoint/2010/main" val="3219933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9"/>
          <p:cNvSpPr>
            <a:spLocks noGrp="1"/>
          </p:cNvSpPr>
          <p:nvPr>
            <p:ph type="dt" sz="half" idx="10"/>
          </p:nvPr>
        </p:nvSpPr>
        <p:spPr/>
        <p:txBody>
          <a:bodyPr/>
          <a:lstStyle>
            <a:lvl1pPr>
              <a:defRPr/>
            </a:lvl1pPr>
          </a:lstStyle>
          <a:p>
            <a:pPr>
              <a:defRPr/>
            </a:pPr>
            <a:fld id="{3BB6C20B-D125-4E65-B3D5-66118A5B0493}" type="datetimeFigureOut">
              <a:rPr lang="en-GB"/>
              <a:pPr>
                <a:defRPr/>
              </a:pPr>
              <a:t>30/05/2017</a:t>
            </a:fld>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fld id="{D13EA7E6-9E11-4DFD-A58D-FE40D0D0300C}" type="slidenum">
              <a:rPr lang="en-GB" altLang="en-US"/>
              <a:pPr/>
              <a:t>‹#›</a:t>
            </a:fld>
            <a:endParaRPr lang="en-GB" altLang="en-US"/>
          </a:p>
        </p:txBody>
      </p:sp>
    </p:spTree>
    <p:extLst>
      <p:ext uri="{BB962C8B-B14F-4D97-AF65-F5344CB8AC3E}">
        <p14:creationId xmlns:p14="http://schemas.microsoft.com/office/powerpoint/2010/main" val="2498360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71550" y="1546225"/>
            <a:ext cx="3773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97438" y="1546225"/>
            <a:ext cx="3775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6DBD8D43-1943-4260-9076-CBCF13FCDA77}" type="slidenum">
              <a:rPr lang="en-GB" smtClean="0"/>
              <a:pPr/>
              <a:t>‹#›</a:t>
            </a:fld>
            <a:endParaRPr lang="en-GB"/>
          </a:p>
        </p:txBody>
      </p:sp>
    </p:spTree>
    <p:extLst>
      <p:ext uri="{BB962C8B-B14F-4D97-AF65-F5344CB8AC3E}">
        <p14:creationId xmlns:p14="http://schemas.microsoft.com/office/powerpoint/2010/main" val="2511518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1B11833A-5A8F-4333-B4E7-69C08333998A}" type="slidenum">
              <a:rPr lang="en-GB"/>
              <a:pPr/>
              <a:t>‹#›</a:t>
            </a:fld>
            <a:endParaRPr lang="en-GB"/>
          </a:p>
        </p:txBody>
      </p:sp>
    </p:spTree>
    <p:extLst>
      <p:ext uri="{BB962C8B-B14F-4D97-AF65-F5344CB8AC3E}">
        <p14:creationId xmlns:p14="http://schemas.microsoft.com/office/powerpoint/2010/main" val="13034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1B11833A-5A8F-4333-B4E7-69C08333998A}" type="slidenum">
              <a:rPr lang="en-GB" smtClean="0"/>
              <a:pPr/>
              <a:t>‹#›</a:t>
            </a:fld>
            <a:endParaRPr lang="en-GB"/>
          </a:p>
        </p:txBody>
      </p:sp>
    </p:spTree>
    <p:extLst>
      <p:ext uri="{BB962C8B-B14F-4D97-AF65-F5344CB8AC3E}">
        <p14:creationId xmlns:p14="http://schemas.microsoft.com/office/powerpoint/2010/main" val="741652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5CEB3A-9019-0241-A318-2FFD636F3485}" type="datetimeFigureOut">
              <a:rPr lang="en-US" smtClean="0"/>
              <a:pPr/>
              <a:t>5/30/2017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2E2082-EBEF-BC4B-BAAB-0003CF8F9B03}" type="slidenum">
              <a:rPr lang="en-US" smtClean="0"/>
              <a:pPr/>
              <a:t>‹#›</a:t>
            </a:fld>
            <a:endParaRPr lang="en-US"/>
          </a:p>
        </p:txBody>
      </p:sp>
    </p:spTree>
    <p:extLst>
      <p:ext uri="{BB962C8B-B14F-4D97-AF65-F5344CB8AC3E}">
        <p14:creationId xmlns:p14="http://schemas.microsoft.com/office/powerpoint/2010/main" val="288500953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GB"/>
          </a:p>
        </p:txBody>
      </p:sp>
      <p:sp>
        <p:nvSpPr>
          <p:cNvPr id="5" name="Rectangle 6"/>
          <p:cNvSpPr>
            <a:spLocks noGrp="1" noChangeArrowheads="1"/>
          </p:cNvSpPr>
          <p:nvPr>
            <p:ph type="sldNum" sz="quarter" idx="11"/>
          </p:nvPr>
        </p:nvSpPr>
        <p:spPr>
          <a:ln/>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132263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8514" y="398105"/>
            <a:ext cx="7914998" cy="1143000"/>
          </a:xfrm>
        </p:spPr>
        <p:txBody>
          <a:bodyPr>
            <a:normAutofit/>
          </a:bodyPr>
          <a:lstStyle>
            <a:lvl1pPr algn="l">
              <a:defRPr sz="4000">
                <a:solidFill>
                  <a:srgbClr val="8F23B3"/>
                </a:solidFill>
              </a:defRPr>
            </a:lvl1pPr>
          </a:lstStyle>
          <a:p>
            <a:r>
              <a:rPr lang="en-GB" dirty="0" smtClean="0"/>
              <a:t>Slide Title</a:t>
            </a:r>
            <a:endParaRPr lang="en-US" dirty="0"/>
          </a:p>
        </p:txBody>
      </p:sp>
      <p:sp>
        <p:nvSpPr>
          <p:cNvPr id="4" name="Content Placeholder 3"/>
          <p:cNvSpPr>
            <a:spLocks noGrp="1"/>
          </p:cNvSpPr>
          <p:nvPr>
            <p:ph sz="half" idx="2"/>
          </p:nvPr>
        </p:nvSpPr>
        <p:spPr>
          <a:xfrm>
            <a:off x="803573" y="2184825"/>
            <a:ext cx="3757921" cy="36752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866308" y="2184825"/>
            <a:ext cx="3769575" cy="36752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5CEB3A-9019-0241-A318-2FFD636F3485}" type="datetimeFigureOut">
              <a:rPr lang="en-US" smtClean="0"/>
              <a:pPr/>
              <a:t>5/30/2017</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2E2082-EBEF-BC4B-BAAB-0003CF8F9B03}" type="slidenum">
              <a:rPr lang="en-US" smtClean="0"/>
              <a:pPr/>
              <a:t>‹#›</a:t>
            </a:fld>
            <a:endParaRPr lang="en-US"/>
          </a:p>
        </p:txBody>
      </p:sp>
    </p:spTree>
    <p:extLst>
      <p:ext uri="{BB962C8B-B14F-4D97-AF65-F5344CB8AC3E}">
        <p14:creationId xmlns:p14="http://schemas.microsoft.com/office/powerpoint/2010/main" val="341219707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GB"/>
          </a:p>
        </p:txBody>
      </p:sp>
      <p:sp>
        <p:nvSpPr>
          <p:cNvPr id="5" name="Rectangle 6"/>
          <p:cNvSpPr>
            <a:spLocks noGrp="1" noChangeArrowheads="1"/>
          </p:cNvSpPr>
          <p:nvPr>
            <p:ph type="sldNum" sz="quarter" idx="11"/>
          </p:nvPr>
        </p:nvSpPr>
        <p:spPr>
          <a:ln/>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5177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5CEB3A-9019-0241-A318-2FFD636F3485}" type="datetimeFigureOut">
              <a:rPr lang="en-US" smtClean="0"/>
              <a:pPr/>
              <a:t>5/30/2017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2E2082-EBEF-BC4B-BAAB-0003CF8F9B03}" type="slidenum">
              <a:rPr lang="en-US" smtClean="0"/>
              <a:pPr/>
              <a:t>‹#›</a:t>
            </a:fld>
            <a:endParaRPr lang="en-US"/>
          </a:p>
        </p:txBody>
      </p:sp>
    </p:spTree>
    <p:extLst>
      <p:ext uri="{BB962C8B-B14F-4D97-AF65-F5344CB8AC3E}">
        <p14:creationId xmlns:p14="http://schemas.microsoft.com/office/powerpoint/2010/main" val="14874084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a:pPr/>
              <a:t>‹#›</a:t>
            </a:fld>
            <a:endParaRPr lang="en-GB"/>
          </a:p>
        </p:txBody>
      </p:sp>
    </p:spTree>
    <p:extLst>
      <p:ext uri="{BB962C8B-B14F-4D97-AF65-F5344CB8AC3E}">
        <p14:creationId xmlns:p14="http://schemas.microsoft.com/office/powerpoint/2010/main" val="327509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71550" y="1546225"/>
            <a:ext cx="3773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97438" y="1546225"/>
            <a:ext cx="3775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B09B1FC0-2CD5-4E6E-8E6D-6749F3D22596}" type="slidenum">
              <a:rPr lang="en-GB"/>
              <a:pPr/>
              <a:t>‹#›</a:t>
            </a:fld>
            <a:endParaRPr lang="en-GB"/>
          </a:p>
        </p:txBody>
      </p:sp>
    </p:spTree>
    <p:extLst>
      <p:ext uri="{BB962C8B-B14F-4D97-AF65-F5344CB8AC3E}">
        <p14:creationId xmlns:p14="http://schemas.microsoft.com/office/powerpoint/2010/main" val="3632959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6F05DE1-EA13-40EE-A4C3-A6CA6935BCE9}" type="slidenum">
              <a:rPr lang="en-GB"/>
              <a:pPr>
                <a:defRPr/>
              </a:pPr>
              <a:t>‹#›</a:t>
            </a:fld>
            <a:endParaRPr lang="en-GB"/>
          </a:p>
        </p:txBody>
      </p:sp>
    </p:spTree>
    <p:extLst>
      <p:ext uri="{BB962C8B-B14F-4D97-AF65-F5344CB8AC3E}">
        <p14:creationId xmlns:p14="http://schemas.microsoft.com/office/powerpoint/2010/main" val="320463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D3FDCE41-A2D0-4463-A57F-303560AE8825}" type="slidenum">
              <a:rPr lang="en-GB" smtClean="0"/>
              <a:pPr/>
              <a:t>‹#›</a:t>
            </a:fld>
            <a:endParaRPr lang="en-GB"/>
          </a:p>
        </p:txBody>
      </p:sp>
    </p:spTree>
    <p:extLst>
      <p:ext uri="{BB962C8B-B14F-4D97-AF65-F5344CB8AC3E}">
        <p14:creationId xmlns:p14="http://schemas.microsoft.com/office/powerpoint/2010/main" val="182646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5.png"/><Relationship Id="rId2" Type="http://schemas.openxmlformats.org/officeDocument/2006/relationships/slideLayout" Target="../slideLayouts/slideLayout22.xml"/><Relationship Id="rId16"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11.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3.xml"/><Relationship Id="rId1" Type="http://schemas.openxmlformats.org/officeDocument/2006/relationships/slideLayout" Target="../slideLayouts/slideLayout3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38.xml"/><Relationship Id="rId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5.xml"/><Relationship Id="rId1" Type="http://schemas.openxmlformats.org/officeDocument/2006/relationships/slideLayout" Target="../slideLayouts/slideLayout3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6.xml"/><Relationship Id="rId1" Type="http://schemas.openxmlformats.org/officeDocument/2006/relationships/slideLayout" Target="../slideLayouts/slideLayout4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ckground-low-right-logo-strip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0"/>
            <a:ext cx="9129156" cy="6858000"/>
          </a:xfrm>
          <a:prstGeom prst="rect">
            <a:avLst/>
          </a:prstGeom>
        </p:spPr>
      </p:pic>
      <p:sp>
        <p:nvSpPr>
          <p:cNvPr id="2" name="Title Placeholder 1"/>
          <p:cNvSpPr>
            <a:spLocks noGrp="1"/>
          </p:cNvSpPr>
          <p:nvPr>
            <p:ph type="title"/>
          </p:nvPr>
        </p:nvSpPr>
        <p:spPr>
          <a:xfrm>
            <a:off x="803573" y="3429000"/>
            <a:ext cx="788322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3573" y="4551153"/>
            <a:ext cx="7880450" cy="155874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03572" y="6356350"/>
            <a:ext cx="1787227"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EB9C8CF1-278C-4F13-A8DE-08A0E26284EF}" type="datetimeFigureOut">
              <a:rPr lang="en-GB" smtClean="0"/>
              <a:t>30/05/2017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E0E8C3B9-2969-4905-9865-B5008FC86A03}" type="slidenum">
              <a:rPr lang="en-GB" smtClean="0"/>
              <a:t>‹#›</a:t>
            </a:fld>
            <a:endParaRPr lang="en-GB"/>
          </a:p>
        </p:txBody>
      </p:sp>
    </p:spTree>
    <p:extLst>
      <p:ext uri="{BB962C8B-B14F-4D97-AF65-F5344CB8AC3E}">
        <p14:creationId xmlns:p14="http://schemas.microsoft.com/office/powerpoint/2010/main" val="17085647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3" r:id="rId7"/>
    <p:sldLayoutId id="2147483724" r:id="rId8"/>
  </p:sldLayoutIdLst>
  <p:timing>
    <p:tnLst>
      <p:par>
        <p:cTn id="1" dur="indefinite" restart="never" nodeType="tmRoot"/>
      </p:par>
    </p:tnLst>
  </p:timing>
  <p:txStyles>
    <p:titleStyle>
      <a:lvl1pPr algn="l" defTabSz="457200" rtl="0" eaLnBrk="1" latinLnBrk="0" hangingPunct="1">
        <a:spcBef>
          <a:spcPct val="0"/>
        </a:spcBef>
        <a:buNone/>
        <a:defRPr sz="4400" kern="1200">
          <a:solidFill>
            <a:srgbClr val="8F23B3"/>
          </a:solidFill>
          <a:latin typeface="Palatino Linotype"/>
          <a:ea typeface="+mj-ea"/>
          <a:cs typeface="Palatino Linotype"/>
        </a:defRPr>
      </a:lvl1pPr>
    </p:titleStyle>
    <p:bodyStyle>
      <a:lvl1pPr marL="342900" indent="-342900" algn="l" defTabSz="457200" rtl="0" eaLnBrk="1" latinLnBrk="0" hangingPunct="1">
        <a:spcBef>
          <a:spcPct val="20000"/>
        </a:spcBef>
        <a:buClr>
          <a:srgbClr val="8F23B3"/>
        </a:buClr>
        <a:buSzPct val="70000"/>
        <a:buFontTx/>
        <a:buBlip>
          <a:blip r:embed="rId11"/>
        </a:buBlip>
        <a:defRPr sz="3200" kern="1200">
          <a:solidFill>
            <a:schemeClr val="tx1"/>
          </a:solidFill>
          <a:latin typeface="Arial"/>
          <a:ea typeface="+mn-ea"/>
          <a:cs typeface="+mn-cs"/>
        </a:defRPr>
      </a:lvl1pPr>
      <a:lvl2pPr marL="742950" indent="-285750" algn="l" defTabSz="457200" rtl="0" eaLnBrk="1" latinLnBrk="0" hangingPunct="1">
        <a:spcBef>
          <a:spcPct val="20000"/>
        </a:spcBef>
        <a:buClr>
          <a:srgbClr val="8F23B3"/>
        </a:buClr>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Clr>
          <a:srgbClr val="8F23B3"/>
        </a:buClr>
        <a:buSzPct val="80000"/>
        <a:buFont typeface="Wingdings" charset="2"/>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Clr>
          <a:srgbClr val="8F23B3"/>
        </a:buClr>
        <a:buSzPct val="80000"/>
        <a:buFont typeface="Courier New"/>
        <a:buChar char="o"/>
        <a:defRPr sz="2000" kern="1200">
          <a:solidFill>
            <a:schemeClr val="tx1"/>
          </a:solidFill>
          <a:latin typeface="Arial"/>
          <a:ea typeface="+mn-ea"/>
          <a:cs typeface="+mn-cs"/>
        </a:defRPr>
      </a:lvl4pPr>
      <a:lvl5pPr marL="2057400" indent="-228600" algn="l" defTabSz="457200" rtl="0" eaLnBrk="1" latinLnBrk="0" hangingPunct="1">
        <a:spcBef>
          <a:spcPct val="20000"/>
        </a:spcBef>
        <a:buClr>
          <a:srgbClr val="8F23B3"/>
        </a:buClr>
        <a:buSzPct val="100000"/>
        <a:buFont typeface="Lucida Grande"/>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ckground-low-right-logo-strip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29156" cy="6858000"/>
          </a:xfrm>
          <a:prstGeom prst="rect">
            <a:avLst/>
          </a:prstGeom>
        </p:spPr>
      </p:pic>
      <p:sp>
        <p:nvSpPr>
          <p:cNvPr id="2" name="Title Placeholder 1"/>
          <p:cNvSpPr>
            <a:spLocks noGrp="1"/>
          </p:cNvSpPr>
          <p:nvPr>
            <p:ph type="title"/>
          </p:nvPr>
        </p:nvSpPr>
        <p:spPr>
          <a:xfrm>
            <a:off x="803573" y="3429000"/>
            <a:ext cx="788322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3573" y="4551153"/>
            <a:ext cx="7880450" cy="155874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03572" y="6356350"/>
            <a:ext cx="1787227"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EB9C8CF1-278C-4F13-A8DE-08A0E26284EF}" type="datetimeFigureOut">
              <a:rPr lang="en-GB" smtClean="0"/>
              <a:t>30/05/2017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E0E8C3B9-2969-4905-9865-B5008FC86A03}" type="slidenum">
              <a:rPr lang="en-GB" smtClean="0"/>
              <a:t>‹#›</a:t>
            </a:fld>
            <a:endParaRPr lang="en-GB"/>
          </a:p>
        </p:txBody>
      </p:sp>
    </p:spTree>
    <p:extLst>
      <p:ext uri="{BB962C8B-B14F-4D97-AF65-F5344CB8AC3E}">
        <p14:creationId xmlns:p14="http://schemas.microsoft.com/office/powerpoint/2010/main" val="1758399766"/>
      </p:ext>
    </p:extLst>
  </p:cSld>
  <p:clrMap bg1="lt1" tx1="dk1" bg2="lt2" tx2="dk2" accent1="accent1" accent2="accent2" accent3="accent3" accent4="accent4" accent5="accent5" accent6="accent6" hlink="hlink" folHlink="folHlink"/>
  <p:sldLayoutIdLst>
    <p:sldLayoutId id="2147483708" r:id="rId1"/>
  </p:sldLayoutIdLst>
  <p:timing>
    <p:tnLst>
      <p:par>
        <p:cTn id="1" dur="indefinite" restart="never" nodeType="tmRoot"/>
      </p:par>
    </p:tnLst>
  </p:timing>
  <p:txStyles>
    <p:titleStyle>
      <a:lvl1pPr algn="l" defTabSz="457200" rtl="0" eaLnBrk="1" latinLnBrk="0" hangingPunct="1">
        <a:spcBef>
          <a:spcPct val="0"/>
        </a:spcBef>
        <a:buNone/>
        <a:defRPr sz="4400" kern="1200">
          <a:solidFill>
            <a:srgbClr val="8F23B3"/>
          </a:solidFill>
          <a:latin typeface="Palatino Linotype"/>
          <a:ea typeface="+mj-ea"/>
          <a:cs typeface="Palatino Linotype"/>
        </a:defRPr>
      </a:lvl1pPr>
    </p:titleStyle>
    <p:bodyStyle>
      <a:lvl1pPr marL="342900" indent="-342900" algn="l" defTabSz="457200" rtl="0" eaLnBrk="1" latinLnBrk="0" hangingPunct="1">
        <a:spcBef>
          <a:spcPct val="20000"/>
        </a:spcBef>
        <a:buClr>
          <a:srgbClr val="8F23B3"/>
        </a:buClr>
        <a:buSzPct val="70000"/>
        <a:buFontTx/>
        <a:buBlip>
          <a:blip r:embed="rId4"/>
        </a:buBlip>
        <a:defRPr sz="3200" kern="1200">
          <a:solidFill>
            <a:schemeClr val="tx1"/>
          </a:solidFill>
          <a:latin typeface="Arial"/>
          <a:ea typeface="+mn-ea"/>
          <a:cs typeface="+mn-cs"/>
        </a:defRPr>
      </a:lvl1pPr>
      <a:lvl2pPr marL="742950" indent="-285750" algn="l" defTabSz="457200" rtl="0" eaLnBrk="1" latinLnBrk="0" hangingPunct="1">
        <a:spcBef>
          <a:spcPct val="20000"/>
        </a:spcBef>
        <a:buClr>
          <a:srgbClr val="8F23B3"/>
        </a:buClr>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Clr>
          <a:srgbClr val="8F23B3"/>
        </a:buClr>
        <a:buSzPct val="80000"/>
        <a:buFont typeface="Wingdings" charset="2"/>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Clr>
          <a:srgbClr val="8F23B3"/>
        </a:buClr>
        <a:buSzPct val="80000"/>
        <a:buFont typeface="Courier New"/>
        <a:buChar char="o"/>
        <a:defRPr sz="2000" kern="1200">
          <a:solidFill>
            <a:schemeClr val="tx1"/>
          </a:solidFill>
          <a:latin typeface="Arial"/>
          <a:ea typeface="+mn-ea"/>
          <a:cs typeface="+mn-cs"/>
        </a:defRPr>
      </a:lvl4pPr>
      <a:lvl5pPr marL="2057400" indent="-228600" algn="l" defTabSz="457200" rtl="0" eaLnBrk="1" latinLnBrk="0" hangingPunct="1">
        <a:spcBef>
          <a:spcPct val="20000"/>
        </a:spcBef>
        <a:buClr>
          <a:srgbClr val="8F23B3"/>
        </a:buClr>
        <a:buSzPct val="100000"/>
        <a:buFont typeface="Lucida Grande"/>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ckground-low-right-logo-stripe.png"/>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0" y="0"/>
            <a:ext cx="9129156" cy="6858000"/>
          </a:xfrm>
          <a:prstGeom prst="rect">
            <a:avLst/>
          </a:prstGeom>
        </p:spPr>
      </p:pic>
      <p:sp>
        <p:nvSpPr>
          <p:cNvPr id="2" name="Title Placeholder 1"/>
          <p:cNvSpPr>
            <a:spLocks noGrp="1"/>
          </p:cNvSpPr>
          <p:nvPr>
            <p:ph type="title"/>
          </p:nvPr>
        </p:nvSpPr>
        <p:spPr>
          <a:xfrm>
            <a:off x="803573" y="3429000"/>
            <a:ext cx="7883227"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803573" y="4551153"/>
            <a:ext cx="7880450" cy="1558745"/>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803572" y="6356350"/>
            <a:ext cx="1787227"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A75CEB3A-9019-0241-A318-2FFD636F3485}" type="datetimeFigureOut">
              <a:rPr lang="en-US" smtClean="0"/>
              <a:pPr/>
              <a:t>5/30/2017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392E2082-EBEF-BC4B-BAAB-0003CF8F9B03}" type="slidenum">
              <a:rPr lang="en-US" smtClean="0"/>
              <a:pPr/>
              <a:t>‹#›</a:t>
            </a:fld>
            <a:endParaRPr lang="en-US" dirty="0"/>
          </a:p>
        </p:txBody>
      </p:sp>
    </p:spTree>
    <p:extLst>
      <p:ext uri="{BB962C8B-B14F-4D97-AF65-F5344CB8AC3E}">
        <p14:creationId xmlns:p14="http://schemas.microsoft.com/office/powerpoint/2010/main" val="6386201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iming>
    <p:tnLst>
      <p:par>
        <p:cTn id="1" dur="indefinite" restart="never" nodeType="tmRoot"/>
      </p:par>
    </p:tnLst>
  </p:timing>
  <p:txStyles>
    <p:titleStyle>
      <a:lvl1pPr algn="l" defTabSz="457200" rtl="0" eaLnBrk="1" latinLnBrk="0" hangingPunct="1">
        <a:spcBef>
          <a:spcPct val="0"/>
        </a:spcBef>
        <a:buNone/>
        <a:defRPr sz="4400" kern="1200">
          <a:solidFill>
            <a:srgbClr val="8F23B3"/>
          </a:solidFill>
          <a:latin typeface="Palatino Linotype"/>
          <a:ea typeface="+mj-ea"/>
          <a:cs typeface="Palatino Linotype"/>
        </a:defRPr>
      </a:lvl1pPr>
    </p:titleStyle>
    <p:bodyStyle>
      <a:lvl1pPr marL="342900" indent="-342900" algn="l" defTabSz="457200" rtl="0" eaLnBrk="1" latinLnBrk="0" hangingPunct="1">
        <a:spcBef>
          <a:spcPct val="20000"/>
        </a:spcBef>
        <a:buClr>
          <a:schemeClr val="tx1"/>
        </a:buClr>
        <a:buSzPct val="70000"/>
        <a:buFontTx/>
        <a:buBlip>
          <a:blip r:embed="rId17"/>
        </a:buBlip>
        <a:defRPr sz="3200" kern="1200">
          <a:solidFill>
            <a:schemeClr val="tx1"/>
          </a:solidFill>
          <a:latin typeface="Arial"/>
          <a:ea typeface="+mn-ea"/>
          <a:cs typeface="+mn-cs"/>
        </a:defRPr>
      </a:lvl1pPr>
      <a:lvl2pPr marL="742950" indent="-285750" algn="l" defTabSz="457200" rtl="0" eaLnBrk="1" latinLnBrk="0" hangingPunct="1">
        <a:spcBef>
          <a:spcPct val="20000"/>
        </a:spcBef>
        <a:buClr>
          <a:schemeClr val="tx1"/>
        </a:buClr>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Clr>
          <a:schemeClr val="tx1"/>
        </a:buClr>
        <a:buSzPct val="80000"/>
        <a:buFont typeface="Wingdings" charset="2"/>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Clr>
          <a:schemeClr val="tx1"/>
        </a:buClr>
        <a:buSzPct val="80000"/>
        <a:buFont typeface="Courier New"/>
        <a:buChar char="o"/>
        <a:defRPr sz="2000" kern="1200">
          <a:solidFill>
            <a:schemeClr val="tx1"/>
          </a:solidFill>
          <a:latin typeface="Arial"/>
          <a:ea typeface="+mn-ea"/>
          <a:cs typeface="+mn-cs"/>
        </a:defRPr>
      </a:lvl4pPr>
      <a:lvl5pPr marL="2057400" indent="-228600" algn="l" defTabSz="457200" rtl="0" eaLnBrk="1" latinLnBrk="0" hangingPunct="1">
        <a:spcBef>
          <a:spcPct val="20000"/>
        </a:spcBef>
        <a:buClr>
          <a:schemeClr val="tx1"/>
        </a:buClr>
        <a:buSzPct val="100000"/>
        <a:buFont typeface="Lucida Grande"/>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030" name="Rectangle 6"/>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037" name="Picture 13" descr="RVC_Logo_Pos_2592"/>
          <p:cNvPicPr>
            <a:picLocks noChangeAspect="1" noChangeArrowheads="1"/>
          </p:cNvPicPr>
          <p:nvPr/>
        </p:nvPicPr>
        <p:blipFill>
          <a:blip r:embed="rId4"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307078"/>
      </p:ext>
    </p:extLst>
  </p:cSld>
  <p:clrMap bg1="lt1" tx1="dk1" bg2="lt2" tx2="dk2" accent1="accent1" accent2="accent2" accent3="accent3" accent4="accent4" accent5="accent5" accent6="accent6" hlink="hlink" folHlink="folHlink"/>
  <p:sldLayoutIdLst>
    <p:sldLayoutId id="2147483727" r:id="rId1"/>
    <p:sldLayoutId id="2147483728" r:id="rId2"/>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algn="l" rtl="0" eaLnBrk="1" fontAlgn="base" hangingPunct="1">
        <a:spcBef>
          <a:spcPct val="20000"/>
        </a:spcBef>
        <a:spcAft>
          <a:spcPct val="0"/>
        </a:spcAft>
        <a:defRPr sz="2400">
          <a:solidFill>
            <a:schemeClr val="tx1"/>
          </a:solidFill>
          <a:latin typeface="+mn-lt"/>
          <a:ea typeface="+mn-ea"/>
          <a:cs typeface="+mn-cs"/>
        </a:defRPr>
      </a:lvl1pPr>
      <a:lvl2pPr marL="254000" indent="-254000" algn="l" rtl="0" eaLnBrk="1" fontAlgn="base" hangingPunct="1">
        <a:spcBef>
          <a:spcPct val="20000"/>
        </a:spcBef>
        <a:spcAft>
          <a:spcPct val="0"/>
        </a:spcAft>
        <a:buClr>
          <a:srgbClr val="8F23B3"/>
        </a:buClr>
        <a:buChar char="•"/>
        <a:defRPr sz="2400">
          <a:solidFill>
            <a:schemeClr val="tx1"/>
          </a:solidFill>
          <a:latin typeface="+mn-lt"/>
        </a:defRPr>
      </a:lvl2pPr>
      <a:lvl3pPr marL="254000" algn="l" rtl="0" eaLnBrk="1" fontAlgn="base" hangingPunct="1">
        <a:spcBef>
          <a:spcPct val="20000"/>
        </a:spcBef>
        <a:spcAft>
          <a:spcPct val="0"/>
        </a:spcAft>
        <a:defRPr sz="2400">
          <a:solidFill>
            <a:schemeClr val="tx1"/>
          </a:solidFill>
          <a:latin typeface="+mn-lt"/>
        </a:defRPr>
      </a:lvl3pPr>
      <a:lvl4pPr marL="508000" indent="-2540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762000" indent="-254000" algn="l" rtl="0" eaLnBrk="1" fontAlgn="base" hangingPunct="1">
        <a:spcBef>
          <a:spcPct val="20000"/>
        </a:spcBef>
        <a:spcAft>
          <a:spcPct val="0"/>
        </a:spcAft>
        <a:defRPr sz="2000">
          <a:solidFill>
            <a:schemeClr val="tx1"/>
          </a:solidFill>
          <a:latin typeface="+mn-lt"/>
        </a:defRPr>
      </a:lvl5pPr>
      <a:lvl6pPr marL="1219200" indent="-254000" algn="l" rtl="0" eaLnBrk="1" fontAlgn="base" hangingPunct="1">
        <a:spcBef>
          <a:spcPct val="20000"/>
        </a:spcBef>
        <a:spcAft>
          <a:spcPct val="0"/>
        </a:spcAft>
        <a:defRPr sz="2000">
          <a:solidFill>
            <a:schemeClr val="tx1"/>
          </a:solidFill>
          <a:latin typeface="+mn-lt"/>
        </a:defRPr>
      </a:lvl6pPr>
      <a:lvl7pPr marL="1676400" indent="-254000" algn="l" rtl="0" eaLnBrk="1" fontAlgn="base" hangingPunct="1">
        <a:spcBef>
          <a:spcPct val="20000"/>
        </a:spcBef>
        <a:spcAft>
          <a:spcPct val="0"/>
        </a:spcAft>
        <a:defRPr sz="2000">
          <a:solidFill>
            <a:schemeClr val="tx1"/>
          </a:solidFill>
          <a:latin typeface="+mn-lt"/>
        </a:defRPr>
      </a:lvl7pPr>
      <a:lvl8pPr marL="2133600" indent="-254000" algn="l" rtl="0" eaLnBrk="1" fontAlgn="base" hangingPunct="1">
        <a:spcBef>
          <a:spcPct val="20000"/>
        </a:spcBef>
        <a:spcAft>
          <a:spcPct val="0"/>
        </a:spcAft>
        <a:defRPr sz="2000">
          <a:solidFill>
            <a:schemeClr val="tx1"/>
          </a:solidFill>
          <a:latin typeface="+mn-lt"/>
        </a:defRPr>
      </a:lvl8pPr>
      <a:lvl9pPr marL="2590800" indent="-254000" algn="l" rtl="0" eaLnBrk="1" fontAlgn="base" hangingPunct="1">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030" name="Rectangle 6"/>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037" name="Picture 13"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66595"/>
      </p:ext>
    </p:extLst>
  </p:cSld>
  <p:clrMap bg1="lt1" tx1="dk1" bg2="lt2" tx2="dk2" accent1="accent1" accent2="accent2" accent3="accent3" accent4="accent4" accent5="accent5" accent6="accent6" hlink="hlink" folHlink="folHlink"/>
  <p:sldLayoutIdLst>
    <p:sldLayoutId id="2147483730"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algn="l" rtl="0" eaLnBrk="1" fontAlgn="base" hangingPunct="1">
        <a:spcBef>
          <a:spcPct val="20000"/>
        </a:spcBef>
        <a:spcAft>
          <a:spcPct val="0"/>
        </a:spcAft>
        <a:defRPr sz="2400">
          <a:solidFill>
            <a:schemeClr val="tx1"/>
          </a:solidFill>
          <a:latin typeface="+mn-lt"/>
          <a:ea typeface="+mn-ea"/>
          <a:cs typeface="+mn-cs"/>
        </a:defRPr>
      </a:lvl1pPr>
      <a:lvl2pPr marL="254000" indent="-254000" algn="l" rtl="0" eaLnBrk="1" fontAlgn="base" hangingPunct="1">
        <a:spcBef>
          <a:spcPct val="20000"/>
        </a:spcBef>
        <a:spcAft>
          <a:spcPct val="0"/>
        </a:spcAft>
        <a:buClr>
          <a:srgbClr val="8F23B3"/>
        </a:buClr>
        <a:buChar char="•"/>
        <a:defRPr sz="2400">
          <a:solidFill>
            <a:schemeClr val="tx1"/>
          </a:solidFill>
          <a:latin typeface="+mn-lt"/>
        </a:defRPr>
      </a:lvl2pPr>
      <a:lvl3pPr marL="254000" algn="l" rtl="0" eaLnBrk="1" fontAlgn="base" hangingPunct="1">
        <a:spcBef>
          <a:spcPct val="20000"/>
        </a:spcBef>
        <a:spcAft>
          <a:spcPct val="0"/>
        </a:spcAft>
        <a:defRPr sz="2400">
          <a:solidFill>
            <a:schemeClr val="tx1"/>
          </a:solidFill>
          <a:latin typeface="+mn-lt"/>
        </a:defRPr>
      </a:lvl3pPr>
      <a:lvl4pPr marL="508000" indent="-2540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762000" indent="-254000" algn="l" rtl="0" eaLnBrk="1" fontAlgn="base" hangingPunct="1">
        <a:spcBef>
          <a:spcPct val="20000"/>
        </a:spcBef>
        <a:spcAft>
          <a:spcPct val="0"/>
        </a:spcAft>
        <a:defRPr sz="2000">
          <a:solidFill>
            <a:schemeClr val="tx1"/>
          </a:solidFill>
          <a:latin typeface="+mn-lt"/>
        </a:defRPr>
      </a:lvl5pPr>
      <a:lvl6pPr marL="1219200" indent="-254000" algn="l" rtl="0" eaLnBrk="1" fontAlgn="base" hangingPunct="1">
        <a:spcBef>
          <a:spcPct val="20000"/>
        </a:spcBef>
        <a:spcAft>
          <a:spcPct val="0"/>
        </a:spcAft>
        <a:defRPr sz="2000">
          <a:solidFill>
            <a:schemeClr val="tx1"/>
          </a:solidFill>
          <a:latin typeface="+mn-lt"/>
        </a:defRPr>
      </a:lvl6pPr>
      <a:lvl7pPr marL="1676400" indent="-254000" algn="l" rtl="0" eaLnBrk="1" fontAlgn="base" hangingPunct="1">
        <a:spcBef>
          <a:spcPct val="20000"/>
        </a:spcBef>
        <a:spcAft>
          <a:spcPct val="0"/>
        </a:spcAft>
        <a:defRPr sz="2000">
          <a:solidFill>
            <a:schemeClr val="tx1"/>
          </a:solidFill>
          <a:latin typeface="+mn-lt"/>
        </a:defRPr>
      </a:lvl7pPr>
      <a:lvl8pPr marL="2133600" indent="-254000" algn="l" rtl="0" eaLnBrk="1" fontAlgn="base" hangingPunct="1">
        <a:spcBef>
          <a:spcPct val="20000"/>
        </a:spcBef>
        <a:spcAft>
          <a:spcPct val="0"/>
        </a:spcAft>
        <a:defRPr sz="2000">
          <a:solidFill>
            <a:schemeClr val="tx1"/>
          </a:solidFill>
          <a:latin typeface="+mn-lt"/>
        </a:defRPr>
      </a:lvl8pPr>
      <a:lvl9pPr marL="2590800" indent="-254000" algn="l" rtl="0" eaLnBrk="1" fontAlgn="base" hangingPunct="1">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ckground-low-right-logo-strip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29156" cy="6858000"/>
          </a:xfrm>
          <a:prstGeom prst="rect">
            <a:avLst/>
          </a:prstGeom>
        </p:spPr>
      </p:pic>
      <p:sp>
        <p:nvSpPr>
          <p:cNvPr id="2" name="Title Placeholder 1"/>
          <p:cNvSpPr>
            <a:spLocks noGrp="1"/>
          </p:cNvSpPr>
          <p:nvPr>
            <p:ph type="title"/>
          </p:nvPr>
        </p:nvSpPr>
        <p:spPr>
          <a:xfrm>
            <a:off x="803573" y="3429000"/>
            <a:ext cx="788322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3573" y="4551153"/>
            <a:ext cx="7880450" cy="155874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03572" y="6356350"/>
            <a:ext cx="1787227"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EB9C8CF1-278C-4F13-A8DE-08A0E26284EF}" type="datetimeFigureOut">
              <a:rPr lang="en-GB" smtClean="0"/>
              <a:t>30/05/2017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E0E8C3B9-2969-4905-9865-B5008FC86A03}" type="slidenum">
              <a:rPr lang="en-GB" smtClean="0"/>
              <a:t>‹#›</a:t>
            </a:fld>
            <a:endParaRPr lang="en-GB"/>
          </a:p>
        </p:txBody>
      </p:sp>
    </p:spTree>
    <p:extLst>
      <p:ext uri="{BB962C8B-B14F-4D97-AF65-F5344CB8AC3E}">
        <p14:creationId xmlns:p14="http://schemas.microsoft.com/office/powerpoint/2010/main" val="1765805650"/>
      </p:ext>
    </p:extLst>
  </p:cSld>
  <p:clrMap bg1="lt1" tx1="dk1" bg2="lt2" tx2="dk2" accent1="accent1" accent2="accent2" accent3="accent3" accent4="accent4" accent5="accent5" accent6="accent6" hlink="hlink" folHlink="folHlink"/>
  <p:sldLayoutIdLst>
    <p:sldLayoutId id="2147483732" r:id="rId1"/>
  </p:sldLayoutIdLst>
  <p:timing>
    <p:tnLst>
      <p:par>
        <p:cTn id="1" dur="indefinite" restart="never" nodeType="tmRoot"/>
      </p:par>
    </p:tnLst>
  </p:timing>
  <p:txStyles>
    <p:titleStyle>
      <a:lvl1pPr algn="l" defTabSz="457200" rtl="0" eaLnBrk="1" latinLnBrk="0" hangingPunct="1">
        <a:spcBef>
          <a:spcPct val="0"/>
        </a:spcBef>
        <a:buNone/>
        <a:defRPr sz="4400" kern="1200">
          <a:solidFill>
            <a:srgbClr val="8F23B3"/>
          </a:solidFill>
          <a:latin typeface="Palatino Linotype"/>
          <a:ea typeface="+mj-ea"/>
          <a:cs typeface="Palatino Linotype"/>
        </a:defRPr>
      </a:lvl1pPr>
    </p:titleStyle>
    <p:bodyStyle>
      <a:lvl1pPr marL="342900" indent="-342900" algn="l" defTabSz="457200" rtl="0" eaLnBrk="1" latinLnBrk="0" hangingPunct="1">
        <a:spcBef>
          <a:spcPct val="20000"/>
        </a:spcBef>
        <a:buClr>
          <a:schemeClr val="tx1"/>
        </a:buClr>
        <a:buSzPct val="70000"/>
        <a:buFontTx/>
        <a:buBlip>
          <a:blip r:embed="rId4"/>
        </a:buBlip>
        <a:defRPr sz="3200" kern="1200">
          <a:solidFill>
            <a:schemeClr val="tx1"/>
          </a:solidFill>
          <a:latin typeface="Arial"/>
          <a:ea typeface="+mn-ea"/>
          <a:cs typeface="+mn-cs"/>
        </a:defRPr>
      </a:lvl1pPr>
      <a:lvl2pPr marL="742950" indent="-285750" algn="l" defTabSz="457200" rtl="0" eaLnBrk="1" latinLnBrk="0" hangingPunct="1">
        <a:spcBef>
          <a:spcPct val="20000"/>
        </a:spcBef>
        <a:buClr>
          <a:schemeClr val="tx1"/>
        </a:buClr>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Clr>
          <a:schemeClr val="tx1"/>
        </a:buClr>
        <a:buSzPct val="80000"/>
        <a:buFont typeface="Wingdings" charset="2"/>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Clr>
          <a:schemeClr val="tx1"/>
        </a:buClr>
        <a:buSzPct val="80000"/>
        <a:buFont typeface="Courier New"/>
        <a:buChar char="o"/>
        <a:defRPr sz="2000" kern="1200">
          <a:solidFill>
            <a:schemeClr val="tx1"/>
          </a:solidFill>
          <a:latin typeface="Arial"/>
          <a:ea typeface="+mn-ea"/>
          <a:cs typeface="+mn-cs"/>
        </a:defRPr>
      </a:lvl4pPr>
      <a:lvl5pPr marL="2057400" indent="-228600" algn="l" defTabSz="457200" rtl="0" eaLnBrk="1" latinLnBrk="0" hangingPunct="1">
        <a:spcBef>
          <a:spcPct val="20000"/>
        </a:spcBef>
        <a:buClr>
          <a:schemeClr val="tx1"/>
        </a:buClr>
        <a:buSzPct val="100000"/>
        <a:buFont typeface="Lucida Grande"/>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71550" y="287338"/>
            <a:ext cx="77009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6000" rIns="91440" bIns="36000" numCol="1" anchor="t" anchorCtr="0" compatLnSpc="1">
            <a:prstTxWarp prst="textNoShape">
              <a:avLst/>
            </a:prstTxWarp>
          </a:bodyPr>
          <a:lstStyle/>
          <a:p>
            <a:pPr lvl="0"/>
            <a:r>
              <a:rPr lang="en-US" altLang="en-US" smtClean="0"/>
              <a:t>Click to edit Master title style</a:t>
            </a:r>
            <a:endParaRPr lang="en-GB" altLang="en-US" smtClean="0"/>
          </a:p>
        </p:txBody>
      </p:sp>
      <p:sp>
        <p:nvSpPr>
          <p:cNvPr id="4099" name="Rectangle 3"/>
          <p:cNvSpPr>
            <a:spLocks noGrp="1" noChangeArrowheads="1"/>
          </p:cNvSpPr>
          <p:nvPr>
            <p:ph type="body" idx="1"/>
          </p:nvPr>
        </p:nvSpPr>
        <p:spPr bwMode="auto">
          <a:xfrm>
            <a:off x="971550" y="1546225"/>
            <a:ext cx="770096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6000" rIns="91440" bIns="3600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8" name="Rectangle 4"/>
          <p:cNvSpPr>
            <a:spLocks noGrp="1" noChangeArrowheads="1"/>
          </p:cNvSpPr>
          <p:nvPr>
            <p:ph type="dt" sz="half" idx="2"/>
          </p:nvPr>
        </p:nvSpPr>
        <p:spPr bwMode="auto">
          <a:xfrm>
            <a:off x="6261100" y="6332538"/>
            <a:ext cx="2159000" cy="287337"/>
          </a:xfrm>
          <a:prstGeom prst="rect">
            <a:avLst/>
          </a:prstGeom>
          <a:noFill/>
          <a:ln w="9525">
            <a:noFill/>
            <a:miter lim="800000"/>
            <a:headEnd/>
            <a:tailEnd/>
          </a:ln>
          <a:effectLst/>
        </p:spPr>
        <p:txBody>
          <a:bodyPr vert="horz" wrap="square" lIns="91440" tIns="36000" rIns="91440" bIns="36000" numCol="1" anchor="t" anchorCtr="0" compatLnSpc="1">
            <a:prstTxWarp prst="textNoShape">
              <a:avLst/>
            </a:prstTxWarp>
          </a:bodyPr>
          <a:lstStyle>
            <a:lvl1pPr algn="r" fontAlgn="auto">
              <a:spcBef>
                <a:spcPts val="0"/>
              </a:spcBef>
              <a:spcAft>
                <a:spcPts val="0"/>
              </a:spcAft>
              <a:defRPr sz="1200">
                <a:latin typeface="+mn-lt"/>
              </a:defRPr>
            </a:lvl1pPr>
          </a:lstStyle>
          <a:p>
            <a:fld id="{EB9C8CF1-278C-4F13-A8DE-08A0E26284EF}" type="datetimeFigureOut">
              <a:rPr lang="en-GB" smtClean="0"/>
              <a:t>30/05/2017</a:t>
            </a:fld>
            <a:endParaRPr lang="en-GB"/>
          </a:p>
        </p:txBody>
      </p:sp>
      <p:sp>
        <p:nvSpPr>
          <p:cNvPr id="1030" name="Rectangle 6"/>
          <p:cNvSpPr>
            <a:spLocks noGrp="1" noChangeArrowheads="1"/>
          </p:cNvSpPr>
          <p:nvPr>
            <p:ph type="sldNum" sz="quarter" idx="4"/>
          </p:nvPr>
        </p:nvSpPr>
        <p:spPr bwMode="auto">
          <a:xfrm>
            <a:off x="8493125" y="6332538"/>
            <a:ext cx="431800" cy="287337"/>
          </a:xfrm>
          <a:prstGeom prst="rect">
            <a:avLst/>
          </a:prstGeom>
          <a:noFill/>
          <a:ln w="9525">
            <a:noFill/>
            <a:miter lim="800000"/>
            <a:headEnd/>
            <a:tailEnd/>
          </a:ln>
          <a:effectLst/>
        </p:spPr>
        <p:txBody>
          <a:bodyPr vert="horz" wrap="square" lIns="91440" tIns="36000" rIns="91440" bIns="36000" numCol="1" anchor="t" anchorCtr="0" compatLnSpc="1">
            <a:prstTxWarp prst="textNoShape">
              <a:avLst/>
            </a:prstTxWarp>
          </a:bodyPr>
          <a:lstStyle>
            <a:lvl1pPr algn="r" fontAlgn="auto">
              <a:spcBef>
                <a:spcPts val="0"/>
              </a:spcBef>
              <a:spcAft>
                <a:spcPts val="0"/>
              </a:spcAft>
              <a:defRPr sz="1400">
                <a:latin typeface="+mn-lt"/>
              </a:defRPr>
            </a:lvl1pPr>
          </a:lstStyle>
          <a:p>
            <a:fld id="{E0E8C3B9-2969-4905-9865-B5008FC86A03}" type="slidenum">
              <a:rPr lang="en-GB" smtClean="0"/>
              <a:t>‹#›</a:t>
            </a:fld>
            <a:endParaRPr lang="en-GB"/>
          </a:p>
        </p:txBody>
      </p:sp>
      <p:pic>
        <p:nvPicPr>
          <p:cNvPr id="4102" name="Picture 13"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8221800"/>
      </p:ext>
    </p:extLst>
  </p:cSld>
  <p:clrMap bg1="lt1" tx1="dk1" bg2="lt2" tx2="dk2" accent1="accent1" accent2="accent2" accent3="accent3" accent4="accent4" accent5="accent5" accent6="accent6" hlink="hlink" folHlink="folHlink"/>
  <p:sldLayoutIdLst>
    <p:sldLayoutId id="2147483734"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algn="l" rtl="0" eaLnBrk="1" fontAlgn="base" hangingPunct="1">
        <a:spcBef>
          <a:spcPct val="20000"/>
        </a:spcBef>
        <a:spcAft>
          <a:spcPct val="0"/>
        </a:spcAft>
        <a:defRPr sz="2400">
          <a:solidFill>
            <a:schemeClr val="tx1"/>
          </a:solidFill>
          <a:latin typeface="+mn-lt"/>
          <a:ea typeface="+mn-ea"/>
          <a:cs typeface="+mn-cs"/>
        </a:defRPr>
      </a:lvl1pPr>
      <a:lvl2pPr marL="254000" indent="-254000" algn="l" rtl="0" eaLnBrk="1" fontAlgn="base" hangingPunct="1">
        <a:spcBef>
          <a:spcPct val="20000"/>
        </a:spcBef>
        <a:spcAft>
          <a:spcPct val="0"/>
        </a:spcAft>
        <a:buClr>
          <a:srgbClr val="8F23B3"/>
        </a:buClr>
        <a:buChar char="•"/>
        <a:defRPr sz="2400">
          <a:solidFill>
            <a:schemeClr val="tx1"/>
          </a:solidFill>
          <a:latin typeface="+mn-lt"/>
        </a:defRPr>
      </a:lvl2pPr>
      <a:lvl3pPr marL="254000" algn="l" rtl="0" eaLnBrk="1" fontAlgn="base" hangingPunct="1">
        <a:spcBef>
          <a:spcPct val="20000"/>
        </a:spcBef>
        <a:spcAft>
          <a:spcPct val="0"/>
        </a:spcAft>
        <a:defRPr sz="2400">
          <a:solidFill>
            <a:schemeClr val="tx1"/>
          </a:solidFill>
          <a:latin typeface="+mn-lt"/>
        </a:defRPr>
      </a:lvl3pPr>
      <a:lvl4pPr marL="508000" indent="-254000" algn="l" rtl="0" eaLnBrk="1" fontAlgn="base" hangingPunct="1">
        <a:spcBef>
          <a:spcPct val="20000"/>
        </a:spcBef>
        <a:spcAft>
          <a:spcPct val="0"/>
        </a:spcAft>
        <a:buClr>
          <a:srgbClr val="8F23B3"/>
        </a:buClr>
        <a:buFont typeface="Arial" pitchFamily="34" charset="0"/>
        <a:buChar char="–"/>
        <a:defRPr sz="2000">
          <a:solidFill>
            <a:schemeClr val="tx1"/>
          </a:solidFill>
          <a:latin typeface="+mn-lt"/>
        </a:defRPr>
      </a:lvl4pPr>
      <a:lvl5pPr marL="762000" indent="-254000" algn="l" rtl="0" eaLnBrk="1" fontAlgn="base" hangingPunct="1">
        <a:spcBef>
          <a:spcPct val="20000"/>
        </a:spcBef>
        <a:spcAft>
          <a:spcPct val="0"/>
        </a:spcAft>
        <a:defRPr sz="2000">
          <a:solidFill>
            <a:schemeClr val="tx1"/>
          </a:solidFill>
          <a:latin typeface="+mn-lt"/>
        </a:defRPr>
      </a:lvl5pPr>
      <a:lvl6pPr marL="1219200" indent="-254000" algn="l" rtl="0" eaLnBrk="1" fontAlgn="base" hangingPunct="1">
        <a:spcBef>
          <a:spcPct val="20000"/>
        </a:spcBef>
        <a:spcAft>
          <a:spcPct val="0"/>
        </a:spcAft>
        <a:defRPr sz="2000">
          <a:solidFill>
            <a:schemeClr val="tx1"/>
          </a:solidFill>
          <a:latin typeface="+mn-lt"/>
        </a:defRPr>
      </a:lvl6pPr>
      <a:lvl7pPr marL="1676400" indent="-254000" algn="l" rtl="0" eaLnBrk="1" fontAlgn="base" hangingPunct="1">
        <a:spcBef>
          <a:spcPct val="20000"/>
        </a:spcBef>
        <a:spcAft>
          <a:spcPct val="0"/>
        </a:spcAft>
        <a:defRPr sz="2000">
          <a:solidFill>
            <a:schemeClr val="tx1"/>
          </a:solidFill>
          <a:latin typeface="+mn-lt"/>
        </a:defRPr>
      </a:lvl7pPr>
      <a:lvl8pPr marL="2133600" indent="-254000" algn="l" rtl="0" eaLnBrk="1" fontAlgn="base" hangingPunct="1">
        <a:spcBef>
          <a:spcPct val="20000"/>
        </a:spcBef>
        <a:spcAft>
          <a:spcPct val="0"/>
        </a:spcAft>
        <a:defRPr sz="2000">
          <a:solidFill>
            <a:schemeClr val="tx1"/>
          </a:solidFill>
          <a:latin typeface="+mn-lt"/>
        </a:defRPr>
      </a:lvl8pPr>
      <a:lvl9pPr marL="2590800" indent="-254000" algn="l" rtl="0" eaLnBrk="1" fontAlgn="base" hangingPunct="1">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71550" y="287338"/>
            <a:ext cx="77009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6000" rIns="91440" bIns="36000" numCol="1" anchor="t" anchorCtr="0" compatLnSpc="1">
            <a:prstTxWarp prst="textNoShape">
              <a:avLst/>
            </a:prstTxWarp>
          </a:bodyPr>
          <a:lstStyle/>
          <a:p>
            <a:pPr lvl="0"/>
            <a:r>
              <a:rPr lang="en-US" altLang="en-US" smtClean="0"/>
              <a:t>Click to edit Master title style</a:t>
            </a:r>
            <a:endParaRPr lang="en-GB" altLang="en-US" smtClean="0"/>
          </a:p>
        </p:txBody>
      </p:sp>
      <p:sp>
        <p:nvSpPr>
          <p:cNvPr id="4099" name="Rectangle 3"/>
          <p:cNvSpPr>
            <a:spLocks noGrp="1" noChangeArrowheads="1"/>
          </p:cNvSpPr>
          <p:nvPr>
            <p:ph type="body" idx="1"/>
          </p:nvPr>
        </p:nvSpPr>
        <p:spPr bwMode="auto">
          <a:xfrm>
            <a:off x="971550" y="1546225"/>
            <a:ext cx="770096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6000" rIns="91440" bIns="3600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8" name="Rectangle 4"/>
          <p:cNvSpPr>
            <a:spLocks noGrp="1" noChangeArrowheads="1"/>
          </p:cNvSpPr>
          <p:nvPr>
            <p:ph type="dt" sz="half" idx="2"/>
          </p:nvPr>
        </p:nvSpPr>
        <p:spPr bwMode="auto">
          <a:xfrm>
            <a:off x="6261100" y="6332538"/>
            <a:ext cx="2159000" cy="287337"/>
          </a:xfrm>
          <a:prstGeom prst="rect">
            <a:avLst/>
          </a:prstGeom>
          <a:noFill/>
          <a:ln w="9525">
            <a:noFill/>
            <a:miter lim="800000"/>
            <a:headEnd/>
            <a:tailEnd/>
          </a:ln>
          <a:effectLst/>
        </p:spPr>
        <p:txBody>
          <a:bodyPr vert="horz" wrap="square" lIns="91440" tIns="36000" rIns="91440" bIns="36000" numCol="1" anchor="t" anchorCtr="0" compatLnSpc="1">
            <a:prstTxWarp prst="textNoShape">
              <a:avLst/>
            </a:prstTxWarp>
          </a:bodyPr>
          <a:lstStyle>
            <a:lvl1pPr algn="r" fontAlgn="auto">
              <a:spcBef>
                <a:spcPts val="0"/>
              </a:spcBef>
              <a:spcAft>
                <a:spcPts val="0"/>
              </a:spcAft>
              <a:defRPr sz="1200">
                <a:latin typeface="+mn-lt"/>
              </a:defRPr>
            </a:lvl1pPr>
          </a:lstStyle>
          <a:p>
            <a:fld id="{EB9C8CF1-278C-4F13-A8DE-08A0E26284EF}" type="datetimeFigureOut">
              <a:rPr lang="en-GB" smtClean="0"/>
              <a:t>30/05/2017</a:t>
            </a:fld>
            <a:endParaRPr lang="en-GB"/>
          </a:p>
        </p:txBody>
      </p:sp>
      <p:sp>
        <p:nvSpPr>
          <p:cNvPr id="1030" name="Rectangle 6"/>
          <p:cNvSpPr>
            <a:spLocks noGrp="1" noChangeArrowheads="1"/>
          </p:cNvSpPr>
          <p:nvPr>
            <p:ph type="sldNum" sz="quarter" idx="4"/>
          </p:nvPr>
        </p:nvSpPr>
        <p:spPr bwMode="auto">
          <a:xfrm>
            <a:off x="8493125" y="6332538"/>
            <a:ext cx="431800" cy="287337"/>
          </a:xfrm>
          <a:prstGeom prst="rect">
            <a:avLst/>
          </a:prstGeom>
          <a:noFill/>
          <a:ln w="9525">
            <a:noFill/>
            <a:miter lim="800000"/>
            <a:headEnd/>
            <a:tailEnd/>
          </a:ln>
          <a:effectLst/>
        </p:spPr>
        <p:txBody>
          <a:bodyPr vert="horz" wrap="square" lIns="91440" tIns="36000" rIns="91440" bIns="36000" numCol="1" anchor="t" anchorCtr="0" compatLnSpc="1">
            <a:prstTxWarp prst="textNoShape">
              <a:avLst/>
            </a:prstTxWarp>
          </a:bodyPr>
          <a:lstStyle>
            <a:lvl1pPr algn="r" fontAlgn="auto">
              <a:spcBef>
                <a:spcPts val="0"/>
              </a:spcBef>
              <a:spcAft>
                <a:spcPts val="0"/>
              </a:spcAft>
              <a:defRPr sz="1400">
                <a:latin typeface="+mn-lt"/>
              </a:defRPr>
            </a:lvl1pPr>
          </a:lstStyle>
          <a:p>
            <a:fld id="{E0E8C3B9-2969-4905-9865-B5008FC86A03}" type="slidenum">
              <a:rPr lang="en-GB" smtClean="0"/>
              <a:t>‹#›</a:t>
            </a:fld>
            <a:endParaRPr lang="en-GB"/>
          </a:p>
        </p:txBody>
      </p:sp>
      <p:pic>
        <p:nvPicPr>
          <p:cNvPr id="4102" name="Picture 13"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430811"/>
      </p:ext>
    </p:extLst>
  </p:cSld>
  <p:clrMap bg1="lt1" tx1="dk1" bg2="lt2" tx2="dk2" accent1="accent1" accent2="accent2" accent3="accent3" accent4="accent4" accent5="accent5" accent6="accent6" hlink="hlink" folHlink="folHlink"/>
  <p:sldLayoutIdLst>
    <p:sldLayoutId id="2147483736"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algn="l" rtl="0" eaLnBrk="1" fontAlgn="base" hangingPunct="1">
        <a:spcBef>
          <a:spcPct val="20000"/>
        </a:spcBef>
        <a:spcAft>
          <a:spcPct val="0"/>
        </a:spcAft>
        <a:defRPr sz="2400">
          <a:solidFill>
            <a:schemeClr val="tx1"/>
          </a:solidFill>
          <a:latin typeface="+mn-lt"/>
          <a:ea typeface="+mn-ea"/>
          <a:cs typeface="+mn-cs"/>
        </a:defRPr>
      </a:lvl1pPr>
      <a:lvl2pPr marL="254000" indent="-254000" algn="l" rtl="0" eaLnBrk="1" fontAlgn="base" hangingPunct="1">
        <a:spcBef>
          <a:spcPct val="20000"/>
        </a:spcBef>
        <a:spcAft>
          <a:spcPct val="0"/>
        </a:spcAft>
        <a:buClr>
          <a:srgbClr val="8F23B3"/>
        </a:buClr>
        <a:buChar char="•"/>
        <a:defRPr sz="2400">
          <a:solidFill>
            <a:schemeClr val="tx1"/>
          </a:solidFill>
          <a:latin typeface="+mn-lt"/>
        </a:defRPr>
      </a:lvl2pPr>
      <a:lvl3pPr marL="254000" algn="l" rtl="0" eaLnBrk="1" fontAlgn="base" hangingPunct="1">
        <a:spcBef>
          <a:spcPct val="20000"/>
        </a:spcBef>
        <a:spcAft>
          <a:spcPct val="0"/>
        </a:spcAft>
        <a:defRPr sz="2400">
          <a:solidFill>
            <a:schemeClr val="tx1"/>
          </a:solidFill>
          <a:latin typeface="+mn-lt"/>
        </a:defRPr>
      </a:lvl3pPr>
      <a:lvl4pPr marL="508000" indent="-254000" algn="l" rtl="0" eaLnBrk="1" fontAlgn="base" hangingPunct="1">
        <a:spcBef>
          <a:spcPct val="20000"/>
        </a:spcBef>
        <a:spcAft>
          <a:spcPct val="0"/>
        </a:spcAft>
        <a:buClr>
          <a:srgbClr val="8F23B3"/>
        </a:buClr>
        <a:buFont typeface="Arial" pitchFamily="34" charset="0"/>
        <a:buChar char="–"/>
        <a:defRPr sz="2000">
          <a:solidFill>
            <a:schemeClr val="tx1"/>
          </a:solidFill>
          <a:latin typeface="+mn-lt"/>
        </a:defRPr>
      </a:lvl4pPr>
      <a:lvl5pPr marL="762000" indent="-254000" algn="l" rtl="0" eaLnBrk="1" fontAlgn="base" hangingPunct="1">
        <a:spcBef>
          <a:spcPct val="20000"/>
        </a:spcBef>
        <a:spcAft>
          <a:spcPct val="0"/>
        </a:spcAft>
        <a:defRPr sz="2000">
          <a:solidFill>
            <a:schemeClr val="tx1"/>
          </a:solidFill>
          <a:latin typeface="+mn-lt"/>
        </a:defRPr>
      </a:lvl5pPr>
      <a:lvl6pPr marL="1219200" indent="-254000" algn="l" rtl="0" eaLnBrk="1" fontAlgn="base" hangingPunct="1">
        <a:spcBef>
          <a:spcPct val="20000"/>
        </a:spcBef>
        <a:spcAft>
          <a:spcPct val="0"/>
        </a:spcAft>
        <a:defRPr sz="2000">
          <a:solidFill>
            <a:schemeClr val="tx1"/>
          </a:solidFill>
          <a:latin typeface="+mn-lt"/>
        </a:defRPr>
      </a:lvl6pPr>
      <a:lvl7pPr marL="1676400" indent="-254000" algn="l" rtl="0" eaLnBrk="1" fontAlgn="base" hangingPunct="1">
        <a:spcBef>
          <a:spcPct val="20000"/>
        </a:spcBef>
        <a:spcAft>
          <a:spcPct val="0"/>
        </a:spcAft>
        <a:defRPr sz="2000">
          <a:solidFill>
            <a:schemeClr val="tx1"/>
          </a:solidFill>
          <a:latin typeface="+mn-lt"/>
        </a:defRPr>
      </a:lvl7pPr>
      <a:lvl8pPr marL="2133600" indent="-254000" algn="l" rtl="0" eaLnBrk="1" fontAlgn="base" hangingPunct="1">
        <a:spcBef>
          <a:spcPct val="20000"/>
        </a:spcBef>
        <a:spcAft>
          <a:spcPct val="0"/>
        </a:spcAft>
        <a:defRPr sz="2000">
          <a:solidFill>
            <a:schemeClr val="tx1"/>
          </a:solidFill>
          <a:latin typeface="+mn-lt"/>
        </a:defRPr>
      </a:lvl8pPr>
      <a:lvl9pPr marL="2590800" indent="-254000" algn="l" rtl="0" eaLnBrk="1" fontAlgn="base" hangingPunct="1">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3926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926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39269" name="Rectangle 5"/>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39270" name="Picture 6"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45343"/>
      </p:ext>
    </p:extLst>
  </p:cSld>
  <p:clrMap bg1="lt1" tx1="dk1" bg2="lt2" tx2="dk2" accent1="accent1" accent2="accent2" accent3="accent3" accent4="accent4" accent5="accent5" accent6="accent6" hlink="hlink" folHlink="folHlink"/>
  <p:sldLayoutIdLst>
    <p:sldLayoutId id="2147483682"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marL="176213" indent="-176213" algn="l" rtl="0" eaLnBrk="1" fontAlgn="base" hangingPunct="1">
        <a:spcBef>
          <a:spcPct val="20000"/>
        </a:spcBef>
        <a:spcAft>
          <a:spcPct val="0"/>
        </a:spcAft>
        <a:buClr>
          <a:srgbClr val="8F23B3"/>
        </a:buClr>
        <a:buChar char="•"/>
        <a:defRPr sz="2400">
          <a:solidFill>
            <a:schemeClr val="tx1"/>
          </a:solidFill>
          <a:latin typeface="+mn-lt"/>
          <a:ea typeface="+mn-ea"/>
          <a:cs typeface="+mn-cs"/>
        </a:defRPr>
      </a:lvl1pPr>
      <a:lvl2pPr marL="536575" indent="-180975" algn="l" rtl="0" eaLnBrk="1" fontAlgn="base" hangingPunct="1">
        <a:spcBef>
          <a:spcPct val="20000"/>
        </a:spcBef>
        <a:spcAft>
          <a:spcPct val="0"/>
        </a:spcAft>
        <a:buClr>
          <a:srgbClr val="8F23B3"/>
        </a:buClr>
        <a:buChar char="•"/>
        <a:defRPr sz="2400">
          <a:solidFill>
            <a:schemeClr val="tx1"/>
          </a:solidFill>
          <a:latin typeface="+mn-lt"/>
        </a:defRPr>
      </a:lvl2pPr>
      <a:lvl3pPr marL="876300" indent="-160338" algn="l" rtl="0" eaLnBrk="1" fontAlgn="base" hangingPunct="1">
        <a:spcBef>
          <a:spcPct val="20000"/>
        </a:spcBef>
        <a:spcAft>
          <a:spcPct val="0"/>
        </a:spcAft>
        <a:buClr>
          <a:srgbClr val="8F23B3"/>
        </a:buClr>
        <a:buChar char="•"/>
        <a:defRPr sz="2000">
          <a:solidFill>
            <a:schemeClr val="tx1"/>
          </a:solidFill>
          <a:latin typeface="+mn-lt"/>
        </a:defRPr>
      </a:lvl3pPr>
      <a:lvl4pPr marL="1169988" indent="-1143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15208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5pPr>
      <a:lvl6pPr marL="19780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6pPr>
      <a:lvl7pPr marL="24352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7pPr>
      <a:lvl8pPr marL="28924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8pPr>
      <a:lvl9pPr marL="33496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3926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926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39269" name="Rectangle 5"/>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39270" name="Picture 6" descr="RVC_Logo_Pos_2592"/>
          <p:cNvPicPr>
            <a:picLocks noChangeAspect="1" noChangeArrowheads="1"/>
          </p:cNvPicPr>
          <p:nvPr/>
        </p:nvPicPr>
        <p:blipFill>
          <a:blip r:embed="rId4"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499744"/>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marL="176213" indent="-176213" algn="l" rtl="0" eaLnBrk="1" fontAlgn="base" hangingPunct="1">
        <a:spcBef>
          <a:spcPct val="20000"/>
        </a:spcBef>
        <a:spcAft>
          <a:spcPct val="0"/>
        </a:spcAft>
        <a:buClr>
          <a:srgbClr val="8F23B3"/>
        </a:buClr>
        <a:buChar char="•"/>
        <a:defRPr sz="2400">
          <a:solidFill>
            <a:schemeClr val="tx1"/>
          </a:solidFill>
          <a:latin typeface="+mn-lt"/>
          <a:ea typeface="+mn-ea"/>
          <a:cs typeface="+mn-cs"/>
        </a:defRPr>
      </a:lvl1pPr>
      <a:lvl2pPr marL="536575" indent="-180975" algn="l" rtl="0" eaLnBrk="1" fontAlgn="base" hangingPunct="1">
        <a:spcBef>
          <a:spcPct val="20000"/>
        </a:spcBef>
        <a:spcAft>
          <a:spcPct val="0"/>
        </a:spcAft>
        <a:buClr>
          <a:srgbClr val="8F23B3"/>
        </a:buClr>
        <a:buChar char="•"/>
        <a:defRPr sz="2400">
          <a:solidFill>
            <a:schemeClr val="tx1"/>
          </a:solidFill>
          <a:latin typeface="+mn-lt"/>
        </a:defRPr>
      </a:lvl2pPr>
      <a:lvl3pPr marL="876300" indent="-160338" algn="l" rtl="0" eaLnBrk="1" fontAlgn="base" hangingPunct="1">
        <a:spcBef>
          <a:spcPct val="20000"/>
        </a:spcBef>
        <a:spcAft>
          <a:spcPct val="0"/>
        </a:spcAft>
        <a:buClr>
          <a:srgbClr val="8F23B3"/>
        </a:buClr>
        <a:buChar char="•"/>
        <a:defRPr sz="2000">
          <a:solidFill>
            <a:schemeClr val="tx1"/>
          </a:solidFill>
          <a:latin typeface="+mn-lt"/>
        </a:defRPr>
      </a:lvl3pPr>
      <a:lvl4pPr marL="1169988" indent="-1143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15208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5pPr>
      <a:lvl6pPr marL="19780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6pPr>
      <a:lvl7pPr marL="24352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7pPr>
      <a:lvl8pPr marL="28924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8pPr>
      <a:lvl9pPr marL="33496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3926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926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39269" name="Rectangle 5"/>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39270" name="Picture 6"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172254"/>
      </p:ext>
    </p:extLst>
  </p:cSld>
  <p:clrMap bg1="lt1" tx1="dk1" bg2="lt2" tx2="dk2" accent1="accent1" accent2="accent2" accent3="accent3" accent4="accent4" accent5="accent5" accent6="accent6" hlink="hlink" folHlink="folHlink"/>
  <p:sldLayoutIdLst>
    <p:sldLayoutId id="2147483688"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marL="176213" indent="-176213" algn="l" rtl="0" eaLnBrk="1" fontAlgn="base" hangingPunct="1">
        <a:spcBef>
          <a:spcPct val="20000"/>
        </a:spcBef>
        <a:spcAft>
          <a:spcPct val="0"/>
        </a:spcAft>
        <a:buClr>
          <a:srgbClr val="8F23B3"/>
        </a:buClr>
        <a:buChar char="•"/>
        <a:defRPr sz="2400">
          <a:solidFill>
            <a:schemeClr val="tx1"/>
          </a:solidFill>
          <a:latin typeface="+mn-lt"/>
          <a:ea typeface="+mn-ea"/>
          <a:cs typeface="+mn-cs"/>
        </a:defRPr>
      </a:lvl1pPr>
      <a:lvl2pPr marL="536575" indent="-180975" algn="l" rtl="0" eaLnBrk="1" fontAlgn="base" hangingPunct="1">
        <a:spcBef>
          <a:spcPct val="20000"/>
        </a:spcBef>
        <a:spcAft>
          <a:spcPct val="0"/>
        </a:spcAft>
        <a:buClr>
          <a:srgbClr val="8F23B3"/>
        </a:buClr>
        <a:buChar char="•"/>
        <a:defRPr sz="2400">
          <a:solidFill>
            <a:schemeClr val="tx1"/>
          </a:solidFill>
          <a:latin typeface="+mn-lt"/>
        </a:defRPr>
      </a:lvl2pPr>
      <a:lvl3pPr marL="876300" indent="-160338" algn="l" rtl="0" eaLnBrk="1" fontAlgn="base" hangingPunct="1">
        <a:spcBef>
          <a:spcPct val="20000"/>
        </a:spcBef>
        <a:spcAft>
          <a:spcPct val="0"/>
        </a:spcAft>
        <a:buClr>
          <a:srgbClr val="8F23B3"/>
        </a:buClr>
        <a:buChar char="•"/>
        <a:defRPr sz="2000">
          <a:solidFill>
            <a:schemeClr val="tx1"/>
          </a:solidFill>
          <a:latin typeface="+mn-lt"/>
        </a:defRPr>
      </a:lvl3pPr>
      <a:lvl4pPr marL="1169988" indent="-1143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15208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5pPr>
      <a:lvl6pPr marL="19780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6pPr>
      <a:lvl7pPr marL="24352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7pPr>
      <a:lvl8pPr marL="28924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8pPr>
      <a:lvl9pPr marL="33496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3926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926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39269" name="Rectangle 5"/>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39270" name="Picture 6"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268861"/>
      </p:ext>
    </p:extLst>
  </p:cSld>
  <p:clrMap bg1="lt1" tx1="dk1" bg2="lt2" tx2="dk2" accent1="accent1" accent2="accent2" accent3="accent3" accent4="accent4" accent5="accent5" accent6="accent6" hlink="hlink" folHlink="folHlink"/>
  <p:sldLayoutIdLst>
    <p:sldLayoutId id="2147483690"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marL="176213" indent="-176213" algn="l" rtl="0" eaLnBrk="1" fontAlgn="base" hangingPunct="1">
        <a:spcBef>
          <a:spcPct val="20000"/>
        </a:spcBef>
        <a:spcAft>
          <a:spcPct val="0"/>
        </a:spcAft>
        <a:buClr>
          <a:srgbClr val="8F23B3"/>
        </a:buClr>
        <a:buChar char="•"/>
        <a:defRPr sz="2400">
          <a:solidFill>
            <a:schemeClr val="tx1"/>
          </a:solidFill>
          <a:latin typeface="+mn-lt"/>
          <a:ea typeface="+mn-ea"/>
          <a:cs typeface="+mn-cs"/>
        </a:defRPr>
      </a:lvl1pPr>
      <a:lvl2pPr marL="536575" indent="-180975" algn="l" rtl="0" eaLnBrk="1" fontAlgn="base" hangingPunct="1">
        <a:spcBef>
          <a:spcPct val="20000"/>
        </a:spcBef>
        <a:spcAft>
          <a:spcPct val="0"/>
        </a:spcAft>
        <a:buClr>
          <a:srgbClr val="8F23B3"/>
        </a:buClr>
        <a:buChar char="•"/>
        <a:defRPr sz="2400">
          <a:solidFill>
            <a:schemeClr val="tx1"/>
          </a:solidFill>
          <a:latin typeface="+mn-lt"/>
        </a:defRPr>
      </a:lvl2pPr>
      <a:lvl3pPr marL="876300" indent="-160338" algn="l" rtl="0" eaLnBrk="1" fontAlgn="base" hangingPunct="1">
        <a:spcBef>
          <a:spcPct val="20000"/>
        </a:spcBef>
        <a:spcAft>
          <a:spcPct val="0"/>
        </a:spcAft>
        <a:buClr>
          <a:srgbClr val="8F23B3"/>
        </a:buClr>
        <a:buChar char="•"/>
        <a:defRPr sz="2000">
          <a:solidFill>
            <a:schemeClr val="tx1"/>
          </a:solidFill>
          <a:latin typeface="+mn-lt"/>
        </a:defRPr>
      </a:lvl3pPr>
      <a:lvl4pPr marL="1169988" indent="-1143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15208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5pPr>
      <a:lvl6pPr marL="19780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6pPr>
      <a:lvl7pPr marL="24352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7pPr>
      <a:lvl8pPr marL="28924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8pPr>
      <a:lvl9pPr marL="33496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3926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926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39269" name="Rectangle 5"/>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39270" name="Picture 6"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637190"/>
      </p:ext>
    </p:extLst>
  </p:cSld>
  <p:clrMap bg1="lt1" tx1="dk1" bg2="lt2" tx2="dk2" accent1="accent1" accent2="accent2" accent3="accent3" accent4="accent4" accent5="accent5" accent6="accent6" hlink="hlink" folHlink="folHlink"/>
  <p:sldLayoutIdLst>
    <p:sldLayoutId id="2147483692"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marL="176213" indent="-176213" algn="l" rtl="0" eaLnBrk="1" fontAlgn="base" hangingPunct="1">
        <a:spcBef>
          <a:spcPct val="20000"/>
        </a:spcBef>
        <a:spcAft>
          <a:spcPct val="0"/>
        </a:spcAft>
        <a:buClr>
          <a:srgbClr val="8F23B3"/>
        </a:buClr>
        <a:buChar char="•"/>
        <a:defRPr sz="2400">
          <a:solidFill>
            <a:schemeClr val="tx1"/>
          </a:solidFill>
          <a:latin typeface="+mn-lt"/>
          <a:ea typeface="+mn-ea"/>
          <a:cs typeface="+mn-cs"/>
        </a:defRPr>
      </a:lvl1pPr>
      <a:lvl2pPr marL="536575" indent="-180975" algn="l" rtl="0" eaLnBrk="1" fontAlgn="base" hangingPunct="1">
        <a:spcBef>
          <a:spcPct val="20000"/>
        </a:spcBef>
        <a:spcAft>
          <a:spcPct val="0"/>
        </a:spcAft>
        <a:buClr>
          <a:srgbClr val="8F23B3"/>
        </a:buClr>
        <a:buChar char="•"/>
        <a:defRPr sz="2400">
          <a:solidFill>
            <a:schemeClr val="tx1"/>
          </a:solidFill>
          <a:latin typeface="+mn-lt"/>
        </a:defRPr>
      </a:lvl2pPr>
      <a:lvl3pPr marL="876300" indent="-160338" algn="l" rtl="0" eaLnBrk="1" fontAlgn="base" hangingPunct="1">
        <a:spcBef>
          <a:spcPct val="20000"/>
        </a:spcBef>
        <a:spcAft>
          <a:spcPct val="0"/>
        </a:spcAft>
        <a:buClr>
          <a:srgbClr val="8F23B3"/>
        </a:buClr>
        <a:buChar char="•"/>
        <a:defRPr sz="2000">
          <a:solidFill>
            <a:schemeClr val="tx1"/>
          </a:solidFill>
          <a:latin typeface="+mn-lt"/>
        </a:defRPr>
      </a:lvl3pPr>
      <a:lvl4pPr marL="1169988" indent="-1143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15208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5pPr>
      <a:lvl6pPr marL="19780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6pPr>
      <a:lvl7pPr marL="24352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7pPr>
      <a:lvl8pPr marL="28924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8pPr>
      <a:lvl9pPr marL="33496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3926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926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39269" name="Rectangle 5"/>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39270" name="Picture 6"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82436"/>
      </p:ext>
    </p:extLst>
  </p:cSld>
  <p:clrMap bg1="lt1" tx1="dk1" bg2="lt2" tx2="dk2" accent1="accent1" accent2="accent2" accent3="accent3" accent4="accent4" accent5="accent5" accent6="accent6" hlink="hlink" folHlink="folHlink"/>
  <p:sldLayoutIdLst>
    <p:sldLayoutId id="2147483694"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marL="176213" indent="-176213" algn="l" rtl="0" eaLnBrk="1" fontAlgn="base" hangingPunct="1">
        <a:spcBef>
          <a:spcPct val="20000"/>
        </a:spcBef>
        <a:spcAft>
          <a:spcPct val="0"/>
        </a:spcAft>
        <a:buClr>
          <a:srgbClr val="8F23B3"/>
        </a:buClr>
        <a:buChar char="•"/>
        <a:defRPr sz="2400">
          <a:solidFill>
            <a:schemeClr val="tx1"/>
          </a:solidFill>
          <a:latin typeface="+mn-lt"/>
          <a:ea typeface="+mn-ea"/>
          <a:cs typeface="+mn-cs"/>
        </a:defRPr>
      </a:lvl1pPr>
      <a:lvl2pPr marL="536575" indent="-180975" algn="l" rtl="0" eaLnBrk="1" fontAlgn="base" hangingPunct="1">
        <a:spcBef>
          <a:spcPct val="20000"/>
        </a:spcBef>
        <a:spcAft>
          <a:spcPct val="0"/>
        </a:spcAft>
        <a:buClr>
          <a:srgbClr val="8F23B3"/>
        </a:buClr>
        <a:buChar char="•"/>
        <a:defRPr sz="2400">
          <a:solidFill>
            <a:schemeClr val="tx1"/>
          </a:solidFill>
          <a:latin typeface="+mn-lt"/>
        </a:defRPr>
      </a:lvl2pPr>
      <a:lvl3pPr marL="876300" indent="-160338" algn="l" rtl="0" eaLnBrk="1" fontAlgn="base" hangingPunct="1">
        <a:spcBef>
          <a:spcPct val="20000"/>
        </a:spcBef>
        <a:spcAft>
          <a:spcPct val="0"/>
        </a:spcAft>
        <a:buClr>
          <a:srgbClr val="8F23B3"/>
        </a:buClr>
        <a:buChar char="•"/>
        <a:defRPr sz="2000">
          <a:solidFill>
            <a:schemeClr val="tx1"/>
          </a:solidFill>
          <a:latin typeface="+mn-lt"/>
        </a:defRPr>
      </a:lvl3pPr>
      <a:lvl4pPr marL="1169988" indent="-1143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15208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5pPr>
      <a:lvl6pPr marL="19780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6pPr>
      <a:lvl7pPr marL="24352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7pPr>
      <a:lvl8pPr marL="28924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8pPr>
      <a:lvl9pPr marL="33496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3926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926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39269" name="Rectangle 5"/>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39270" name="Picture 6" descr="RVC_Logo_Pos_2592"/>
          <p:cNvPicPr>
            <a:picLocks noChangeAspect="1" noChangeArrowheads="1"/>
          </p:cNvPicPr>
          <p:nvPr/>
        </p:nvPicPr>
        <p:blipFill>
          <a:blip r:embed="rId3"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40336"/>
      </p:ext>
    </p:extLst>
  </p:cSld>
  <p:clrMap bg1="lt1" tx1="dk1" bg2="lt2" tx2="dk2" accent1="accent1" accent2="accent2" accent3="accent3" accent4="accent4" accent5="accent5" accent6="accent6" hlink="hlink" folHlink="folHlink"/>
  <p:sldLayoutIdLst>
    <p:sldLayoutId id="2147483696" r:id="rId1"/>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marL="176213" indent="-176213" algn="l" rtl="0" eaLnBrk="1" fontAlgn="base" hangingPunct="1">
        <a:spcBef>
          <a:spcPct val="20000"/>
        </a:spcBef>
        <a:spcAft>
          <a:spcPct val="0"/>
        </a:spcAft>
        <a:buClr>
          <a:srgbClr val="8F23B3"/>
        </a:buClr>
        <a:buChar char="•"/>
        <a:defRPr sz="2400">
          <a:solidFill>
            <a:schemeClr val="tx1"/>
          </a:solidFill>
          <a:latin typeface="+mn-lt"/>
          <a:ea typeface="+mn-ea"/>
          <a:cs typeface="+mn-cs"/>
        </a:defRPr>
      </a:lvl1pPr>
      <a:lvl2pPr marL="536575" indent="-180975" algn="l" rtl="0" eaLnBrk="1" fontAlgn="base" hangingPunct="1">
        <a:spcBef>
          <a:spcPct val="20000"/>
        </a:spcBef>
        <a:spcAft>
          <a:spcPct val="0"/>
        </a:spcAft>
        <a:buClr>
          <a:srgbClr val="8F23B3"/>
        </a:buClr>
        <a:buChar char="•"/>
        <a:defRPr sz="2400">
          <a:solidFill>
            <a:schemeClr val="tx1"/>
          </a:solidFill>
          <a:latin typeface="+mn-lt"/>
        </a:defRPr>
      </a:lvl2pPr>
      <a:lvl3pPr marL="876300" indent="-160338" algn="l" rtl="0" eaLnBrk="1" fontAlgn="base" hangingPunct="1">
        <a:spcBef>
          <a:spcPct val="20000"/>
        </a:spcBef>
        <a:spcAft>
          <a:spcPct val="0"/>
        </a:spcAft>
        <a:buClr>
          <a:srgbClr val="8F23B3"/>
        </a:buClr>
        <a:buChar char="•"/>
        <a:defRPr sz="2000">
          <a:solidFill>
            <a:schemeClr val="tx1"/>
          </a:solidFill>
          <a:latin typeface="+mn-lt"/>
        </a:defRPr>
      </a:lvl3pPr>
      <a:lvl4pPr marL="1169988" indent="-1143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15208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5pPr>
      <a:lvl6pPr marL="19780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6pPr>
      <a:lvl7pPr marL="24352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7pPr>
      <a:lvl8pPr marL="28924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8pPr>
      <a:lvl9pPr marL="33496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971550" y="287338"/>
            <a:ext cx="77009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US" smtClean="0"/>
              <a:t>Click to edit Master title style</a:t>
            </a:r>
            <a:endParaRPr lang="en-GB" smtClean="0"/>
          </a:p>
        </p:txBody>
      </p:sp>
      <p:sp>
        <p:nvSpPr>
          <p:cNvPr id="139267" name="Rectangle 3"/>
          <p:cNvSpPr>
            <a:spLocks noGrp="1" noChangeArrowheads="1"/>
          </p:cNvSpPr>
          <p:nvPr>
            <p:ph type="body" idx="1"/>
          </p:nvPr>
        </p:nvSpPr>
        <p:spPr bwMode="auto">
          <a:xfrm>
            <a:off x="971550" y="1546225"/>
            <a:ext cx="7700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9268" name="Rectangle 4"/>
          <p:cNvSpPr>
            <a:spLocks noGrp="1" noChangeArrowheads="1"/>
          </p:cNvSpPr>
          <p:nvPr>
            <p:ph type="dt" sz="half" idx="2"/>
          </p:nvPr>
        </p:nvSpPr>
        <p:spPr bwMode="auto">
          <a:xfrm>
            <a:off x="6261100" y="6332538"/>
            <a:ext cx="21590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200"/>
            </a:lvl1pPr>
          </a:lstStyle>
          <a:p>
            <a:fld id="{EB9C8CF1-278C-4F13-A8DE-08A0E26284EF}" type="datetimeFigureOut">
              <a:rPr lang="en-GB" smtClean="0"/>
              <a:t>30/05/2017</a:t>
            </a:fld>
            <a:endParaRPr lang="en-GB"/>
          </a:p>
        </p:txBody>
      </p:sp>
      <p:sp>
        <p:nvSpPr>
          <p:cNvPr id="139269" name="Rectangle 5"/>
          <p:cNvSpPr>
            <a:spLocks noGrp="1" noChangeArrowheads="1"/>
          </p:cNvSpPr>
          <p:nvPr>
            <p:ph type="sldNum" sz="quarter" idx="4"/>
          </p:nvPr>
        </p:nvSpPr>
        <p:spPr bwMode="auto">
          <a:xfrm>
            <a:off x="8493125" y="6332538"/>
            <a:ext cx="431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t" anchorCtr="0" compatLnSpc="1">
            <a:prstTxWarp prst="textNoShape">
              <a:avLst/>
            </a:prstTxWarp>
          </a:bodyPr>
          <a:lstStyle>
            <a:lvl1pPr algn="r">
              <a:defRPr sz="1400"/>
            </a:lvl1pPr>
          </a:lstStyle>
          <a:p>
            <a:fld id="{E0E8C3B9-2969-4905-9865-B5008FC86A03}" type="slidenum">
              <a:rPr lang="en-GB" smtClean="0"/>
              <a:t>‹#›</a:t>
            </a:fld>
            <a:endParaRPr lang="en-GB"/>
          </a:p>
        </p:txBody>
      </p:sp>
      <p:pic>
        <p:nvPicPr>
          <p:cNvPr id="139270" name="Picture 6" descr="RVC_Logo_Pos_2592"/>
          <p:cNvPicPr>
            <a:picLocks noChangeAspect="1" noChangeArrowheads="1"/>
          </p:cNvPicPr>
          <p:nvPr/>
        </p:nvPicPr>
        <p:blipFill>
          <a:blip r:embed="rId5" cstate="screen">
            <a:extLst>
              <a:ext uri="{28A0092B-C50C-407E-A947-70E740481C1C}">
                <a14:useLocalDpi xmlns:a14="http://schemas.microsoft.com/office/drawing/2010/main"/>
              </a:ext>
            </a:extLst>
          </a:blip>
          <a:srcRect r="77046"/>
          <a:stretch>
            <a:fillRect/>
          </a:stretch>
        </p:blipFill>
        <p:spPr bwMode="auto">
          <a:xfrm>
            <a:off x="260350" y="5856288"/>
            <a:ext cx="273050" cy="66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6071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xStyles>
    <p:titleStyle>
      <a:lvl1pPr algn="l" rtl="0" eaLnBrk="1" fontAlgn="base" hangingPunct="1">
        <a:spcBef>
          <a:spcPct val="0"/>
        </a:spcBef>
        <a:spcAft>
          <a:spcPct val="0"/>
        </a:spcAft>
        <a:defRPr sz="3200">
          <a:solidFill>
            <a:srgbClr val="8F23B3"/>
          </a:solidFill>
          <a:latin typeface="+mj-lt"/>
          <a:ea typeface="+mj-ea"/>
          <a:cs typeface="+mj-cs"/>
        </a:defRPr>
      </a:lvl1pPr>
      <a:lvl2pPr algn="l" rtl="0" eaLnBrk="1" fontAlgn="base" hangingPunct="1">
        <a:spcBef>
          <a:spcPct val="0"/>
        </a:spcBef>
        <a:spcAft>
          <a:spcPct val="0"/>
        </a:spcAft>
        <a:defRPr sz="3200">
          <a:solidFill>
            <a:srgbClr val="8F23B3"/>
          </a:solidFill>
          <a:latin typeface="Palatino Linotype" pitchFamily="18" charset="0"/>
        </a:defRPr>
      </a:lvl2pPr>
      <a:lvl3pPr algn="l" rtl="0" eaLnBrk="1" fontAlgn="base" hangingPunct="1">
        <a:spcBef>
          <a:spcPct val="0"/>
        </a:spcBef>
        <a:spcAft>
          <a:spcPct val="0"/>
        </a:spcAft>
        <a:defRPr sz="3200">
          <a:solidFill>
            <a:srgbClr val="8F23B3"/>
          </a:solidFill>
          <a:latin typeface="Palatino Linotype" pitchFamily="18" charset="0"/>
        </a:defRPr>
      </a:lvl3pPr>
      <a:lvl4pPr algn="l" rtl="0" eaLnBrk="1" fontAlgn="base" hangingPunct="1">
        <a:spcBef>
          <a:spcPct val="0"/>
        </a:spcBef>
        <a:spcAft>
          <a:spcPct val="0"/>
        </a:spcAft>
        <a:defRPr sz="3200">
          <a:solidFill>
            <a:srgbClr val="8F23B3"/>
          </a:solidFill>
          <a:latin typeface="Palatino Linotype" pitchFamily="18" charset="0"/>
        </a:defRPr>
      </a:lvl4pPr>
      <a:lvl5pPr algn="l" rtl="0" eaLnBrk="1" fontAlgn="base" hangingPunct="1">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p:titleStyle>
    <p:bodyStyle>
      <a:lvl1pPr marL="176213" indent="-176213" algn="l" rtl="0" eaLnBrk="1" fontAlgn="base" hangingPunct="1">
        <a:spcBef>
          <a:spcPct val="20000"/>
        </a:spcBef>
        <a:spcAft>
          <a:spcPct val="0"/>
        </a:spcAft>
        <a:buClr>
          <a:srgbClr val="8F23B3"/>
        </a:buClr>
        <a:buChar char="•"/>
        <a:defRPr sz="2400">
          <a:solidFill>
            <a:schemeClr val="tx1"/>
          </a:solidFill>
          <a:latin typeface="+mn-lt"/>
          <a:ea typeface="+mn-ea"/>
          <a:cs typeface="+mn-cs"/>
        </a:defRPr>
      </a:lvl1pPr>
      <a:lvl2pPr marL="536575" indent="-180975" algn="l" rtl="0" eaLnBrk="1" fontAlgn="base" hangingPunct="1">
        <a:spcBef>
          <a:spcPct val="20000"/>
        </a:spcBef>
        <a:spcAft>
          <a:spcPct val="0"/>
        </a:spcAft>
        <a:buClr>
          <a:srgbClr val="8F23B3"/>
        </a:buClr>
        <a:buChar char="•"/>
        <a:defRPr sz="2400">
          <a:solidFill>
            <a:schemeClr val="tx1"/>
          </a:solidFill>
          <a:latin typeface="+mn-lt"/>
        </a:defRPr>
      </a:lvl2pPr>
      <a:lvl3pPr marL="876300" indent="-160338" algn="l" rtl="0" eaLnBrk="1" fontAlgn="base" hangingPunct="1">
        <a:spcBef>
          <a:spcPct val="20000"/>
        </a:spcBef>
        <a:spcAft>
          <a:spcPct val="0"/>
        </a:spcAft>
        <a:buClr>
          <a:srgbClr val="8F23B3"/>
        </a:buClr>
        <a:buChar char="•"/>
        <a:defRPr sz="2000">
          <a:solidFill>
            <a:schemeClr val="tx1"/>
          </a:solidFill>
          <a:latin typeface="+mn-lt"/>
        </a:defRPr>
      </a:lvl3pPr>
      <a:lvl4pPr marL="1169988" indent="-1143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15208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5pPr>
      <a:lvl6pPr marL="19780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6pPr>
      <a:lvl7pPr marL="24352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7pPr>
      <a:lvl8pPr marL="28924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8pPr>
      <a:lvl9pPr marL="3349625" indent="-171450" algn="l" rtl="0" eaLnBrk="1" fontAlgn="base" hangingPunct="1">
        <a:spcBef>
          <a:spcPct val="20000"/>
        </a:spcBef>
        <a:spcAft>
          <a:spcPct val="0"/>
        </a:spcAft>
        <a:buClr>
          <a:srgbClr val="8F23B3"/>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0.xml"/><Relationship Id="rId5" Type="http://schemas.openxmlformats.org/officeDocument/2006/relationships/image" Target="../media/image60.jpg"/><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78.gif"/><Relationship Id="rId5" Type="http://schemas.openxmlformats.org/officeDocument/2006/relationships/image" Target="../media/image77.png"/><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81.jpe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0.xml"/><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87.jpeg"/><Relationship Id="rId4" Type="http://schemas.openxmlformats.org/officeDocument/2006/relationships/image" Target="../media/image86.jpg"/></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284" y="3741698"/>
            <a:ext cx="7883227" cy="1143000"/>
          </a:xfrm>
        </p:spPr>
        <p:txBody>
          <a:bodyPr>
            <a:normAutofit fontScale="90000"/>
          </a:bodyPr>
          <a:lstStyle/>
          <a:p>
            <a:r>
              <a:rPr lang="en-GB" dirty="0"/>
              <a:t>Feline kidney disease </a:t>
            </a:r>
            <a:r>
              <a:rPr lang="en-GB" dirty="0" smtClean="0"/>
              <a:t>– </a:t>
            </a:r>
            <a:br>
              <a:rPr lang="en-GB" dirty="0" smtClean="0"/>
            </a:br>
            <a:r>
              <a:rPr lang="en-GB" sz="3100" dirty="0" smtClean="0"/>
              <a:t>early </a:t>
            </a:r>
            <a:r>
              <a:rPr lang="en-GB" sz="3100" dirty="0"/>
              <a:t>diagnosis </a:t>
            </a:r>
          </a:p>
        </p:txBody>
      </p:sp>
      <p:pic>
        <p:nvPicPr>
          <p:cNvPr id="6" name="Picture Placeholder 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0812" r="10812"/>
          <a:stretch>
            <a:fillRect/>
          </a:stretch>
        </p:blipFill>
        <p:spPr>
          <a:xfrm>
            <a:off x="5022746" y="156349"/>
            <a:ext cx="3529013" cy="3429000"/>
          </a:xfrm>
          <a:prstGeom prst="rect">
            <a:avLst/>
          </a:prstGeom>
        </p:spPr>
      </p:pic>
      <p:sp>
        <p:nvSpPr>
          <p:cNvPr id="4" name="Text Placeholder 3"/>
          <p:cNvSpPr>
            <a:spLocks noGrp="1"/>
          </p:cNvSpPr>
          <p:nvPr>
            <p:ph type="body" sz="quarter" idx="14"/>
          </p:nvPr>
        </p:nvSpPr>
        <p:spPr>
          <a:xfrm>
            <a:off x="788284" y="5197396"/>
            <a:ext cx="6931651" cy="918589"/>
          </a:xfrm>
        </p:spPr>
        <p:txBody>
          <a:bodyPr>
            <a:normAutofit/>
          </a:bodyPr>
          <a:lstStyle/>
          <a:p>
            <a:r>
              <a:rPr lang="en-GB" sz="2400" dirty="0" smtClean="0"/>
              <a:t>Harriet Syme </a:t>
            </a:r>
          </a:p>
          <a:p>
            <a:r>
              <a:rPr lang="en-GB" sz="1800" dirty="0" smtClean="0"/>
              <a:t>BSc </a:t>
            </a:r>
            <a:r>
              <a:rPr lang="en-GB" sz="1800" dirty="0" err="1" smtClean="0"/>
              <a:t>BVetMed</a:t>
            </a:r>
            <a:r>
              <a:rPr lang="en-GB" sz="1800" dirty="0" smtClean="0"/>
              <a:t> PhD FHEA MRCVS </a:t>
            </a:r>
            <a:r>
              <a:rPr lang="en-GB" sz="1800" dirty="0" err="1" smtClean="0"/>
              <a:t>DipACVIM</a:t>
            </a:r>
            <a:r>
              <a:rPr lang="en-GB" sz="1800" dirty="0" smtClean="0"/>
              <a:t> </a:t>
            </a:r>
            <a:r>
              <a:rPr lang="en-GB" sz="1800" dirty="0" err="1" smtClean="0"/>
              <a:t>DipECVIM</a:t>
            </a:r>
            <a:r>
              <a:rPr lang="en-GB" sz="1800" dirty="0" smtClean="0"/>
              <a:t>-ca</a:t>
            </a:r>
            <a:endParaRPr lang="en-GB" sz="1800" dirty="0"/>
          </a:p>
        </p:txBody>
      </p:sp>
      <p:sp>
        <p:nvSpPr>
          <p:cNvPr id="5" name="Vertical Text Placeholder 4"/>
          <p:cNvSpPr>
            <a:spLocks noGrp="1"/>
          </p:cNvSpPr>
          <p:nvPr>
            <p:ph type="body" orient="vert" sz="quarter" idx="15"/>
          </p:nvPr>
        </p:nvSpPr>
        <p:spPr/>
        <p:txBody>
          <a:bodyPr>
            <a:normAutofit fontScale="92500" lnSpcReduction="20000"/>
          </a:bodyPr>
          <a:lstStyle/>
          <a:p>
            <a:r>
              <a:rPr lang="en-GB" dirty="0" smtClean="0"/>
              <a:t>Bob </a:t>
            </a:r>
            <a:r>
              <a:rPr lang="en-GB" dirty="0" err="1" smtClean="0"/>
              <a:t>Michell</a:t>
            </a:r>
            <a:r>
              <a:rPr lang="en-GB" dirty="0" smtClean="0"/>
              <a:t> Symposium 2017</a:t>
            </a:r>
            <a:endParaRPr lang="en-GB" dirty="0"/>
          </a:p>
        </p:txBody>
      </p:sp>
    </p:spTree>
    <p:extLst>
      <p:ext uri="{BB962C8B-B14F-4D97-AF65-F5344CB8AC3E}">
        <p14:creationId xmlns:p14="http://schemas.microsoft.com/office/powerpoint/2010/main" val="3023030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694623" y="1798421"/>
            <a:ext cx="7700963" cy="1728192"/>
          </a:xfrm>
        </p:spPr>
        <p:txBody>
          <a:bodyPr/>
          <a:lstStyle/>
          <a:p>
            <a:r>
              <a:rPr lang="en-GB" dirty="0"/>
              <a:t>118 cats recruited </a:t>
            </a:r>
            <a:endParaRPr lang="en-GB" dirty="0" smtClean="0"/>
          </a:p>
          <a:p>
            <a:pPr lvl="2"/>
            <a:r>
              <a:rPr lang="en-GB" dirty="0" smtClean="0"/>
              <a:t>9.3% died or euthanized</a:t>
            </a:r>
          </a:p>
          <a:p>
            <a:pPr lvl="2"/>
            <a:r>
              <a:rPr lang="en-GB" dirty="0" smtClean="0"/>
              <a:t>9.3% lost to follow up</a:t>
            </a:r>
          </a:p>
          <a:p>
            <a:pPr lvl="2"/>
            <a:r>
              <a:rPr lang="en-GB" dirty="0" smtClean="0"/>
              <a:t>30</a:t>
            </a:r>
            <a:r>
              <a:rPr lang="en-GB" dirty="0"/>
              <a:t>% developed </a:t>
            </a:r>
            <a:r>
              <a:rPr lang="en-GB" dirty="0" smtClean="0"/>
              <a:t>azotaemia </a:t>
            </a:r>
            <a:r>
              <a:rPr lang="en-GB" dirty="0" smtClean="0"/>
              <a:t>by 12 months</a:t>
            </a:r>
          </a:p>
        </p:txBody>
      </p:sp>
      <p:graphicFrame>
        <p:nvGraphicFramePr>
          <p:cNvPr id="6" name="Table 5"/>
          <p:cNvGraphicFramePr>
            <a:graphicFrameLocks noGrp="1"/>
          </p:cNvGraphicFramePr>
          <p:nvPr>
            <p:extLst>
              <p:ext uri="{D42A27DB-BD31-4B8C-83A1-F6EECF244321}">
                <p14:modId xmlns:p14="http://schemas.microsoft.com/office/powerpoint/2010/main" val="761167343"/>
              </p:ext>
            </p:extLst>
          </p:nvPr>
        </p:nvGraphicFramePr>
        <p:xfrm>
          <a:off x="893443" y="3526613"/>
          <a:ext cx="7668853" cy="2966720"/>
        </p:xfrm>
        <a:graphic>
          <a:graphicData uri="http://schemas.openxmlformats.org/drawingml/2006/table">
            <a:tbl>
              <a:tblPr firstRow="1" bandRow="1">
                <a:tableStyleId>{21E4AEA4-8DFA-4A89-87EB-49C32662AFE0}</a:tableStyleId>
              </a:tblPr>
              <a:tblGrid>
                <a:gridCol w="2232249">
                  <a:extLst>
                    <a:ext uri="{9D8B030D-6E8A-4147-A177-3AD203B41FA5}">
                      <a16:colId xmlns:a16="http://schemas.microsoft.com/office/drawing/2014/main" val="20000"/>
                    </a:ext>
                  </a:extLst>
                </a:gridCol>
                <a:gridCol w="2259508">
                  <a:extLst>
                    <a:ext uri="{9D8B030D-6E8A-4147-A177-3AD203B41FA5}">
                      <a16:colId xmlns:a16="http://schemas.microsoft.com/office/drawing/2014/main" val="20001"/>
                    </a:ext>
                  </a:extLst>
                </a:gridCol>
                <a:gridCol w="2264137">
                  <a:extLst>
                    <a:ext uri="{9D8B030D-6E8A-4147-A177-3AD203B41FA5}">
                      <a16:colId xmlns:a16="http://schemas.microsoft.com/office/drawing/2014/main" val="20002"/>
                    </a:ext>
                  </a:extLst>
                </a:gridCol>
                <a:gridCol w="912959">
                  <a:extLst>
                    <a:ext uri="{9D8B030D-6E8A-4147-A177-3AD203B41FA5}">
                      <a16:colId xmlns:a16="http://schemas.microsoft.com/office/drawing/2014/main" val="20003"/>
                    </a:ext>
                  </a:extLst>
                </a:gridCol>
              </a:tblGrid>
              <a:tr h="370840">
                <a:tc>
                  <a:txBody>
                    <a:bodyPr/>
                    <a:lstStyle/>
                    <a:p>
                      <a:pPr algn="ctr"/>
                      <a:r>
                        <a:rPr lang="en-GB" b="1" dirty="0" smtClean="0"/>
                        <a:t>Parameter</a:t>
                      </a:r>
                      <a:endParaRPr lang="en-GB" b="1" dirty="0"/>
                    </a:p>
                  </a:txBody>
                  <a:tcPr/>
                </a:tc>
                <a:tc>
                  <a:txBody>
                    <a:bodyPr/>
                    <a:lstStyle/>
                    <a:p>
                      <a:pPr algn="ctr"/>
                      <a:r>
                        <a:rPr lang="en-GB" dirty="0" smtClean="0"/>
                        <a:t>Non-azotaemic</a:t>
                      </a:r>
                      <a:endParaRPr lang="en-GB" dirty="0"/>
                    </a:p>
                  </a:txBody>
                  <a:tcPr/>
                </a:tc>
                <a:tc>
                  <a:txBody>
                    <a:bodyPr/>
                    <a:lstStyle/>
                    <a:p>
                      <a:pPr algn="ctr"/>
                      <a:r>
                        <a:rPr lang="en-GB" dirty="0" smtClean="0"/>
                        <a:t>Azotaemic</a:t>
                      </a:r>
                      <a:endParaRPr lang="en-GB" dirty="0"/>
                    </a:p>
                  </a:txBody>
                  <a:tcPr/>
                </a:tc>
                <a:tc>
                  <a:txBody>
                    <a:bodyPr/>
                    <a:lstStyle/>
                    <a:p>
                      <a:pPr algn="ctr"/>
                      <a:r>
                        <a:rPr lang="en-GB" dirty="0" smtClean="0"/>
                        <a:t>Sig</a:t>
                      </a:r>
                      <a:r>
                        <a:rPr lang="en-GB" baseline="0" dirty="0" smtClean="0"/>
                        <a:t> (p)</a:t>
                      </a:r>
                      <a:endParaRPr lang="en-GB" dirty="0"/>
                    </a:p>
                  </a:txBody>
                  <a:tcPr/>
                </a:tc>
                <a:extLst>
                  <a:ext uri="{0D108BD9-81ED-4DB2-BD59-A6C34878D82A}">
                    <a16:rowId xmlns:a16="http://schemas.microsoft.com/office/drawing/2014/main" val="10000"/>
                  </a:ext>
                </a:extLst>
              </a:tr>
              <a:tr h="370840">
                <a:tc>
                  <a:txBody>
                    <a:bodyPr/>
                    <a:lstStyle/>
                    <a:p>
                      <a:pPr algn="ctr"/>
                      <a:r>
                        <a:rPr lang="en-GB" b="1" dirty="0" smtClean="0"/>
                        <a:t>Urea (</a:t>
                      </a:r>
                      <a:r>
                        <a:rPr lang="en-GB" b="1" dirty="0" err="1" smtClean="0"/>
                        <a:t>mmol</a:t>
                      </a:r>
                      <a:r>
                        <a:rPr lang="en-GB" b="1" dirty="0" smtClean="0"/>
                        <a:t>/l</a:t>
                      </a:r>
                      <a:r>
                        <a:rPr lang="en-GB" b="1" dirty="0" smtClean="0"/>
                        <a:t>)</a:t>
                      </a:r>
                      <a:endParaRPr lang="en-GB" b="1" dirty="0"/>
                    </a:p>
                  </a:txBody>
                  <a:tcPr/>
                </a:tc>
                <a:tc>
                  <a:txBody>
                    <a:bodyPr/>
                    <a:lstStyle/>
                    <a:p>
                      <a:pPr algn="ctr"/>
                      <a:r>
                        <a:rPr lang="en-GB" dirty="0" smtClean="0"/>
                        <a:t>10.2 [9.1, 11.6]</a:t>
                      </a:r>
                      <a:endParaRPr lang="en-GB" dirty="0"/>
                    </a:p>
                  </a:txBody>
                  <a:tcPr/>
                </a:tc>
                <a:tc>
                  <a:txBody>
                    <a:bodyPr/>
                    <a:lstStyle/>
                    <a:p>
                      <a:pPr algn="ctr"/>
                      <a:r>
                        <a:rPr lang="en-GB" baseline="0" dirty="0" smtClean="0"/>
                        <a:t>12.2 [10.7, 15.7]</a:t>
                      </a:r>
                      <a:endParaRPr lang="en-GB" dirty="0"/>
                    </a:p>
                  </a:txBody>
                  <a:tcPr/>
                </a:tc>
                <a:tc>
                  <a:txBody>
                    <a:bodyPr/>
                    <a:lstStyle/>
                    <a:p>
                      <a:pPr algn="ctr"/>
                      <a:r>
                        <a:rPr lang="en-GB" dirty="0" smtClean="0"/>
                        <a:t>&lt;0.001</a:t>
                      </a:r>
                      <a:endParaRPr lang="en-GB" dirty="0"/>
                    </a:p>
                  </a:txBody>
                  <a:tcPr/>
                </a:tc>
                <a:extLst>
                  <a:ext uri="{0D108BD9-81ED-4DB2-BD59-A6C34878D82A}">
                    <a16:rowId xmlns:a16="http://schemas.microsoft.com/office/drawing/2014/main" val="10001"/>
                  </a:ext>
                </a:extLst>
              </a:tr>
              <a:tr h="370840">
                <a:tc>
                  <a:txBody>
                    <a:bodyPr/>
                    <a:lstStyle/>
                    <a:p>
                      <a:pPr algn="ctr"/>
                      <a:r>
                        <a:rPr lang="en-GB" b="1" dirty="0" smtClean="0"/>
                        <a:t>Creatinine </a:t>
                      </a:r>
                      <a:r>
                        <a:rPr lang="en-GB" b="1" dirty="0" smtClean="0"/>
                        <a:t>(µ</a:t>
                      </a:r>
                      <a:r>
                        <a:rPr lang="en-GB" b="1" dirty="0" err="1" smtClean="0"/>
                        <a:t>mol</a:t>
                      </a:r>
                      <a:r>
                        <a:rPr lang="en-GB" b="1" dirty="0" smtClean="0"/>
                        <a:t>/l)</a:t>
                      </a:r>
                      <a:endParaRPr lang="en-GB" b="1" dirty="0"/>
                    </a:p>
                  </a:txBody>
                  <a:tcPr/>
                </a:tc>
                <a:tc>
                  <a:txBody>
                    <a:bodyPr/>
                    <a:lstStyle/>
                    <a:p>
                      <a:pPr algn="ctr"/>
                      <a:r>
                        <a:rPr lang="en-GB" dirty="0" smtClean="0"/>
                        <a:t>134 [115, 151</a:t>
                      </a:r>
                      <a:r>
                        <a:rPr lang="en-GB" dirty="0" smtClean="0"/>
                        <a:t>]</a:t>
                      </a:r>
                      <a:endParaRPr lang="en-GB" dirty="0"/>
                    </a:p>
                  </a:txBody>
                  <a:tcPr/>
                </a:tc>
                <a:tc>
                  <a:txBody>
                    <a:bodyPr/>
                    <a:lstStyle/>
                    <a:p>
                      <a:pPr algn="ctr"/>
                      <a:r>
                        <a:rPr lang="en-GB" dirty="0" smtClean="0"/>
                        <a:t>153 </a:t>
                      </a:r>
                      <a:r>
                        <a:rPr lang="en-GB" dirty="0" smtClean="0"/>
                        <a:t>[</a:t>
                      </a:r>
                      <a:r>
                        <a:rPr lang="en-GB" dirty="0" smtClean="0"/>
                        <a:t>139,</a:t>
                      </a:r>
                      <a:r>
                        <a:rPr lang="en-GB" baseline="0" dirty="0" smtClean="0"/>
                        <a:t> 167]</a:t>
                      </a:r>
                      <a:endParaRPr lang="en-GB" dirty="0"/>
                    </a:p>
                  </a:txBody>
                  <a:tcPr/>
                </a:tc>
                <a:tc>
                  <a:txBody>
                    <a:bodyPr/>
                    <a:lstStyle/>
                    <a:p>
                      <a:pPr algn="ctr"/>
                      <a:r>
                        <a:rPr lang="en-GB" dirty="0" smtClean="0"/>
                        <a:t>0.001</a:t>
                      </a:r>
                      <a:endParaRPr lang="en-GB" dirty="0"/>
                    </a:p>
                  </a:txBody>
                  <a:tcPr/>
                </a:tc>
                <a:extLst>
                  <a:ext uri="{0D108BD9-81ED-4DB2-BD59-A6C34878D82A}">
                    <a16:rowId xmlns:a16="http://schemas.microsoft.com/office/drawing/2014/main" val="10002"/>
                  </a:ext>
                </a:extLst>
              </a:tr>
              <a:tr h="370840">
                <a:tc>
                  <a:txBody>
                    <a:bodyPr/>
                    <a:lstStyle/>
                    <a:p>
                      <a:pPr algn="ctr"/>
                      <a:r>
                        <a:rPr lang="en-GB" b="1" dirty="0" smtClean="0"/>
                        <a:t>UA/C</a:t>
                      </a:r>
                      <a:endParaRPr lang="en-GB" b="1" dirty="0"/>
                    </a:p>
                  </a:txBody>
                  <a:tcPr/>
                </a:tc>
                <a:tc>
                  <a:txBody>
                    <a:bodyPr/>
                    <a:lstStyle/>
                    <a:p>
                      <a:pPr algn="ctr"/>
                      <a:r>
                        <a:rPr lang="en-GB" dirty="0" smtClean="0"/>
                        <a:t>10.7 [6.6,</a:t>
                      </a:r>
                      <a:r>
                        <a:rPr lang="en-GB" baseline="0" dirty="0" smtClean="0"/>
                        <a:t> 29.5]</a:t>
                      </a:r>
                      <a:endParaRPr lang="en-GB" dirty="0"/>
                    </a:p>
                  </a:txBody>
                  <a:tcPr/>
                </a:tc>
                <a:tc>
                  <a:txBody>
                    <a:bodyPr/>
                    <a:lstStyle/>
                    <a:p>
                      <a:pPr algn="ctr"/>
                      <a:r>
                        <a:rPr lang="en-GB" dirty="0" smtClean="0"/>
                        <a:t>34.1 [15.1,</a:t>
                      </a:r>
                      <a:r>
                        <a:rPr lang="en-GB" baseline="0" dirty="0" smtClean="0"/>
                        <a:t> 72.0]</a:t>
                      </a:r>
                      <a:endParaRPr lang="en-GB" dirty="0"/>
                    </a:p>
                  </a:txBody>
                  <a:tcPr/>
                </a:tc>
                <a:tc>
                  <a:txBody>
                    <a:bodyPr/>
                    <a:lstStyle/>
                    <a:p>
                      <a:pPr algn="ctr"/>
                      <a:r>
                        <a:rPr lang="en-GB" dirty="0" smtClean="0"/>
                        <a:t>0.002</a:t>
                      </a:r>
                      <a:endParaRPr lang="en-GB" dirty="0"/>
                    </a:p>
                  </a:txBody>
                  <a:tcPr/>
                </a:tc>
                <a:extLst>
                  <a:ext uri="{0D108BD9-81ED-4DB2-BD59-A6C34878D82A}">
                    <a16:rowId xmlns:a16="http://schemas.microsoft.com/office/drawing/2014/main" val="10003"/>
                  </a:ext>
                </a:extLst>
              </a:tr>
              <a:tr h="370840">
                <a:tc>
                  <a:txBody>
                    <a:bodyPr/>
                    <a:lstStyle/>
                    <a:p>
                      <a:pPr algn="ctr"/>
                      <a:r>
                        <a:rPr lang="en-GB" b="1" dirty="0" smtClean="0"/>
                        <a:t>UP/C</a:t>
                      </a:r>
                      <a:endParaRPr lang="en-GB" b="1" dirty="0"/>
                    </a:p>
                  </a:txBody>
                  <a:tcPr/>
                </a:tc>
                <a:tc>
                  <a:txBody>
                    <a:bodyPr/>
                    <a:lstStyle/>
                    <a:p>
                      <a:pPr algn="ctr"/>
                      <a:r>
                        <a:rPr lang="en-GB" dirty="0" smtClean="0"/>
                        <a:t>0.14 [0.11,</a:t>
                      </a:r>
                      <a:r>
                        <a:rPr lang="en-GB" baseline="0" dirty="0" smtClean="0"/>
                        <a:t> 0.20]</a:t>
                      </a:r>
                      <a:endParaRPr lang="en-GB" dirty="0"/>
                    </a:p>
                  </a:txBody>
                  <a:tcPr/>
                </a:tc>
                <a:tc>
                  <a:txBody>
                    <a:bodyPr/>
                    <a:lstStyle/>
                    <a:p>
                      <a:pPr algn="ctr"/>
                      <a:r>
                        <a:rPr lang="en-GB" dirty="0" smtClean="0"/>
                        <a:t>0.19 [0.14, 0.39]</a:t>
                      </a:r>
                      <a:endParaRPr lang="en-GB" dirty="0"/>
                    </a:p>
                  </a:txBody>
                  <a:tcPr/>
                </a:tc>
                <a:tc>
                  <a:txBody>
                    <a:bodyPr/>
                    <a:lstStyle/>
                    <a:p>
                      <a:pPr algn="ctr"/>
                      <a:r>
                        <a:rPr lang="en-GB" dirty="0" smtClean="0"/>
                        <a:t>0.004</a:t>
                      </a:r>
                      <a:endParaRPr lang="en-GB" dirty="0"/>
                    </a:p>
                  </a:txBody>
                  <a:tcPr/>
                </a:tc>
                <a:extLst>
                  <a:ext uri="{0D108BD9-81ED-4DB2-BD59-A6C34878D82A}">
                    <a16:rowId xmlns:a16="http://schemas.microsoft.com/office/drawing/2014/main" val="10004"/>
                  </a:ext>
                </a:extLst>
              </a:tr>
              <a:tr h="370840">
                <a:tc>
                  <a:txBody>
                    <a:bodyPr/>
                    <a:lstStyle/>
                    <a:p>
                      <a:pPr algn="ctr"/>
                      <a:r>
                        <a:rPr lang="en-GB" b="1" dirty="0" smtClean="0"/>
                        <a:t>Age (years)</a:t>
                      </a:r>
                      <a:endParaRPr lang="en-GB" b="1" dirty="0"/>
                    </a:p>
                  </a:txBody>
                  <a:tcPr/>
                </a:tc>
                <a:tc>
                  <a:txBody>
                    <a:bodyPr/>
                    <a:lstStyle/>
                    <a:p>
                      <a:pPr algn="ctr"/>
                      <a:r>
                        <a:rPr lang="en-GB" dirty="0" smtClean="0"/>
                        <a:t>12.6 [11.0, 14.0]</a:t>
                      </a:r>
                      <a:endParaRPr lang="en-GB" dirty="0"/>
                    </a:p>
                  </a:txBody>
                  <a:tcPr/>
                </a:tc>
                <a:tc>
                  <a:txBody>
                    <a:bodyPr/>
                    <a:lstStyle/>
                    <a:p>
                      <a:pPr algn="ctr"/>
                      <a:r>
                        <a:rPr lang="en-GB" dirty="0" smtClean="0"/>
                        <a:t>14.6 [12.2, 15.1]</a:t>
                      </a:r>
                      <a:endParaRPr lang="en-GB" dirty="0"/>
                    </a:p>
                  </a:txBody>
                  <a:tcPr/>
                </a:tc>
                <a:tc>
                  <a:txBody>
                    <a:bodyPr/>
                    <a:lstStyle/>
                    <a:p>
                      <a:pPr algn="ctr"/>
                      <a:r>
                        <a:rPr lang="en-GB" dirty="0" smtClean="0"/>
                        <a:t>0.023</a:t>
                      </a:r>
                      <a:endParaRPr lang="en-GB" dirty="0"/>
                    </a:p>
                  </a:txBody>
                  <a:tcPr/>
                </a:tc>
                <a:extLst>
                  <a:ext uri="{0D108BD9-81ED-4DB2-BD59-A6C34878D82A}">
                    <a16:rowId xmlns:a16="http://schemas.microsoft.com/office/drawing/2014/main" val="10005"/>
                  </a:ext>
                </a:extLst>
              </a:tr>
              <a:tr h="370840">
                <a:tc>
                  <a:txBody>
                    <a:bodyPr/>
                    <a:lstStyle/>
                    <a:p>
                      <a:pPr algn="ctr"/>
                      <a:r>
                        <a:rPr lang="en-GB" b="1" dirty="0" smtClean="0"/>
                        <a:t>USG</a:t>
                      </a:r>
                      <a:endParaRPr lang="en-GB" b="1" dirty="0"/>
                    </a:p>
                  </a:txBody>
                  <a:tcPr/>
                </a:tc>
                <a:tc>
                  <a:txBody>
                    <a:bodyPr/>
                    <a:lstStyle/>
                    <a:p>
                      <a:pPr algn="ctr"/>
                      <a:r>
                        <a:rPr lang="en-GB" dirty="0" smtClean="0"/>
                        <a:t>1.050 [1.032, 1.060]</a:t>
                      </a:r>
                      <a:endParaRPr lang="en-GB" dirty="0"/>
                    </a:p>
                  </a:txBody>
                  <a:tcPr/>
                </a:tc>
                <a:tc>
                  <a:txBody>
                    <a:bodyPr/>
                    <a:lstStyle/>
                    <a:p>
                      <a:pPr algn="ctr"/>
                      <a:r>
                        <a:rPr lang="en-GB" dirty="0" smtClean="0"/>
                        <a:t>1.042</a:t>
                      </a:r>
                      <a:r>
                        <a:rPr lang="en-GB" baseline="0" dirty="0" smtClean="0"/>
                        <a:t> [1.023, 1.051]</a:t>
                      </a:r>
                      <a:endParaRPr lang="en-GB" dirty="0"/>
                    </a:p>
                  </a:txBody>
                  <a:tcPr/>
                </a:tc>
                <a:tc>
                  <a:txBody>
                    <a:bodyPr/>
                    <a:lstStyle/>
                    <a:p>
                      <a:pPr algn="ctr"/>
                      <a:r>
                        <a:rPr lang="en-GB" dirty="0" smtClean="0"/>
                        <a:t>0.043</a:t>
                      </a:r>
                      <a:endParaRPr lang="en-GB" dirty="0"/>
                    </a:p>
                  </a:txBody>
                  <a:tcPr/>
                </a:tc>
                <a:extLst>
                  <a:ext uri="{0D108BD9-81ED-4DB2-BD59-A6C34878D82A}">
                    <a16:rowId xmlns:a16="http://schemas.microsoft.com/office/drawing/2014/main" val="10006"/>
                  </a:ext>
                </a:extLst>
              </a:tr>
              <a:tr h="370840">
                <a:tc>
                  <a:txBody>
                    <a:bodyPr/>
                    <a:lstStyle/>
                    <a:p>
                      <a:pPr algn="ctr"/>
                      <a:r>
                        <a:rPr lang="en-GB" b="1" dirty="0" smtClean="0"/>
                        <a:t>NAG index</a:t>
                      </a:r>
                      <a:endParaRPr lang="en-GB" b="1" dirty="0"/>
                    </a:p>
                  </a:txBody>
                  <a:tcPr/>
                </a:tc>
                <a:tc>
                  <a:txBody>
                    <a:bodyPr/>
                    <a:lstStyle/>
                    <a:p>
                      <a:pPr algn="ctr"/>
                      <a:r>
                        <a:rPr lang="en-GB" dirty="0" smtClean="0"/>
                        <a:t>0.85 [0.35, 1.35]</a:t>
                      </a:r>
                      <a:endParaRPr lang="en-GB" dirty="0"/>
                    </a:p>
                  </a:txBody>
                  <a:tcPr/>
                </a:tc>
                <a:tc>
                  <a:txBody>
                    <a:bodyPr/>
                    <a:lstStyle/>
                    <a:p>
                      <a:pPr algn="ctr"/>
                      <a:r>
                        <a:rPr lang="en-GB" dirty="0" smtClean="0"/>
                        <a:t>1.40</a:t>
                      </a:r>
                      <a:r>
                        <a:rPr lang="en-GB" baseline="0" dirty="0" smtClean="0"/>
                        <a:t> [0.74, 2.39]</a:t>
                      </a:r>
                      <a:endParaRPr lang="en-GB" dirty="0"/>
                    </a:p>
                  </a:txBody>
                  <a:tcPr/>
                </a:tc>
                <a:tc>
                  <a:txBody>
                    <a:bodyPr/>
                    <a:lstStyle/>
                    <a:p>
                      <a:pPr algn="ctr"/>
                      <a:r>
                        <a:rPr lang="en-GB" dirty="0" smtClean="0"/>
                        <a:t>0.05</a:t>
                      </a:r>
                      <a:endParaRPr lang="en-GB" dirty="0"/>
                    </a:p>
                  </a:txBody>
                  <a:tcPr/>
                </a:tc>
                <a:extLst>
                  <a:ext uri="{0D108BD9-81ED-4DB2-BD59-A6C34878D82A}">
                    <a16:rowId xmlns:a16="http://schemas.microsoft.com/office/drawing/2014/main" val="10007"/>
                  </a:ext>
                </a:extLst>
              </a:tr>
            </a:tbl>
          </a:graphicData>
        </a:graphic>
      </p:graphicFrame>
      <p:pic>
        <p:nvPicPr>
          <p:cNvPr id="3" name="Picture 2"/>
          <p:cNvPicPr>
            <a:picLocks noChangeAspect="1"/>
          </p:cNvPicPr>
          <p:nvPr/>
        </p:nvPicPr>
        <p:blipFill rotWithShape="1">
          <a:blip r:embed="rId3"/>
          <a:srcRect t="-1" b="35947"/>
          <a:stretch/>
        </p:blipFill>
        <p:spPr>
          <a:xfrm>
            <a:off x="283632" y="1"/>
            <a:ext cx="8522947" cy="1546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2418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2818464"/>
              </p:ext>
            </p:extLst>
          </p:nvPr>
        </p:nvGraphicFramePr>
        <p:xfrm>
          <a:off x="1017947" y="2800472"/>
          <a:ext cx="7668853" cy="2966720"/>
        </p:xfrm>
        <a:graphic>
          <a:graphicData uri="http://schemas.openxmlformats.org/drawingml/2006/table">
            <a:tbl>
              <a:tblPr firstRow="1" bandRow="1"/>
              <a:tblGrid>
                <a:gridCol w="2232249">
                  <a:extLst>
                    <a:ext uri="{9D8B030D-6E8A-4147-A177-3AD203B41FA5}">
                      <a16:colId xmlns:a16="http://schemas.microsoft.com/office/drawing/2014/main" val="20000"/>
                    </a:ext>
                  </a:extLst>
                </a:gridCol>
                <a:gridCol w="2259508">
                  <a:extLst>
                    <a:ext uri="{9D8B030D-6E8A-4147-A177-3AD203B41FA5}">
                      <a16:colId xmlns:a16="http://schemas.microsoft.com/office/drawing/2014/main" val="20001"/>
                    </a:ext>
                  </a:extLst>
                </a:gridCol>
                <a:gridCol w="2264137">
                  <a:extLst>
                    <a:ext uri="{9D8B030D-6E8A-4147-A177-3AD203B41FA5}">
                      <a16:colId xmlns:a16="http://schemas.microsoft.com/office/drawing/2014/main" val="20002"/>
                    </a:ext>
                  </a:extLst>
                </a:gridCol>
                <a:gridCol w="912959">
                  <a:extLst>
                    <a:ext uri="{9D8B030D-6E8A-4147-A177-3AD203B41FA5}">
                      <a16:colId xmlns:a16="http://schemas.microsoft.com/office/drawing/2014/main" val="20003"/>
                    </a:ext>
                  </a:extLst>
                </a:gridCol>
              </a:tblGrid>
              <a:tr h="37084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GB" b="1" dirty="0" smtClean="0"/>
                        <a:t>Parameter</a:t>
                      </a:r>
                      <a:endParaRPr lang="en-GB" b="1"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3B3"/>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GB" dirty="0" smtClean="0"/>
                        <a:t>Non-azotaemic</a:t>
                      </a:r>
                      <a:endParaRPr lang="en-GB"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3B3"/>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GB" dirty="0" smtClean="0"/>
                        <a:t>Azotaemic</a:t>
                      </a:r>
                      <a:endParaRPr lang="en-GB"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3B3"/>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GB" dirty="0" smtClean="0"/>
                        <a:t>Sig</a:t>
                      </a:r>
                      <a:r>
                        <a:rPr lang="en-GB" baseline="0" dirty="0" smtClean="0"/>
                        <a:t> (p)</a:t>
                      </a:r>
                      <a:endParaRPr lang="en-GB"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F23B3"/>
                    </a:solidFill>
                  </a:tcPr>
                </a:tc>
                <a:extLst>
                  <a:ext uri="{0D108BD9-81ED-4DB2-BD59-A6C34878D82A}">
                    <a16:rowId xmlns:a16="http://schemas.microsoft.com/office/drawing/2014/main" val="10000"/>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Urea (</a:t>
                      </a:r>
                      <a:r>
                        <a:rPr lang="en-GB" b="0" dirty="0" err="1" smtClean="0">
                          <a:solidFill>
                            <a:srgbClr val="7030A0"/>
                          </a:solidFill>
                        </a:rPr>
                        <a:t>mmol</a:t>
                      </a:r>
                      <a:r>
                        <a:rPr lang="en-GB" b="0" dirty="0" smtClean="0">
                          <a:solidFill>
                            <a:srgbClr val="7030A0"/>
                          </a:solidFill>
                        </a:rPr>
                        <a:t>/l</a:t>
                      </a:r>
                      <a:r>
                        <a:rPr lang="en-GB" b="0" dirty="0" smtClean="0">
                          <a:solidFill>
                            <a:srgbClr val="7030A0"/>
                          </a:solidFill>
                        </a:rPr>
                        <a:t>)</a:t>
                      </a:r>
                      <a:endParaRPr lang="en-GB" b="0" dirty="0">
                        <a:solidFill>
                          <a:srgbClr val="7030A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10.2 [9.1, 11.6]</a:t>
                      </a:r>
                      <a:endParaRPr lang="en-GB" b="0" dirty="0">
                        <a:solidFill>
                          <a:srgbClr val="7030A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baseline="0" dirty="0" smtClean="0">
                          <a:solidFill>
                            <a:srgbClr val="7030A0"/>
                          </a:solidFill>
                        </a:rPr>
                        <a:t>12.2 [10.7, 15.7]</a:t>
                      </a:r>
                      <a:endParaRPr lang="en-GB" b="0" dirty="0">
                        <a:solidFill>
                          <a:srgbClr val="7030A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b="0" dirty="0">
                        <a:solidFill>
                          <a:srgbClr val="7030A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extLst>
                  <a:ext uri="{0D108BD9-81ED-4DB2-BD59-A6C34878D82A}">
                    <a16:rowId xmlns:a16="http://schemas.microsoft.com/office/drawing/2014/main" val="10001"/>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1" dirty="0" smtClean="0">
                          <a:solidFill>
                            <a:schemeClr val="tx1"/>
                          </a:solidFill>
                        </a:rPr>
                        <a:t>Creatinine </a:t>
                      </a:r>
                      <a:r>
                        <a:rPr lang="en-GB" b="1" dirty="0" smtClean="0">
                          <a:solidFill>
                            <a:schemeClr val="tx1"/>
                          </a:solidFill>
                        </a:rPr>
                        <a:t>(µ</a:t>
                      </a:r>
                      <a:r>
                        <a:rPr lang="en-GB" b="1" dirty="0" err="1" smtClean="0">
                          <a:solidFill>
                            <a:schemeClr val="tx1"/>
                          </a:solidFill>
                        </a:rPr>
                        <a:t>mol</a:t>
                      </a:r>
                      <a:r>
                        <a:rPr lang="en-GB" b="1" dirty="0" smtClean="0">
                          <a:solidFill>
                            <a:schemeClr val="tx1"/>
                          </a:solidFill>
                        </a:rPr>
                        <a:t>/l)</a:t>
                      </a:r>
                      <a:endParaRPr lang="en-GB"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1" dirty="0" smtClean="0">
                          <a:solidFill>
                            <a:schemeClr val="tx1"/>
                          </a:solidFill>
                        </a:rPr>
                        <a:t>134 [115, 151</a:t>
                      </a:r>
                      <a:r>
                        <a:rPr lang="en-GB" b="1" dirty="0" smtClean="0">
                          <a:solidFill>
                            <a:schemeClr val="tx1"/>
                          </a:solidFill>
                        </a:rPr>
                        <a:t>]</a:t>
                      </a:r>
                      <a:endParaRPr lang="en-GB"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1" dirty="0" smtClean="0">
                          <a:solidFill>
                            <a:schemeClr val="tx1"/>
                          </a:solidFill>
                        </a:rPr>
                        <a:t>153 </a:t>
                      </a:r>
                      <a:r>
                        <a:rPr lang="en-GB" b="1" dirty="0" smtClean="0">
                          <a:solidFill>
                            <a:schemeClr val="tx1"/>
                          </a:solidFill>
                        </a:rPr>
                        <a:t>[</a:t>
                      </a:r>
                      <a:r>
                        <a:rPr lang="en-GB" b="1" dirty="0" smtClean="0">
                          <a:solidFill>
                            <a:schemeClr val="tx1"/>
                          </a:solidFill>
                        </a:rPr>
                        <a:t>139,</a:t>
                      </a:r>
                      <a:r>
                        <a:rPr lang="en-GB" b="1" baseline="0" dirty="0" smtClean="0">
                          <a:solidFill>
                            <a:schemeClr val="tx1"/>
                          </a:solidFill>
                        </a:rPr>
                        <a:t> 167]</a:t>
                      </a:r>
                      <a:endParaRPr lang="en-GB"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1" dirty="0" smtClean="0">
                          <a:solidFill>
                            <a:schemeClr val="tx1"/>
                          </a:solidFill>
                        </a:rPr>
                        <a:t>0.004</a:t>
                      </a:r>
                      <a:endParaRPr lang="en-GB"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extLst>
                  <a:ext uri="{0D108BD9-81ED-4DB2-BD59-A6C34878D82A}">
                    <a16:rowId xmlns:a16="http://schemas.microsoft.com/office/drawing/2014/main" val="10002"/>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UA/C</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10.7 [6.6,</a:t>
                      </a:r>
                      <a:r>
                        <a:rPr lang="en-GB" b="0" baseline="0" dirty="0" smtClean="0">
                          <a:solidFill>
                            <a:srgbClr val="7030A0"/>
                          </a:solidFill>
                        </a:rPr>
                        <a:t> 29.5]</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34.1 [15.1,</a:t>
                      </a:r>
                      <a:r>
                        <a:rPr lang="en-GB" b="0" baseline="0" dirty="0" smtClean="0">
                          <a:solidFill>
                            <a:srgbClr val="7030A0"/>
                          </a:solidFill>
                        </a:rPr>
                        <a:t> 72.0]</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extLst>
                  <a:ext uri="{0D108BD9-81ED-4DB2-BD59-A6C34878D82A}">
                    <a16:rowId xmlns:a16="http://schemas.microsoft.com/office/drawing/2014/main" val="10003"/>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1" dirty="0" smtClean="0">
                          <a:solidFill>
                            <a:schemeClr val="tx1"/>
                          </a:solidFill>
                        </a:rPr>
                        <a:t>UP/C</a:t>
                      </a:r>
                      <a:endParaRPr lang="en-GB"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1" dirty="0" smtClean="0">
                          <a:solidFill>
                            <a:schemeClr val="tx1"/>
                          </a:solidFill>
                        </a:rPr>
                        <a:t>0.14 [0.11,</a:t>
                      </a:r>
                      <a:r>
                        <a:rPr lang="en-GB" b="1" baseline="0" dirty="0" smtClean="0">
                          <a:solidFill>
                            <a:schemeClr val="tx1"/>
                          </a:solidFill>
                        </a:rPr>
                        <a:t> 0.20]</a:t>
                      </a:r>
                      <a:endParaRPr lang="en-GB"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1" dirty="0" smtClean="0">
                          <a:solidFill>
                            <a:schemeClr val="tx1"/>
                          </a:solidFill>
                        </a:rPr>
                        <a:t>0.19 [0.14, 0.39]</a:t>
                      </a:r>
                      <a:endParaRPr lang="en-GB"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1" dirty="0" smtClean="0">
                          <a:solidFill>
                            <a:schemeClr val="tx1"/>
                          </a:solidFill>
                        </a:rPr>
                        <a:t>0.004</a:t>
                      </a:r>
                      <a:endParaRPr lang="en-GB"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extLst>
                  <a:ext uri="{0D108BD9-81ED-4DB2-BD59-A6C34878D82A}">
                    <a16:rowId xmlns:a16="http://schemas.microsoft.com/office/drawing/2014/main" val="10004"/>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Age (years)</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12.6 [11.0, 14.0]</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14.6 [12.2, 15.1]</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extLst>
                  <a:ext uri="{0D108BD9-81ED-4DB2-BD59-A6C34878D82A}">
                    <a16:rowId xmlns:a16="http://schemas.microsoft.com/office/drawing/2014/main" val="10005"/>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USG</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1.050 [1.032, 1.060]</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1.042</a:t>
                      </a:r>
                      <a:r>
                        <a:rPr lang="en-GB" b="0" baseline="0" dirty="0" smtClean="0">
                          <a:solidFill>
                            <a:srgbClr val="7030A0"/>
                          </a:solidFill>
                        </a:rPr>
                        <a:t> [1.023, 1.051]</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20000"/>
                      </a:srgbClr>
                    </a:solidFill>
                  </a:tcPr>
                </a:tc>
                <a:extLst>
                  <a:ext uri="{0D108BD9-81ED-4DB2-BD59-A6C34878D82A}">
                    <a16:rowId xmlns:a16="http://schemas.microsoft.com/office/drawing/2014/main" val="10006"/>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NAG index</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0.85 [0.35, 1.35]</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b="0" dirty="0" smtClean="0">
                          <a:solidFill>
                            <a:srgbClr val="7030A0"/>
                          </a:solidFill>
                        </a:rPr>
                        <a:t>1.40</a:t>
                      </a:r>
                      <a:r>
                        <a:rPr lang="en-GB" b="0" baseline="0" dirty="0" smtClean="0">
                          <a:solidFill>
                            <a:srgbClr val="7030A0"/>
                          </a:solidFill>
                        </a:rPr>
                        <a:t> [0.74, 2.39]</a:t>
                      </a: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b="0" dirty="0">
                        <a:solidFill>
                          <a:srgbClr val="7030A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F23B3">
                        <a:tint val="40000"/>
                      </a:srgbClr>
                    </a:solidFill>
                  </a:tcPr>
                </a:tc>
                <a:extLst>
                  <a:ext uri="{0D108BD9-81ED-4DB2-BD59-A6C34878D82A}">
                    <a16:rowId xmlns:a16="http://schemas.microsoft.com/office/drawing/2014/main" val="10007"/>
                  </a:ext>
                </a:extLst>
              </a:tr>
            </a:tbl>
          </a:graphicData>
        </a:graphic>
      </p:graphicFrame>
      <p:pic>
        <p:nvPicPr>
          <p:cNvPr id="7" name="Picture 6"/>
          <p:cNvPicPr>
            <a:picLocks noChangeAspect="1"/>
          </p:cNvPicPr>
          <p:nvPr/>
        </p:nvPicPr>
        <p:blipFill rotWithShape="1">
          <a:blip r:embed="rId2"/>
          <a:srcRect t="-1" b="35947"/>
          <a:stretch/>
        </p:blipFill>
        <p:spPr>
          <a:xfrm>
            <a:off x="621053" y="497542"/>
            <a:ext cx="8522947" cy="1546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7486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Tubular Markers</a:t>
            </a:r>
            <a:endParaRPr lang="en-GB" dirty="0"/>
          </a:p>
        </p:txBody>
      </p:sp>
      <p:sp>
        <p:nvSpPr>
          <p:cNvPr id="5" name="Content Placeholder 4"/>
          <p:cNvSpPr>
            <a:spLocks noGrp="1"/>
          </p:cNvSpPr>
          <p:nvPr>
            <p:ph sz="half" idx="1"/>
          </p:nvPr>
        </p:nvSpPr>
        <p:spPr>
          <a:xfrm>
            <a:off x="803572" y="2058730"/>
            <a:ext cx="7883227" cy="4269139"/>
          </a:xfrm>
        </p:spPr>
        <p:txBody>
          <a:bodyPr>
            <a:normAutofit fontScale="92500" lnSpcReduction="20000"/>
          </a:bodyPr>
          <a:lstStyle/>
          <a:p>
            <a:pPr marL="0" indent="0">
              <a:buNone/>
            </a:pPr>
            <a:r>
              <a:rPr lang="en-GB" dirty="0" smtClean="0">
                <a:solidFill>
                  <a:srgbClr val="7030A0"/>
                </a:solidFill>
              </a:rPr>
              <a:t>Enzymes</a:t>
            </a:r>
          </a:p>
          <a:p>
            <a:r>
              <a:rPr lang="en-GB" dirty="0" smtClean="0"/>
              <a:t>N-acetyl-b-D-</a:t>
            </a:r>
            <a:r>
              <a:rPr lang="en-GB" dirty="0" err="1" smtClean="0"/>
              <a:t>glucosaminidase</a:t>
            </a:r>
            <a:r>
              <a:rPr lang="en-GB" dirty="0" smtClean="0"/>
              <a:t> (NAG</a:t>
            </a:r>
            <a:r>
              <a:rPr lang="en-GB" dirty="0"/>
              <a:t>)</a:t>
            </a:r>
            <a:endParaRPr lang="en-GB" dirty="0" smtClean="0"/>
          </a:p>
          <a:p>
            <a:r>
              <a:rPr lang="el-GR" dirty="0"/>
              <a:t>γ-</a:t>
            </a:r>
            <a:r>
              <a:rPr lang="en-GB" dirty="0" err="1"/>
              <a:t>glutamyl</a:t>
            </a:r>
            <a:r>
              <a:rPr lang="en-GB" dirty="0"/>
              <a:t>-transferase (GGT</a:t>
            </a:r>
            <a:r>
              <a:rPr lang="en-GB" dirty="0" smtClean="0"/>
              <a:t>)</a:t>
            </a:r>
          </a:p>
          <a:p>
            <a:r>
              <a:rPr lang="en-GB" dirty="0" err="1" smtClean="0"/>
              <a:t>Cauxin</a:t>
            </a:r>
            <a:endParaRPr lang="en-GB" dirty="0" smtClean="0"/>
          </a:p>
          <a:p>
            <a:endParaRPr lang="en-GB" sz="900" dirty="0" smtClean="0"/>
          </a:p>
          <a:p>
            <a:pPr marL="0" indent="0">
              <a:buNone/>
            </a:pPr>
            <a:r>
              <a:rPr lang="en-GB" dirty="0" smtClean="0">
                <a:solidFill>
                  <a:srgbClr val="7030A0"/>
                </a:solidFill>
              </a:rPr>
              <a:t>Low Molecular weight proteins</a:t>
            </a:r>
          </a:p>
          <a:p>
            <a:r>
              <a:rPr lang="en-GB" dirty="0" smtClean="0"/>
              <a:t>Retinol </a:t>
            </a:r>
            <a:r>
              <a:rPr lang="en-GB" dirty="0"/>
              <a:t>binding </a:t>
            </a:r>
            <a:r>
              <a:rPr lang="en-GB" dirty="0" smtClean="0"/>
              <a:t>protein</a:t>
            </a:r>
          </a:p>
          <a:p>
            <a:r>
              <a:rPr lang="en-GB" dirty="0" smtClean="0"/>
              <a:t>Beta-2-microglobulin</a:t>
            </a:r>
          </a:p>
          <a:p>
            <a:endParaRPr lang="en-GB" sz="900" dirty="0" smtClean="0"/>
          </a:p>
          <a:p>
            <a:pPr marL="0" indent="0">
              <a:buNone/>
            </a:pPr>
            <a:r>
              <a:rPr lang="en-GB" dirty="0" smtClean="0">
                <a:solidFill>
                  <a:srgbClr val="7030A0"/>
                </a:solidFill>
              </a:rPr>
              <a:t>Markers of AKI</a:t>
            </a:r>
          </a:p>
          <a:p>
            <a:r>
              <a:rPr lang="en-GB" dirty="0"/>
              <a:t>Neutrophil gelatinase-associated </a:t>
            </a:r>
            <a:r>
              <a:rPr lang="en-GB" dirty="0" err="1" smtClean="0"/>
              <a:t>lipocalin</a:t>
            </a:r>
            <a:r>
              <a:rPr lang="en-GB" dirty="0" smtClean="0"/>
              <a:t> (N-Gal)</a:t>
            </a:r>
          </a:p>
          <a:p>
            <a:r>
              <a:rPr lang="en-GB" dirty="0" smtClean="0"/>
              <a:t>Kidney injury model-1 (KIM-1)</a:t>
            </a:r>
            <a:endParaRPr lang="en-GB" dirty="0"/>
          </a:p>
          <a:p>
            <a:endParaRPr lang="en-GB" dirty="0"/>
          </a:p>
        </p:txBody>
      </p:sp>
    </p:spTree>
    <p:extLst>
      <p:ext uri="{BB962C8B-B14F-4D97-AF65-F5344CB8AC3E}">
        <p14:creationId xmlns:p14="http://schemas.microsoft.com/office/powerpoint/2010/main" val="85950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4213" y="404813"/>
            <a:ext cx="7772400" cy="1143000"/>
          </a:xfrm>
        </p:spPr>
        <p:txBody>
          <a:bodyPr/>
          <a:lstStyle/>
          <a:p>
            <a:r>
              <a:rPr lang="en-GB" smtClean="0"/>
              <a:t>UPC Survival</a:t>
            </a:r>
          </a:p>
        </p:txBody>
      </p:sp>
      <p:pic>
        <p:nvPicPr>
          <p:cNvPr id="43011" name="Picture 3" descr="UPC survival colour0"/>
          <p:cNvPicPr>
            <a:picLocks noChangeAspect="1" noChangeArrowheads="1"/>
          </p:cNvPicPr>
          <p:nvPr/>
        </p:nvPicPr>
        <p:blipFill>
          <a:blip r:embed="rId3" cstate="print"/>
          <a:srcRect/>
          <a:stretch>
            <a:fillRect/>
          </a:stretch>
        </p:blipFill>
        <p:spPr bwMode="auto">
          <a:xfrm>
            <a:off x="1114425" y="1675000"/>
            <a:ext cx="6911975" cy="4940300"/>
          </a:xfrm>
          <a:prstGeom prst="rect">
            <a:avLst/>
          </a:prstGeom>
          <a:noFill/>
          <a:ln w="9525">
            <a:noFill/>
            <a:miter lim="800000"/>
            <a:headEnd/>
            <a:tailEnd/>
          </a:ln>
        </p:spPr>
      </p:pic>
      <p:pic>
        <p:nvPicPr>
          <p:cNvPr id="43012" name="Picture 4"/>
          <p:cNvPicPr>
            <a:picLocks noChangeAspect="1" noChangeArrowheads="1"/>
          </p:cNvPicPr>
          <p:nvPr/>
        </p:nvPicPr>
        <p:blipFill>
          <a:blip r:embed="rId4" cstate="print"/>
          <a:srcRect/>
          <a:stretch>
            <a:fillRect/>
          </a:stretch>
        </p:blipFill>
        <p:spPr bwMode="auto">
          <a:xfrm>
            <a:off x="6621182" y="4905748"/>
            <a:ext cx="1425575" cy="941388"/>
          </a:xfrm>
          <a:prstGeom prst="rect">
            <a:avLst/>
          </a:prstGeom>
          <a:noFill/>
          <a:ln w="9525">
            <a:noFill/>
            <a:miter lim="800000"/>
            <a:headEnd/>
            <a:tailEnd/>
          </a:ln>
        </p:spPr>
      </p:pic>
    </p:spTree>
    <p:extLst>
      <p:ext uri="{BB962C8B-B14F-4D97-AF65-F5344CB8AC3E}">
        <p14:creationId xmlns:p14="http://schemas.microsoft.com/office/powerpoint/2010/main" val="2963065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491" y="336176"/>
            <a:ext cx="7883227" cy="1143000"/>
          </a:xfrm>
        </p:spPr>
        <p:txBody>
          <a:bodyPr/>
          <a:lstStyle/>
          <a:p>
            <a:r>
              <a:rPr lang="en-GB" dirty="0" smtClean="0"/>
              <a:t>Proteomics	</a:t>
            </a:r>
            <a:endParaRPr lang="en-GB" dirty="0"/>
          </a:p>
        </p:txBody>
      </p:sp>
      <p:sp>
        <p:nvSpPr>
          <p:cNvPr id="3" name="Content Placeholder 2"/>
          <p:cNvSpPr>
            <a:spLocks noGrp="1"/>
          </p:cNvSpPr>
          <p:nvPr>
            <p:ph idx="1"/>
          </p:nvPr>
        </p:nvSpPr>
        <p:spPr>
          <a:xfrm>
            <a:off x="951491" y="1479176"/>
            <a:ext cx="7643866" cy="3096019"/>
          </a:xfrm>
        </p:spPr>
        <p:txBody>
          <a:bodyPr>
            <a:normAutofit/>
          </a:bodyPr>
          <a:lstStyle/>
          <a:p>
            <a:r>
              <a:rPr lang="en-GB" dirty="0" smtClean="0"/>
              <a:t>Study </a:t>
            </a:r>
            <a:r>
              <a:rPr lang="en-GB" dirty="0" smtClean="0"/>
              <a:t>of protein expression within a tissue or body fluid</a:t>
            </a:r>
          </a:p>
          <a:p>
            <a:pPr>
              <a:buNone/>
            </a:pPr>
            <a:endParaRPr lang="en-GB" sz="800" dirty="0" smtClean="0"/>
          </a:p>
          <a:p>
            <a:r>
              <a:rPr lang="en-GB" dirty="0" smtClean="0"/>
              <a:t>Urinary proteome is a global assessment of pattern of peptides and proteins</a:t>
            </a:r>
          </a:p>
          <a:p>
            <a:pPr lvl="1">
              <a:buNone/>
            </a:pPr>
            <a:endParaRPr lang="en-GB" sz="1200" dirty="0" smtClean="0"/>
          </a:p>
        </p:txBody>
      </p:sp>
      <p:pic>
        <p:nvPicPr>
          <p:cNvPr id="4" name="Picture 3" descr="Urine.jpg"/>
          <p:cNvPicPr>
            <a:picLocks noChangeAspect="1"/>
          </p:cNvPicPr>
          <p:nvPr/>
        </p:nvPicPr>
        <p:blipFill>
          <a:blip r:embed="rId3" cstate="screen">
            <a:extLst>
              <a:ext uri="{28A0092B-C50C-407E-A947-70E740481C1C}">
                <a14:useLocalDpi xmlns:a14="http://schemas.microsoft.com/office/drawing/2010/main"/>
              </a:ext>
            </a:extLst>
          </a:blip>
          <a:srcRect r="16855" b="8013"/>
          <a:stretch>
            <a:fillRect/>
          </a:stretch>
        </p:blipFill>
        <p:spPr>
          <a:xfrm>
            <a:off x="7105918" y="4143380"/>
            <a:ext cx="1728800" cy="2357454"/>
          </a:xfrm>
          <a:prstGeom prst="rect">
            <a:avLst/>
          </a:prstGeom>
        </p:spPr>
      </p:pic>
      <p:sp>
        <p:nvSpPr>
          <p:cNvPr id="5" name="Content Placeholder 2"/>
          <p:cNvSpPr txBox="1">
            <a:spLocks/>
          </p:cNvSpPr>
          <p:nvPr/>
        </p:nvSpPr>
        <p:spPr>
          <a:xfrm>
            <a:off x="951491" y="4143380"/>
            <a:ext cx="6630029" cy="27146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8F23B3"/>
              </a:buClr>
              <a:buSzPct val="70000"/>
              <a:buFontTx/>
              <a:buBlip>
                <a:blip r:embed="rId4"/>
              </a:buBlip>
              <a:defRPr sz="3200" kern="1200">
                <a:solidFill>
                  <a:schemeClr val="tx1"/>
                </a:solidFill>
                <a:latin typeface="Arial"/>
                <a:ea typeface="+mn-ea"/>
                <a:cs typeface="+mn-cs"/>
              </a:defRPr>
            </a:lvl1pPr>
            <a:lvl2pPr marL="742950" indent="-285750" algn="l" defTabSz="457200" rtl="0" eaLnBrk="1" latinLnBrk="0" hangingPunct="1">
              <a:spcBef>
                <a:spcPct val="20000"/>
              </a:spcBef>
              <a:buClr>
                <a:srgbClr val="8F23B3"/>
              </a:buClr>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Clr>
                <a:srgbClr val="8F23B3"/>
              </a:buClr>
              <a:buSzPct val="80000"/>
              <a:buFont typeface="Wingdings" charset="2"/>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Clr>
                <a:srgbClr val="8F23B3"/>
              </a:buClr>
              <a:buSzPct val="80000"/>
              <a:buFont typeface="Courier New"/>
              <a:buChar char="o"/>
              <a:defRPr sz="2000" kern="1200">
                <a:solidFill>
                  <a:schemeClr val="tx1"/>
                </a:solidFill>
                <a:latin typeface="Arial"/>
                <a:ea typeface="+mn-ea"/>
                <a:cs typeface="+mn-cs"/>
              </a:defRPr>
            </a:lvl4pPr>
            <a:lvl5pPr marL="2057400" indent="-228600" algn="l" defTabSz="457200" rtl="0" eaLnBrk="1" latinLnBrk="0" hangingPunct="1">
              <a:spcBef>
                <a:spcPct val="20000"/>
              </a:spcBef>
              <a:buClr>
                <a:srgbClr val="8F23B3"/>
              </a:buClr>
              <a:buSzPct val="100000"/>
              <a:buFont typeface="Lucida Grande"/>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a:buNone/>
            </a:pPr>
            <a:endParaRPr lang="en-GB" sz="1200" dirty="0" smtClean="0"/>
          </a:p>
          <a:p>
            <a:r>
              <a:rPr lang="en-GB" dirty="0" smtClean="0"/>
              <a:t>May reflect health, disease and change in function</a:t>
            </a:r>
          </a:p>
          <a:p>
            <a:endParaRPr lang="en-GB" sz="800" dirty="0" smtClean="0"/>
          </a:p>
          <a:p>
            <a:r>
              <a:rPr lang="en-GB" dirty="0" smtClean="0"/>
              <a:t>Easily obtainable substrate</a:t>
            </a:r>
            <a:endParaRPr lang="en-GB" sz="1600" dirty="0" smtClean="0"/>
          </a:p>
          <a:p>
            <a:pPr lvl="2"/>
            <a:r>
              <a:rPr lang="en-GB" dirty="0" smtClean="0"/>
              <a:t>‘fluid biopsy’ of the kidney </a:t>
            </a:r>
            <a:endParaRPr lang="en-GB" dirty="0" smtClean="0"/>
          </a:p>
        </p:txBody>
      </p:sp>
    </p:spTree>
    <p:extLst>
      <p:ext uri="{BB962C8B-B14F-4D97-AF65-F5344CB8AC3E}">
        <p14:creationId xmlns:p14="http://schemas.microsoft.com/office/powerpoint/2010/main" val="3303599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653" y="101529"/>
            <a:ext cx="7883227" cy="1143000"/>
          </a:xfrm>
        </p:spPr>
        <p:txBody>
          <a:bodyPr/>
          <a:lstStyle/>
          <a:p>
            <a:r>
              <a:rPr lang="en-GB" dirty="0" smtClean="0"/>
              <a:t>SELDI-TOF-MS</a:t>
            </a:r>
            <a:endParaRPr lang="en-GB" dirty="0"/>
          </a:p>
        </p:txBody>
      </p:sp>
      <p:sp>
        <p:nvSpPr>
          <p:cNvPr id="3" name="Content Placeholder 2"/>
          <p:cNvSpPr>
            <a:spLocks noGrp="1"/>
          </p:cNvSpPr>
          <p:nvPr>
            <p:ph sz="half" idx="1"/>
          </p:nvPr>
        </p:nvSpPr>
        <p:spPr>
          <a:xfrm>
            <a:off x="865310" y="1983205"/>
            <a:ext cx="5429288" cy="4462463"/>
          </a:xfrm>
        </p:spPr>
        <p:txBody>
          <a:bodyPr/>
          <a:lstStyle/>
          <a:p>
            <a:pPr>
              <a:buNone/>
            </a:pPr>
            <a:endParaRPr lang="en-GB" dirty="0" smtClean="0">
              <a:solidFill>
                <a:schemeClr val="accent2"/>
              </a:solidFill>
            </a:endParaRPr>
          </a:p>
          <a:p>
            <a:r>
              <a:rPr lang="en-GB" sz="2400" dirty="0" smtClean="0"/>
              <a:t>High throughput</a:t>
            </a:r>
          </a:p>
          <a:p>
            <a:r>
              <a:rPr lang="en-GB" sz="2400" dirty="0" smtClean="0"/>
              <a:t>Highly sensitive</a:t>
            </a:r>
          </a:p>
          <a:p>
            <a:pPr>
              <a:buNone/>
            </a:pPr>
            <a:endParaRPr lang="en-GB" sz="2400" dirty="0" smtClean="0"/>
          </a:p>
          <a:p>
            <a:pPr>
              <a:buNone/>
            </a:pPr>
            <a:endParaRPr lang="en-GB" sz="2400" dirty="0" smtClean="0"/>
          </a:p>
          <a:p>
            <a:r>
              <a:rPr lang="en-GB" sz="2400" dirty="0" smtClean="0"/>
              <a:t>Advantageous for assessment of clinical samples</a:t>
            </a:r>
          </a:p>
          <a:p>
            <a:r>
              <a:rPr lang="en-GB" sz="2400" dirty="0" smtClean="0"/>
              <a:t>Utilises protein chip arrays coupled to a time-of-flight mass spectrometer</a:t>
            </a:r>
            <a:endParaRPr lang="en-GB" sz="2400" dirty="0"/>
          </a:p>
        </p:txBody>
      </p:sp>
      <p:pic>
        <p:nvPicPr>
          <p:cNvPr id="5" name="Content Placeholder 4" descr="Seldi arrays.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3786182" y="2357430"/>
            <a:ext cx="2172081" cy="1670110"/>
          </a:xfrm>
        </p:spPr>
      </p:pic>
      <p:pic>
        <p:nvPicPr>
          <p:cNvPr id="6" name="Picture 5" descr="SELDI machine.jpg"/>
          <p:cNvPicPr>
            <a:picLocks noChangeAspect="1"/>
          </p:cNvPicPr>
          <p:nvPr/>
        </p:nvPicPr>
        <p:blipFill>
          <a:blip r:embed="rId4" cstate="print"/>
          <a:stretch>
            <a:fillRect/>
          </a:stretch>
        </p:blipFill>
        <p:spPr>
          <a:xfrm>
            <a:off x="6500826" y="2285992"/>
            <a:ext cx="2341282" cy="3960150"/>
          </a:xfrm>
          <a:prstGeom prst="rect">
            <a:avLst/>
          </a:prstGeom>
        </p:spPr>
      </p:pic>
      <p:sp>
        <p:nvSpPr>
          <p:cNvPr id="7" name="TextBox 6"/>
          <p:cNvSpPr txBox="1"/>
          <p:nvPr/>
        </p:nvSpPr>
        <p:spPr>
          <a:xfrm>
            <a:off x="714348" y="1071546"/>
            <a:ext cx="7715304" cy="1231106"/>
          </a:xfrm>
          <a:prstGeom prst="rect">
            <a:avLst/>
          </a:prstGeom>
          <a:noFill/>
        </p:spPr>
        <p:txBody>
          <a:bodyPr wrap="square" rtlCol="0">
            <a:spAutoFit/>
          </a:bodyPr>
          <a:lstStyle/>
          <a:p>
            <a:pPr algn="ctr"/>
            <a:r>
              <a:rPr lang="en-GB" sz="2800" b="1" dirty="0" smtClean="0">
                <a:solidFill>
                  <a:srgbClr val="7030A0"/>
                </a:solidFill>
              </a:rPr>
              <a:t>S</a:t>
            </a:r>
            <a:r>
              <a:rPr lang="en-GB" sz="2800" dirty="0" smtClean="0">
                <a:solidFill>
                  <a:srgbClr val="7030A0"/>
                </a:solidFill>
              </a:rPr>
              <a:t>urface </a:t>
            </a:r>
            <a:r>
              <a:rPr lang="en-GB" sz="2800" b="1" dirty="0" smtClean="0">
                <a:solidFill>
                  <a:srgbClr val="7030A0"/>
                </a:solidFill>
              </a:rPr>
              <a:t>E</a:t>
            </a:r>
            <a:r>
              <a:rPr lang="en-GB" sz="2800" dirty="0" smtClean="0">
                <a:solidFill>
                  <a:srgbClr val="7030A0"/>
                </a:solidFill>
              </a:rPr>
              <a:t>nhanced </a:t>
            </a:r>
            <a:r>
              <a:rPr lang="en-GB" sz="2800" b="1" dirty="0" smtClean="0">
                <a:solidFill>
                  <a:srgbClr val="7030A0"/>
                </a:solidFill>
              </a:rPr>
              <a:t>L</a:t>
            </a:r>
            <a:r>
              <a:rPr lang="en-GB" sz="2800" dirty="0" smtClean="0">
                <a:solidFill>
                  <a:srgbClr val="7030A0"/>
                </a:solidFill>
              </a:rPr>
              <a:t>aser </a:t>
            </a:r>
            <a:r>
              <a:rPr lang="en-GB" sz="2800" b="1" dirty="0" smtClean="0">
                <a:solidFill>
                  <a:srgbClr val="7030A0"/>
                </a:solidFill>
              </a:rPr>
              <a:t>D</a:t>
            </a:r>
            <a:r>
              <a:rPr lang="en-GB" sz="2800" dirty="0" smtClean="0">
                <a:solidFill>
                  <a:srgbClr val="7030A0"/>
                </a:solidFill>
              </a:rPr>
              <a:t>esorption </a:t>
            </a:r>
            <a:r>
              <a:rPr lang="en-GB" sz="2800" b="1" dirty="0" smtClean="0">
                <a:solidFill>
                  <a:srgbClr val="7030A0"/>
                </a:solidFill>
              </a:rPr>
              <a:t>I</a:t>
            </a:r>
            <a:r>
              <a:rPr lang="en-GB" sz="2800" dirty="0" smtClean="0">
                <a:solidFill>
                  <a:srgbClr val="7030A0"/>
                </a:solidFill>
              </a:rPr>
              <a:t>onization </a:t>
            </a:r>
            <a:r>
              <a:rPr lang="en-GB" sz="2800" b="1" dirty="0" smtClean="0">
                <a:solidFill>
                  <a:srgbClr val="7030A0"/>
                </a:solidFill>
              </a:rPr>
              <a:t>T</a:t>
            </a:r>
            <a:r>
              <a:rPr lang="en-GB" sz="2800" dirty="0" smtClean="0">
                <a:solidFill>
                  <a:srgbClr val="7030A0"/>
                </a:solidFill>
              </a:rPr>
              <a:t>ime-</a:t>
            </a:r>
            <a:r>
              <a:rPr lang="en-GB" sz="2800" b="1" dirty="0" smtClean="0">
                <a:solidFill>
                  <a:srgbClr val="7030A0"/>
                </a:solidFill>
              </a:rPr>
              <a:t>o</a:t>
            </a:r>
            <a:r>
              <a:rPr lang="en-GB" sz="2800" dirty="0" smtClean="0">
                <a:solidFill>
                  <a:srgbClr val="7030A0"/>
                </a:solidFill>
              </a:rPr>
              <a:t>f-</a:t>
            </a:r>
            <a:r>
              <a:rPr lang="en-GB" sz="2800" b="1" dirty="0" smtClean="0">
                <a:solidFill>
                  <a:srgbClr val="7030A0"/>
                </a:solidFill>
              </a:rPr>
              <a:t>F</a:t>
            </a:r>
            <a:r>
              <a:rPr lang="en-GB" sz="2800" dirty="0" smtClean="0">
                <a:solidFill>
                  <a:srgbClr val="7030A0"/>
                </a:solidFill>
              </a:rPr>
              <a:t>light </a:t>
            </a:r>
            <a:r>
              <a:rPr lang="en-GB" sz="2800" b="1" dirty="0" smtClean="0">
                <a:solidFill>
                  <a:srgbClr val="7030A0"/>
                </a:solidFill>
              </a:rPr>
              <a:t>M</a:t>
            </a:r>
            <a:r>
              <a:rPr lang="en-GB" sz="2800" dirty="0" smtClean="0">
                <a:solidFill>
                  <a:srgbClr val="7030A0"/>
                </a:solidFill>
              </a:rPr>
              <a:t>ass </a:t>
            </a:r>
            <a:r>
              <a:rPr lang="en-GB" sz="2800" b="1" dirty="0" smtClean="0">
                <a:solidFill>
                  <a:srgbClr val="7030A0"/>
                </a:solidFill>
              </a:rPr>
              <a:t>S</a:t>
            </a:r>
            <a:r>
              <a:rPr lang="en-GB" sz="2800" dirty="0" smtClean="0">
                <a:solidFill>
                  <a:srgbClr val="7030A0"/>
                </a:solidFill>
              </a:rPr>
              <a:t>pectrometry</a:t>
            </a:r>
          </a:p>
          <a:p>
            <a:endParaRPr lang="en-GB" dirty="0">
              <a:solidFill>
                <a:srgbClr val="7030A0"/>
              </a:solidFill>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r="64511" b="39686"/>
          <a:stretch/>
        </p:blipFill>
        <p:spPr>
          <a:xfrm>
            <a:off x="7174707" y="6246142"/>
            <a:ext cx="1183481" cy="411833"/>
          </a:xfrm>
          <a:prstGeom prst="rect">
            <a:avLst/>
          </a:prstGeom>
        </p:spPr>
      </p:pic>
    </p:spTree>
    <p:extLst>
      <p:ext uri="{BB962C8B-B14F-4D97-AF65-F5344CB8AC3E}">
        <p14:creationId xmlns:p14="http://schemas.microsoft.com/office/powerpoint/2010/main" val="2432767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SELDI-TOF-MS</a:t>
            </a:r>
            <a:endParaRPr lang="en-GB" dirty="0"/>
          </a:p>
        </p:txBody>
      </p:sp>
      <p:pic>
        <p:nvPicPr>
          <p:cNvPr id="5" name="Picture 4"/>
          <p:cNvPicPr>
            <a:picLocks noChangeAspect="1" noChangeArrowheads="1"/>
          </p:cNvPicPr>
          <p:nvPr/>
        </p:nvPicPr>
        <p:blipFill>
          <a:blip r:embed="rId3" cstate="print"/>
          <a:srcRect r="18928"/>
          <a:stretch>
            <a:fillRect/>
          </a:stretch>
        </p:blipFill>
        <p:spPr bwMode="auto">
          <a:xfrm>
            <a:off x="714348" y="1142984"/>
            <a:ext cx="8072494" cy="441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4282" y="1857364"/>
            <a:ext cx="677108" cy="271464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srgbClr val="8F23B3"/>
                </a:solidFill>
                <a:effectLst/>
                <a:uLnTx/>
                <a:uFillTx/>
                <a:latin typeface="Palatino Linotype"/>
                <a:ea typeface="+mn-ea"/>
                <a:cs typeface="+mn-cs"/>
              </a:rPr>
              <a:t>Intensity</a:t>
            </a:r>
            <a:endParaRPr kumimoji="0" lang="en-GB" sz="3200" b="0" i="0" u="none" strike="noStrike" kern="1200" cap="none" spc="0" normalizeH="0" baseline="0" noProof="0" dirty="0">
              <a:ln>
                <a:noFill/>
              </a:ln>
              <a:solidFill>
                <a:srgbClr val="8F23B3"/>
              </a:solidFill>
              <a:effectLst/>
              <a:uLnTx/>
              <a:uFillTx/>
              <a:latin typeface="Palatino Linotype"/>
              <a:ea typeface="+mn-ea"/>
              <a:cs typeface="+mn-cs"/>
            </a:endParaRPr>
          </a:p>
        </p:txBody>
      </p:sp>
      <p:sp>
        <p:nvSpPr>
          <p:cNvPr id="7" name="TextBox 6"/>
          <p:cNvSpPr txBox="1"/>
          <p:nvPr/>
        </p:nvSpPr>
        <p:spPr>
          <a:xfrm>
            <a:off x="3214678" y="5572140"/>
            <a:ext cx="39290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srgbClr val="8F23B3"/>
                </a:solidFill>
                <a:effectLst/>
                <a:uLnTx/>
                <a:uFillTx/>
                <a:latin typeface="Palatino Linotype"/>
                <a:ea typeface="+mn-ea"/>
                <a:cs typeface="+mn-cs"/>
              </a:rPr>
              <a:t>Mass to charge ratio (m/z) </a:t>
            </a:r>
            <a:endParaRPr kumimoji="0" lang="en-GB" sz="3200" b="0" i="0" u="none" strike="noStrike" kern="1200" cap="none" spc="0" normalizeH="0" baseline="0" noProof="0" dirty="0">
              <a:ln>
                <a:noFill/>
              </a:ln>
              <a:solidFill>
                <a:srgbClr val="8F23B3"/>
              </a:solidFill>
              <a:effectLst/>
              <a:uLnTx/>
              <a:uFillTx/>
              <a:latin typeface="Palatino Linotype"/>
              <a:ea typeface="+mn-ea"/>
              <a:cs typeface="+mn-cs"/>
            </a:endParaRPr>
          </a:p>
        </p:txBody>
      </p:sp>
    </p:spTree>
    <p:extLst>
      <p:ext uri="{BB962C8B-B14F-4D97-AF65-F5344CB8AC3E}">
        <p14:creationId xmlns:p14="http://schemas.microsoft.com/office/powerpoint/2010/main" val="11267870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Urinary proteomics</a:t>
            </a:r>
            <a:endParaRPr lang="en-GB" dirty="0"/>
          </a:p>
        </p:txBody>
      </p:sp>
      <p:grpSp>
        <p:nvGrpSpPr>
          <p:cNvPr id="22" name="Group 21"/>
          <p:cNvGrpSpPr/>
          <p:nvPr/>
        </p:nvGrpSpPr>
        <p:grpSpPr>
          <a:xfrm>
            <a:off x="214282" y="1142984"/>
            <a:ext cx="8698534" cy="5545905"/>
            <a:chOff x="214282" y="1142984"/>
            <a:chExt cx="8698534" cy="5545905"/>
          </a:xfrm>
        </p:grpSpPr>
        <p:grpSp>
          <p:nvGrpSpPr>
            <p:cNvPr id="13" name="Group 12"/>
            <p:cNvGrpSpPr/>
            <p:nvPr/>
          </p:nvGrpSpPr>
          <p:grpSpPr>
            <a:xfrm>
              <a:off x="214282" y="1142984"/>
              <a:ext cx="8698534" cy="5545905"/>
              <a:chOff x="214282" y="1142984"/>
              <a:chExt cx="8698534" cy="5545905"/>
            </a:xfrm>
          </p:grpSpPr>
          <p:pic>
            <p:nvPicPr>
              <p:cNvPr id="4" name="Content Placeholder 3" descr="Figure 4.tif"/>
              <p:cNvPicPr>
                <a:picLocks noChangeAspect="1"/>
              </p:cNvPicPr>
              <p:nvPr/>
            </p:nvPicPr>
            <p:blipFill>
              <a:blip r:embed="rId3" cstate="print"/>
              <a:stretch>
                <a:fillRect/>
              </a:stretch>
            </p:blipFill>
            <p:spPr bwMode="auto">
              <a:xfrm>
                <a:off x="642910" y="1142984"/>
                <a:ext cx="8269906" cy="48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4282" y="1643050"/>
                <a:ext cx="553998" cy="251247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8F23B3"/>
                    </a:solidFill>
                    <a:effectLst/>
                    <a:uLnTx/>
                    <a:uFillTx/>
                    <a:latin typeface="Palatino Linotype"/>
                    <a:ea typeface="+mn-ea"/>
                    <a:cs typeface="+mn-cs"/>
                  </a:rPr>
                  <a:t>Intensity</a:t>
                </a:r>
                <a:endParaRPr kumimoji="0" lang="en-GB" sz="2400" b="1" i="0" u="none" strike="noStrike" kern="1200" cap="none" spc="0" normalizeH="0" baseline="0" noProof="0" dirty="0">
                  <a:ln>
                    <a:noFill/>
                  </a:ln>
                  <a:solidFill>
                    <a:srgbClr val="8F23B3"/>
                  </a:solidFill>
                  <a:effectLst/>
                  <a:uLnTx/>
                  <a:uFillTx/>
                  <a:latin typeface="Palatino Linotype"/>
                  <a:ea typeface="+mn-ea"/>
                  <a:cs typeface="+mn-cs"/>
                </a:endParaRPr>
              </a:p>
            </p:txBody>
          </p:sp>
          <p:sp>
            <p:nvSpPr>
              <p:cNvPr id="6" name="TextBox 5"/>
              <p:cNvSpPr txBox="1"/>
              <p:nvPr/>
            </p:nvSpPr>
            <p:spPr>
              <a:xfrm>
                <a:off x="2928926" y="5857892"/>
                <a:ext cx="35719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8F23B3"/>
                    </a:solidFill>
                    <a:effectLst/>
                    <a:uLnTx/>
                    <a:uFillTx/>
                    <a:latin typeface="Palatino Linotype"/>
                    <a:ea typeface="+mn-ea"/>
                    <a:cs typeface="+mn-cs"/>
                  </a:rPr>
                  <a:t>Mass to charge ratio (m/z)</a:t>
                </a:r>
                <a:endParaRPr kumimoji="0" lang="en-GB" sz="2400" b="1" i="0" u="none" strike="noStrike" kern="1200" cap="none" spc="0" normalizeH="0" baseline="0" noProof="0" dirty="0">
                  <a:ln>
                    <a:noFill/>
                  </a:ln>
                  <a:solidFill>
                    <a:srgbClr val="8F23B3"/>
                  </a:solidFill>
                  <a:effectLst/>
                  <a:uLnTx/>
                  <a:uFillTx/>
                  <a:latin typeface="Palatino Linotype"/>
                  <a:ea typeface="+mn-ea"/>
                  <a:cs typeface="+mn-cs"/>
                </a:endParaRPr>
              </a:p>
            </p:txBody>
          </p:sp>
          <p:sp>
            <p:nvSpPr>
              <p:cNvPr id="7" name="TextBox 6"/>
              <p:cNvSpPr txBox="1"/>
              <p:nvPr/>
            </p:nvSpPr>
            <p:spPr>
              <a:xfrm>
                <a:off x="1428728" y="1643050"/>
                <a:ext cx="25700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Non-azotaemic Cat 1</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p:cNvSpPr txBox="1"/>
              <p:nvPr/>
            </p:nvSpPr>
            <p:spPr>
              <a:xfrm>
                <a:off x="1428728" y="2285992"/>
                <a:ext cx="25700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Non-azotaemic Cat 2</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428728" y="3000372"/>
                <a:ext cx="25700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Non-azotaemic Cat 3</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p:cNvSpPr txBox="1"/>
              <p:nvPr/>
            </p:nvSpPr>
            <p:spPr>
              <a:xfrm>
                <a:off x="1428728" y="3643314"/>
                <a:ext cx="2057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Azotaemic Cat 1</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p:cNvSpPr txBox="1"/>
              <p:nvPr/>
            </p:nvSpPr>
            <p:spPr>
              <a:xfrm>
                <a:off x="1428728" y="4357694"/>
                <a:ext cx="2057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Azotaemic Cat 2</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p:cNvSpPr txBox="1"/>
              <p:nvPr/>
            </p:nvSpPr>
            <p:spPr>
              <a:xfrm>
                <a:off x="1428728" y="5072074"/>
                <a:ext cx="2057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Azotaemic Cat 3</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4" name="Group 13"/>
            <p:cNvGrpSpPr/>
            <p:nvPr/>
          </p:nvGrpSpPr>
          <p:grpSpPr>
            <a:xfrm>
              <a:off x="4355976" y="1340768"/>
              <a:ext cx="1285884" cy="500066"/>
              <a:chOff x="4357686" y="857232"/>
              <a:chExt cx="1285884" cy="1000132"/>
            </a:xfrm>
            <a:solidFill>
              <a:srgbClr val="FF0000"/>
            </a:solidFill>
          </p:grpSpPr>
          <p:sp>
            <p:nvSpPr>
              <p:cNvPr id="15" name="Right Arrow 14"/>
              <p:cNvSpPr/>
              <p:nvPr/>
            </p:nvSpPr>
            <p:spPr bwMode="auto">
              <a:xfrm rot="5400000">
                <a:off x="3964777" y="1250141"/>
                <a:ext cx="1000132" cy="21431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6" name="Right Arrow 15"/>
              <p:cNvSpPr/>
              <p:nvPr/>
            </p:nvSpPr>
            <p:spPr bwMode="auto">
              <a:xfrm rot="5400000">
                <a:off x="4464843" y="1250141"/>
                <a:ext cx="1000132" cy="21431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7" name="Right Arrow 16"/>
              <p:cNvSpPr/>
              <p:nvPr/>
            </p:nvSpPr>
            <p:spPr bwMode="auto">
              <a:xfrm rot="5400000">
                <a:off x="5036347" y="1250141"/>
                <a:ext cx="1000132" cy="21431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smtClean="0">
                  <a:ln>
                    <a:noFill/>
                  </a:ln>
                  <a:solidFill>
                    <a:srgbClr val="000000"/>
                  </a:solidFill>
                  <a:effectLst/>
                  <a:uLnTx/>
                  <a:uFillTx/>
                  <a:latin typeface="Arial" charset="0"/>
                  <a:ea typeface="+mn-ea"/>
                  <a:cs typeface="+mn-cs"/>
                </a:endParaRPr>
              </a:p>
            </p:txBody>
          </p:sp>
        </p:grpSp>
        <p:grpSp>
          <p:nvGrpSpPr>
            <p:cNvPr id="18" name="Group 17"/>
            <p:cNvGrpSpPr/>
            <p:nvPr/>
          </p:nvGrpSpPr>
          <p:grpSpPr>
            <a:xfrm>
              <a:off x="4357686" y="3214686"/>
              <a:ext cx="1285884" cy="500066"/>
              <a:chOff x="4357686" y="857232"/>
              <a:chExt cx="1285884" cy="1000132"/>
            </a:xfrm>
            <a:solidFill>
              <a:srgbClr val="FF0000"/>
            </a:solidFill>
          </p:grpSpPr>
          <p:sp>
            <p:nvSpPr>
              <p:cNvPr id="19" name="Right Arrow 18"/>
              <p:cNvSpPr/>
              <p:nvPr/>
            </p:nvSpPr>
            <p:spPr bwMode="auto">
              <a:xfrm rot="5400000">
                <a:off x="3964777" y="1250141"/>
                <a:ext cx="1000132" cy="21431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0" name="Right Arrow 19"/>
              <p:cNvSpPr/>
              <p:nvPr/>
            </p:nvSpPr>
            <p:spPr bwMode="auto">
              <a:xfrm rot="5400000">
                <a:off x="4464843" y="1250141"/>
                <a:ext cx="1000132" cy="21431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1" name="Right Arrow 20"/>
              <p:cNvSpPr/>
              <p:nvPr/>
            </p:nvSpPr>
            <p:spPr bwMode="auto">
              <a:xfrm rot="5400000">
                <a:off x="5036347" y="1250141"/>
                <a:ext cx="1000132" cy="21431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grpSp>
      </p:grpSp>
    </p:spTree>
    <p:extLst>
      <p:ext uri="{BB962C8B-B14F-4D97-AF65-F5344CB8AC3E}">
        <p14:creationId xmlns:p14="http://schemas.microsoft.com/office/powerpoint/2010/main" val="38612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41393" t="17843" r="6938" b="11799"/>
          <a:stretch/>
        </p:blipFill>
        <p:spPr>
          <a:xfrm>
            <a:off x="1700212" y="2185988"/>
            <a:ext cx="5878550" cy="45005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10910" t="16905" r="10593" b="49760"/>
          <a:stretch/>
        </p:blipFill>
        <p:spPr>
          <a:xfrm>
            <a:off x="942974" y="152400"/>
            <a:ext cx="7839076" cy="1871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0861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Approaches to Early Diagnosis</a:t>
            </a:r>
            <a:endParaRPr lang="en-GB" dirty="0"/>
          </a:p>
        </p:txBody>
      </p:sp>
      <p:sp>
        <p:nvSpPr>
          <p:cNvPr id="5" name="Content Placeholder 4"/>
          <p:cNvSpPr>
            <a:spLocks noGrp="1"/>
          </p:cNvSpPr>
          <p:nvPr>
            <p:ph sz="half" idx="1"/>
          </p:nvPr>
        </p:nvSpPr>
        <p:spPr/>
        <p:txBody>
          <a:bodyPr/>
          <a:lstStyle/>
          <a:p>
            <a:pPr marL="514350" indent="-514350">
              <a:buSzPct val="100000"/>
              <a:buFont typeface="+mj-lt"/>
              <a:buAutoNum type="arabicPeriod"/>
            </a:pPr>
            <a:r>
              <a:rPr lang="en-GB" dirty="0" smtClean="0"/>
              <a:t>Better estimates of GFR</a:t>
            </a:r>
          </a:p>
          <a:p>
            <a:pPr marL="514350" indent="-514350">
              <a:buSzPct val="100000"/>
              <a:buFont typeface="+mj-lt"/>
              <a:buAutoNum type="arabicPeriod"/>
            </a:pPr>
            <a:r>
              <a:rPr lang="en-GB" dirty="0" smtClean="0"/>
              <a:t>Alternative biomarkers of injury/dysfunction</a:t>
            </a:r>
          </a:p>
          <a:p>
            <a:pPr marL="514350" indent="-514350">
              <a:buSzPct val="100000"/>
              <a:buFont typeface="+mj-lt"/>
              <a:buAutoNum type="arabicPeriod"/>
            </a:pPr>
            <a:r>
              <a:rPr lang="en-GB" dirty="0" smtClean="0"/>
              <a:t>Hypothesis-free search for biomarkers          (-omics)</a:t>
            </a:r>
          </a:p>
          <a:p>
            <a:pPr marL="514350" indent="-514350">
              <a:buSzPct val="100000"/>
              <a:buFont typeface="+mj-lt"/>
              <a:buAutoNum type="arabicPeriod"/>
            </a:pPr>
            <a:r>
              <a:rPr lang="en-GB" dirty="0"/>
              <a:t>Identify underlying aetiological factors</a:t>
            </a:r>
          </a:p>
          <a:p>
            <a:pPr marL="514350" indent="-514350">
              <a:buSzPct val="100000"/>
              <a:buFont typeface="+mj-lt"/>
              <a:buAutoNum type="arabicPeriod"/>
            </a:pPr>
            <a:r>
              <a:rPr lang="en-GB" dirty="0" smtClean="0"/>
              <a:t>Pathophysiology of declining renal function</a:t>
            </a:r>
            <a:endParaRPr lang="en-GB" dirty="0"/>
          </a:p>
        </p:txBody>
      </p:sp>
    </p:spTree>
    <p:extLst>
      <p:ext uri="{BB962C8B-B14F-4D97-AF65-F5344CB8AC3E}">
        <p14:creationId xmlns:p14="http://schemas.microsoft.com/office/powerpoint/2010/main" val="803684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“Bob”</a:t>
            </a:r>
            <a:endParaRPr lang="en-GB" dirty="0"/>
          </a:p>
        </p:txBody>
      </p:sp>
      <p:sp>
        <p:nvSpPr>
          <p:cNvPr id="7" name="Content Placeholder 6"/>
          <p:cNvSpPr>
            <a:spLocks noGrp="1"/>
          </p:cNvSpPr>
          <p:nvPr>
            <p:ph sz="half" idx="2"/>
          </p:nvPr>
        </p:nvSpPr>
        <p:spPr/>
        <p:txBody>
          <a:bodyPr/>
          <a:lstStyle/>
          <a:p>
            <a:r>
              <a:rPr lang="en-GB" dirty="0" smtClean="0"/>
              <a:t>Physiology lecturer</a:t>
            </a:r>
          </a:p>
          <a:p>
            <a:r>
              <a:rPr lang="en-GB" dirty="0" smtClean="0"/>
              <a:t>Tutor</a:t>
            </a:r>
          </a:p>
          <a:p>
            <a:endParaRPr lang="en-GB" dirty="0"/>
          </a:p>
        </p:txBody>
      </p:sp>
      <p:sp>
        <p:nvSpPr>
          <p:cNvPr id="8" name="Content Placeholder 7"/>
          <p:cNvSpPr>
            <a:spLocks noGrp="1"/>
          </p:cNvSpPr>
          <p:nvPr>
            <p:ph sz="quarter" idx="4"/>
          </p:nvPr>
        </p:nvSpPr>
        <p:spPr/>
        <p:txBody>
          <a:bodyPr/>
          <a:lstStyle/>
          <a:p>
            <a:endParaRPr lang="en-GB"/>
          </a:p>
        </p:txBody>
      </p:sp>
      <p:pic>
        <p:nvPicPr>
          <p:cNvPr id="10" name="Picture 9"/>
          <p:cNvPicPr>
            <a:picLocks noChangeAspect="1"/>
          </p:cNvPicPr>
          <p:nvPr/>
        </p:nvPicPr>
        <p:blipFill>
          <a:blip r:embed="rId3"/>
          <a:stretch>
            <a:fillRect/>
          </a:stretch>
        </p:blipFill>
        <p:spPr>
          <a:xfrm>
            <a:off x="4941344" y="1716497"/>
            <a:ext cx="3702465" cy="4764488"/>
          </a:xfrm>
          <a:prstGeom prst="rect">
            <a:avLst/>
          </a:prstGeom>
        </p:spPr>
      </p:pic>
      <p:pic>
        <p:nvPicPr>
          <p:cNvPr id="12" name="Picture 11"/>
          <p:cNvPicPr>
            <a:picLocks noChangeAspect="1"/>
          </p:cNvPicPr>
          <p:nvPr/>
        </p:nvPicPr>
        <p:blipFill rotWithShape="1">
          <a:blip r:embed="rId4"/>
          <a:srcRect l="12404" r="12404"/>
          <a:stretch/>
        </p:blipFill>
        <p:spPr>
          <a:xfrm>
            <a:off x="910186" y="3372787"/>
            <a:ext cx="3505638" cy="3108197"/>
          </a:xfrm>
          <a:prstGeom prst="rect">
            <a:avLst/>
          </a:prstGeom>
        </p:spPr>
      </p:pic>
      <p:pic>
        <p:nvPicPr>
          <p:cNvPr id="9" name="Picture 8"/>
          <p:cNvPicPr>
            <a:picLocks noChangeAspect="1"/>
          </p:cNvPicPr>
          <p:nvPr/>
        </p:nvPicPr>
        <p:blipFill>
          <a:blip r:embed="rId5"/>
          <a:stretch>
            <a:fillRect/>
          </a:stretch>
        </p:blipFill>
        <p:spPr>
          <a:xfrm>
            <a:off x="4831314" y="524656"/>
            <a:ext cx="3955033" cy="6091239"/>
          </a:xfrm>
          <a:prstGeom prst="rect">
            <a:avLst/>
          </a:prstGeom>
        </p:spPr>
      </p:pic>
      <p:sp>
        <p:nvSpPr>
          <p:cNvPr id="14" name="Rectangle 13"/>
          <p:cNvSpPr/>
          <p:nvPr/>
        </p:nvSpPr>
        <p:spPr>
          <a:xfrm>
            <a:off x="4598546" y="378749"/>
            <a:ext cx="4388060" cy="64792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6"/>
          <a:stretch>
            <a:fillRect/>
          </a:stretch>
        </p:blipFill>
        <p:spPr>
          <a:xfrm>
            <a:off x="4866308" y="1036625"/>
            <a:ext cx="3933825" cy="5067300"/>
          </a:xfrm>
          <a:prstGeom prst="rect">
            <a:avLst/>
          </a:prstGeom>
        </p:spPr>
      </p:pic>
    </p:spTree>
    <p:extLst>
      <p:ext uri="{BB962C8B-B14F-4D97-AF65-F5344CB8AC3E}">
        <p14:creationId xmlns:p14="http://schemas.microsoft.com/office/powerpoint/2010/main" val="27513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CKD – Mineral Bone Disorder</a:t>
            </a:r>
            <a:endParaRPr lang="en-GB" dirty="0"/>
          </a:p>
        </p:txBody>
      </p:sp>
      <p:sp>
        <p:nvSpPr>
          <p:cNvPr id="7" name="Content Placeholder 6"/>
          <p:cNvSpPr>
            <a:spLocks noGrp="1"/>
          </p:cNvSpPr>
          <p:nvPr>
            <p:ph sz="half" idx="2"/>
          </p:nvPr>
        </p:nvSpPr>
        <p:spPr>
          <a:xfrm>
            <a:off x="798514" y="1716495"/>
            <a:ext cx="4429584" cy="2700300"/>
          </a:xfrm>
        </p:spPr>
        <p:txBody>
          <a:bodyPr>
            <a:normAutofit/>
          </a:bodyPr>
          <a:lstStyle/>
          <a:p>
            <a:pPr marL="0" indent="0">
              <a:buNone/>
            </a:pPr>
            <a:r>
              <a:rPr lang="en-GB" dirty="0" smtClean="0"/>
              <a:t>Term introduced by the KDIGO foundation (human medicine):</a:t>
            </a:r>
          </a:p>
          <a:p>
            <a:pPr marL="0" indent="0">
              <a:buNone/>
            </a:pPr>
            <a:endParaRPr lang="en-GB" sz="900" dirty="0" smtClean="0"/>
          </a:p>
          <a:p>
            <a:pPr marL="0" indent="0">
              <a:buNone/>
            </a:pPr>
            <a:r>
              <a:rPr lang="en-GB" dirty="0" smtClean="0"/>
              <a:t>A </a:t>
            </a:r>
            <a:r>
              <a:rPr lang="en-GB" dirty="0"/>
              <a:t>systemic disorder of mineral and bone metabolism manifested by either one or a combination of the following</a:t>
            </a:r>
            <a:r>
              <a:rPr lang="en-GB" dirty="0" smtClean="0"/>
              <a:t>:</a:t>
            </a:r>
          </a:p>
          <a:p>
            <a:pPr marL="0" indent="0">
              <a:buNone/>
            </a:pPr>
            <a:endParaRPr lang="en-GB" dirty="0"/>
          </a:p>
        </p:txBody>
      </p:sp>
      <p:sp>
        <p:nvSpPr>
          <p:cNvPr id="2" name="Content Placeholder 1"/>
          <p:cNvSpPr>
            <a:spLocks noGrp="1"/>
          </p:cNvSpPr>
          <p:nvPr>
            <p:ph sz="quarter" idx="4"/>
          </p:nvPr>
        </p:nvSpPr>
        <p:spPr>
          <a:xfrm>
            <a:off x="798514" y="4416795"/>
            <a:ext cx="7837369" cy="2288569"/>
          </a:xfrm>
        </p:spPr>
        <p:txBody>
          <a:bodyPr>
            <a:normAutofit lnSpcReduction="10000"/>
          </a:bodyPr>
          <a:lstStyle/>
          <a:p>
            <a:pPr marL="0" indent="0">
              <a:buNone/>
            </a:pPr>
            <a:endParaRPr lang="en-GB" sz="700" dirty="0"/>
          </a:p>
          <a:p>
            <a:pPr>
              <a:buClr>
                <a:srgbClr val="7030A0"/>
              </a:buClr>
              <a:buSzPct val="100000"/>
              <a:buFont typeface="Wingdings" panose="05000000000000000000" pitchFamily="2" charset="2"/>
              <a:buChar char="Ø"/>
            </a:pPr>
            <a:r>
              <a:rPr lang="en-GB" dirty="0"/>
              <a:t>Abnormalities of calcium, phosphorus, PTH or vitamin D metabolism</a:t>
            </a:r>
          </a:p>
          <a:p>
            <a:pPr>
              <a:buClr>
                <a:srgbClr val="7030A0"/>
              </a:buClr>
              <a:buSzPct val="100000"/>
              <a:buFont typeface="Wingdings" panose="05000000000000000000" pitchFamily="2" charset="2"/>
              <a:buChar char="Ø"/>
            </a:pPr>
            <a:endParaRPr lang="en-GB" sz="700" dirty="0"/>
          </a:p>
          <a:p>
            <a:pPr>
              <a:buClr>
                <a:srgbClr val="7030A0"/>
              </a:buClr>
              <a:buSzPct val="100000"/>
              <a:buFont typeface="Wingdings" panose="05000000000000000000" pitchFamily="2" charset="2"/>
              <a:buChar char="Ø"/>
            </a:pPr>
            <a:r>
              <a:rPr lang="en-GB" dirty="0"/>
              <a:t>Abnormalities in bone turnover, mineralization, volume, linear growth, or strength</a:t>
            </a:r>
          </a:p>
          <a:p>
            <a:pPr>
              <a:buClr>
                <a:srgbClr val="7030A0"/>
              </a:buClr>
              <a:buSzPct val="100000"/>
              <a:buFont typeface="Wingdings" panose="05000000000000000000" pitchFamily="2" charset="2"/>
              <a:buChar char="Ø"/>
            </a:pPr>
            <a:endParaRPr lang="en-GB" sz="700" dirty="0"/>
          </a:p>
          <a:p>
            <a:pPr>
              <a:buClr>
                <a:srgbClr val="7030A0"/>
              </a:buClr>
              <a:buSzPct val="100000"/>
              <a:buFont typeface="Wingdings" panose="05000000000000000000" pitchFamily="2" charset="2"/>
              <a:buChar char="Ø"/>
            </a:pPr>
            <a:r>
              <a:rPr lang="en-GB" dirty="0"/>
              <a:t>Vascular or other soft tissue calcification</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72100" y="1628800"/>
            <a:ext cx="2910703" cy="27003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5472100" y="1716495"/>
            <a:ext cx="2910703" cy="2684695"/>
          </a:xfrm>
          <a:prstGeom prst="rect">
            <a:avLst/>
          </a:prstGeom>
        </p:spPr>
      </p:pic>
    </p:spTree>
    <p:extLst>
      <p:ext uri="{BB962C8B-B14F-4D97-AF65-F5344CB8AC3E}">
        <p14:creationId xmlns:p14="http://schemas.microsoft.com/office/powerpoint/2010/main" val="13601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Not in our patients?</a:t>
            </a:r>
            <a:endParaRPr lang="en-GB" dirty="0"/>
          </a:p>
        </p:txBody>
      </p:sp>
      <p:sp>
        <p:nvSpPr>
          <p:cNvPr id="7" name="Content Placeholder 6"/>
          <p:cNvSpPr>
            <a:spLocks noGrp="1"/>
          </p:cNvSpPr>
          <p:nvPr>
            <p:ph sz="half" idx="1"/>
          </p:nvPr>
        </p:nvSpPr>
        <p:spPr>
          <a:xfrm>
            <a:off x="803573" y="1857026"/>
            <a:ext cx="7883227" cy="1016803"/>
          </a:xfrm>
        </p:spPr>
        <p:txBody>
          <a:bodyPr/>
          <a:lstStyle/>
          <a:p>
            <a:r>
              <a:rPr lang="en-GB" dirty="0" smtClean="0"/>
              <a:t>Or infrequently appreciated clinically</a:t>
            </a:r>
            <a:endParaRPr lang="en-GB" dirty="0"/>
          </a:p>
        </p:txBody>
      </p:sp>
      <p:pic>
        <p:nvPicPr>
          <p:cNvPr id="8" name="Picture 7"/>
          <p:cNvPicPr>
            <a:picLocks noChangeAspect="1"/>
          </p:cNvPicPr>
          <p:nvPr/>
        </p:nvPicPr>
        <p:blipFill>
          <a:blip r:embed="rId2"/>
          <a:stretch>
            <a:fillRect/>
          </a:stretch>
        </p:blipFill>
        <p:spPr>
          <a:xfrm>
            <a:off x="1174404" y="2626921"/>
            <a:ext cx="2121592" cy="3810330"/>
          </a:xfrm>
          <a:prstGeom prst="rect">
            <a:avLst/>
          </a:prstGeom>
        </p:spPr>
      </p:pic>
      <p:pic>
        <p:nvPicPr>
          <p:cNvPr id="9" name="Picture 8"/>
          <p:cNvPicPr>
            <a:picLocks noChangeAspect="1"/>
          </p:cNvPicPr>
          <p:nvPr/>
        </p:nvPicPr>
        <p:blipFill>
          <a:blip r:embed="rId3"/>
          <a:stretch>
            <a:fillRect/>
          </a:stretch>
        </p:blipFill>
        <p:spPr>
          <a:xfrm>
            <a:off x="3555334" y="2626921"/>
            <a:ext cx="2208492" cy="3810330"/>
          </a:xfrm>
          <a:prstGeom prst="rect">
            <a:avLst/>
          </a:prstGeom>
        </p:spPr>
      </p:pic>
      <p:pic>
        <p:nvPicPr>
          <p:cNvPr id="10" name="Picture 9"/>
          <p:cNvPicPr>
            <a:picLocks noChangeAspect="1"/>
          </p:cNvPicPr>
          <p:nvPr/>
        </p:nvPicPr>
        <p:blipFill rotWithShape="1">
          <a:blip r:embed="rId4"/>
          <a:srcRect b="1855"/>
          <a:stretch/>
        </p:blipFill>
        <p:spPr>
          <a:xfrm>
            <a:off x="6023164" y="2619829"/>
            <a:ext cx="2133785" cy="3817422"/>
          </a:xfrm>
          <a:prstGeom prst="rect">
            <a:avLst/>
          </a:prstGeom>
        </p:spPr>
      </p:pic>
      <p:sp>
        <p:nvSpPr>
          <p:cNvPr id="11" name="TextBox 10"/>
          <p:cNvSpPr txBox="1"/>
          <p:nvPr/>
        </p:nvSpPr>
        <p:spPr>
          <a:xfrm>
            <a:off x="5900057" y="6488668"/>
            <a:ext cx="2786743" cy="369332"/>
          </a:xfrm>
          <a:prstGeom prst="rect">
            <a:avLst/>
          </a:prstGeom>
          <a:noFill/>
        </p:spPr>
        <p:txBody>
          <a:bodyPr wrap="square" rtlCol="0">
            <a:spAutoFit/>
          </a:bodyPr>
          <a:lstStyle/>
          <a:p>
            <a:r>
              <a:rPr lang="en-GB" dirty="0" smtClean="0"/>
              <a:t>Images: Penney Barber</a:t>
            </a:r>
            <a:endParaRPr lang="en-GB" dirty="0"/>
          </a:p>
        </p:txBody>
      </p:sp>
    </p:spTree>
    <p:extLst>
      <p:ext uri="{BB962C8B-B14F-4D97-AF65-F5344CB8AC3E}">
        <p14:creationId xmlns:p14="http://schemas.microsoft.com/office/powerpoint/2010/main" val="1758898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p:cNvPicPr>
            <a:picLocks noChangeAspect="1" noChangeArrowheads="1"/>
          </p:cNvPicPr>
          <p:nvPr/>
        </p:nvPicPr>
        <p:blipFill>
          <a:blip r:embed="rId3" cstate="print"/>
          <a:srcRect/>
          <a:stretch>
            <a:fillRect/>
          </a:stretch>
        </p:blipFill>
        <p:spPr bwMode="auto">
          <a:xfrm>
            <a:off x="539552" y="404664"/>
            <a:ext cx="8283575" cy="6118225"/>
          </a:xfrm>
          <a:prstGeom prst="rect">
            <a:avLst/>
          </a:prstGeom>
          <a:noFill/>
          <a:ln w="9525">
            <a:noFill/>
            <a:miter lim="800000"/>
            <a:headEnd/>
            <a:tailEnd/>
          </a:ln>
          <a:effectLst/>
        </p:spPr>
      </p:pic>
    </p:spTree>
    <p:extLst>
      <p:ext uri="{BB962C8B-B14F-4D97-AF65-F5344CB8AC3E}">
        <p14:creationId xmlns:p14="http://schemas.microsoft.com/office/powerpoint/2010/main" val="2546596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FGF-23</a:t>
            </a:r>
            <a:endParaRPr lang="en-GB" dirty="0"/>
          </a:p>
        </p:txBody>
      </p:sp>
      <p:sp>
        <p:nvSpPr>
          <p:cNvPr id="7" name="Content Placeholder 5"/>
          <p:cNvSpPr txBox="1">
            <a:spLocks/>
          </p:cNvSpPr>
          <p:nvPr/>
        </p:nvSpPr>
        <p:spPr bwMode="auto">
          <a:xfrm>
            <a:off x="609601" y="1546225"/>
            <a:ext cx="8263466" cy="4462463"/>
          </a:xfrm>
          <a:prstGeom prst="rect">
            <a:avLst/>
          </a:prstGeom>
          <a:noFill/>
          <a:ln w="9525">
            <a:noFill/>
            <a:miter lim="800000"/>
            <a:headEnd/>
            <a:tailEnd/>
          </a:ln>
          <a:effectLst/>
        </p:spPr>
        <p:txBody>
          <a:bodyPr vert="horz" wrap="square" lIns="91440" tIns="36000" rIns="91440" bIns="36000" numCol="1" anchor="t" anchorCtr="0" compatLnSpc="1">
            <a:prstTxWarp prst="textNoShape">
              <a:avLst/>
            </a:prstTxWarp>
          </a:bodyPr>
          <a:lstStyle>
            <a:lvl1pPr algn="l" rtl="0" eaLnBrk="1" fontAlgn="base" hangingPunct="1">
              <a:spcBef>
                <a:spcPct val="20000"/>
              </a:spcBef>
              <a:spcAft>
                <a:spcPct val="0"/>
              </a:spcAft>
              <a:defRPr sz="2400">
                <a:solidFill>
                  <a:schemeClr val="tx1"/>
                </a:solidFill>
                <a:latin typeface="+mn-lt"/>
                <a:ea typeface="+mn-ea"/>
                <a:cs typeface="+mn-cs"/>
              </a:defRPr>
            </a:lvl1pPr>
            <a:lvl2pPr marL="254000" indent="-254000" algn="l" rtl="0" eaLnBrk="1" fontAlgn="base" hangingPunct="1">
              <a:spcBef>
                <a:spcPct val="20000"/>
              </a:spcBef>
              <a:spcAft>
                <a:spcPct val="0"/>
              </a:spcAft>
              <a:buClr>
                <a:srgbClr val="8F23B3"/>
              </a:buClr>
              <a:buChar char="•"/>
              <a:defRPr sz="2400">
                <a:solidFill>
                  <a:schemeClr val="tx1"/>
                </a:solidFill>
                <a:latin typeface="+mn-lt"/>
              </a:defRPr>
            </a:lvl2pPr>
            <a:lvl3pPr marL="254000" algn="l" rtl="0" eaLnBrk="1" fontAlgn="base" hangingPunct="1">
              <a:spcBef>
                <a:spcPct val="20000"/>
              </a:spcBef>
              <a:spcAft>
                <a:spcPct val="0"/>
              </a:spcAft>
              <a:defRPr sz="2400">
                <a:solidFill>
                  <a:schemeClr val="tx1"/>
                </a:solidFill>
                <a:latin typeface="+mn-lt"/>
              </a:defRPr>
            </a:lvl3pPr>
            <a:lvl4pPr marL="508000" indent="-2540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762000" indent="-254000" algn="l" rtl="0" eaLnBrk="1" fontAlgn="base" hangingPunct="1">
              <a:spcBef>
                <a:spcPct val="20000"/>
              </a:spcBef>
              <a:spcAft>
                <a:spcPct val="0"/>
              </a:spcAft>
              <a:defRPr sz="2000">
                <a:solidFill>
                  <a:schemeClr val="tx1"/>
                </a:solidFill>
                <a:latin typeface="+mn-lt"/>
              </a:defRPr>
            </a:lvl5pPr>
            <a:lvl6pPr marL="1219200" indent="-254000" algn="l" rtl="0" eaLnBrk="1" fontAlgn="base" hangingPunct="1">
              <a:spcBef>
                <a:spcPct val="20000"/>
              </a:spcBef>
              <a:spcAft>
                <a:spcPct val="0"/>
              </a:spcAft>
              <a:defRPr sz="2000">
                <a:solidFill>
                  <a:schemeClr val="tx1"/>
                </a:solidFill>
                <a:latin typeface="+mn-lt"/>
              </a:defRPr>
            </a:lvl6pPr>
            <a:lvl7pPr marL="1676400" indent="-254000" algn="l" rtl="0" eaLnBrk="1" fontAlgn="base" hangingPunct="1">
              <a:spcBef>
                <a:spcPct val="20000"/>
              </a:spcBef>
              <a:spcAft>
                <a:spcPct val="0"/>
              </a:spcAft>
              <a:defRPr sz="2000">
                <a:solidFill>
                  <a:schemeClr val="tx1"/>
                </a:solidFill>
                <a:latin typeface="+mn-lt"/>
              </a:defRPr>
            </a:lvl7pPr>
            <a:lvl8pPr marL="2133600" indent="-254000" algn="l" rtl="0" eaLnBrk="1" fontAlgn="base" hangingPunct="1">
              <a:spcBef>
                <a:spcPct val="20000"/>
              </a:spcBef>
              <a:spcAft>
                <a:spcPct val="0"/>
              </a:spcAft>
              <a:defRPr sz="2000">
                <a:solidFill>
                  <a:schemeClr val="tx1"/>
                </a:solidFill>
                <a:latin typeface="+mn-lt"/>
              </a:defRPr>
            </a:lvl8pPr>
            <a:lvl9pPr marL="2590800" indent="-254000" algn="l" rtl="0" eaLnBrk="1" fontAlgn="base" hangingPunct="1">
              <a:spcBef>
                <a:spcPct val="20000"/>
              </a:spcBef>
              <a:spcAft>
                <a:spcPct val="0"/>
              </a:spcAft>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r>
              <a:rPr kumimoji="0" lang="en-GB" sz="2400" b="0" i="0" u="none" strike="noStrike" kern="0" cap="none" spc="0" normalizeH="0" baseline="0" noProof="0" dirty="0" smtClean="0">
                <a:ln>
                  <a:noFill/>
                </a:ln>
                <a:solidFill>
                  <a:srgbClr val="000000"/>
                </a:solidFill>
                <a:effectLst/>
                <a:uLnTx/>
                <a:uFillTx/>
                <a:latin typeface="Arial"/>
                <a:ea typeface="+mn-ea"/>
                <a:cs typeface="+mn-cs"/>
              </a:rPr>
              <a:t>251 amino acid polypeptide hormone (glycosylated)</a:t>
            </a:r>
          </a:p>
          <a:p>
            <a:pPr marL="596900" marR="0" lvl="1"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r>
              <a:rPr kumimoji="0" lang="en-GB" sz="2000" b="0" i="0" u="none" strike="noStrike" kern="0" cap="none" spc="0" normalizeH="0" baseline="0" noProof="0" dirty="0">
                <a:ln>
                  <a:noFill/>
                </a:ln>
                <a:solidFill>
                  <a:srgbClr val="000000"/>
                </a:solidFill>
                <a:effectLst/>
                <a:uLnTx/>
                <a:uFillTx/>
                <a:latin typeface="Arial"/>
                <a:ea typeface="+mn-ea"/>
                <a:cs typeface="+mn-cs"/>
              </a:rPr>
              <a:t>low molecular weight </a:t>
            </a:r>
            <a:r>
              <a:rPr kumimoji="0" lang="en-GB" sz="2000" b="0" i="0" u="none" strike="noStrike" kern="0" cap="none" spc="0" normalizeH="0" baseline="0" noProof="0" dirty="0" smtClean="0">
                <a:ln>
                  <a:noFill/>
                </a:ln>
                <a:solidFill>
                  <a:srgbClr val="000000"/>
                </a:solidFill>
                <a:effectLst/>
                <a:uLnTx/>
                <a:uFillTx/>
                <a:latin typeface="Arial"/>
                <a:ea typeface="+mn-ea"/>
                <a:cs typeface="+mn-cs"/>
              </a:rPr>
              <a:t>(32 </a:t>
            </a:r>
            <a:r>
              <a:rPr kumimoji="0" lang="en-GB" sz="2000" b="0" i="0" u="none" strike="noStrike" kern="0" cap="none" spc="0" normalizeH="0" baseline="0" noProof="0" dirty="0" err="1">
                <a:ln>
                  <a:noFill/>
                </a:ln>
                <a:solidFill>
                  <a:srgbClr val="000000"/>
                </a:solidFill>
                <a:effectLst/>
                <a:uLnTx/>
                <a:uFillTx/>
                <a:latin typeface="Arial"/>
                <a:ea typeface="+mn-ea"/>
                <a:cs typeface="+mn-cs"/>
              </a:rPr>
              <a:t>kDa</a:t>
            </a:r>
            <a:r>
              <a:rPr kumimoji="0" lang="en-GB" sz="2000" b="0" i="0" u="none" strike="noStrike" kern="0" cap="none" spc="0" normalizeH="0" baseline="0" noProof="0" dirty="0">
                <a:ln>
                  <a:noFill/>
                </a:ln>
                <a:solidFill>
                  <a:srgbClr val="000000"/>
                </a:solidFill>
                <a:effectLst/>
                <a:uLnTx/>
                <a:uFillTx/>
                <a:latin typeface="Arial"/>
                <a:ea typeface="+mn-ea"/>
                <a:cs typeface="+mn-cs"/>
              </a:rPr>
              <a:t>), freely filtered at the </a:t>
            </a:r>
            <a:r>
              <a:rPr kumimoji="0" lang="en-GB" sz="2000" b="0" i="0" u="none" strike="noStrike" kern="0" cap="none" spc="0" normalizeH="0" baseline="0" noProof="0" dirty="0" smtClean="0">
                <a:ln>
                  <a:noFill/>
                </a:ln>
                <a:solidFill>
                  <a:srgbClr val="000000"/>
                </a:solidFill>
                <a:effectLst/>
                <a:uLnTx/>
                <a:uFillTx/>
                <a:latin typeface="Arial"/>
                <a:ea typeface="+mn-ea"/>
                <a:cs typeface="+mn-cs"/>
              </a:rPr>
              <a:t>glomerulus</a:t>
            </a:r>
          </a:p>
          <a:p>
            <a:pPr marL="596900" marR="0" lvl="1"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endParaRPr kumimoji="0" lang="en-GB" sz="8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r>
              <a:rPr kumimoji="0" lang="en-GB" sz="2400" b="0" i="0" u="none" strike="noStrike" kern="0" cap="none" spc="0" normalizeH="0" baseline="0" noProof="0" dirty="0" smtClean="0">
                <a:ln>
                  <a:noFill/>
                </a:ln>
                <a:solidFill>
                  <a:srgbClr val="000000"/>
                </a:solidFill>
                <a:effectLst/>
                <a:uLnTx/>
                <a:uFillTx/>
                <a:latin typeface="Arial"/>
                <a:ea typeface="+mn-ea"/>
                <a:cs typeface="+mn-cs"/>
              </a:rPr>
              <a:t>Secreted by osteocytes and osteoblasts</a:t>
            </a:r>
          </a:p>
          <a:p>
            <a:pPr marL="342900" marR="0" lvl="0"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endParaRPr kumimoji="0" lang="en-GB" sz="8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r>
              <a:rPr kumimoji="0" lang="en-GB" sz="2400" b="0" i="0" u="none" strike="noStrike" kern="0" cap="none" spc="0" normalizeH="0" baseline="0" noProof="0" dirty="0" smtClean="0">
                <a:ln>
                  <a:noFill/>
                </a:ln>
                <a:solidFill>
                  <a:srgbClr val="000000"/>
                </a:solidFill>
                <a:effectLst/>
                <a:uLnTx/>
                <a:uFillTx/>
                <a:latin typeface="Arial"/>
                <a:ea typeface="+mn-ea"/>
                <a:cs typeface="+mn-cs"/>
              </a:rPr>
              <a:t>Stimulus for secretion – thought to be through a mechanism that senses phosphate but not characterised. Proposed could be:</a:t>
            </a:r>
          </a:p>
          <a:p>
            <a:pPr marL="596900" marR="0" lvl="1"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r>
              <a:rPr kumimoji="0" lang="en-GB" sz="2000" b="0" i="0" u="none" strike="noStrike" kern="0" cap="none" spc="0" normalizeH="0" baseline="0" noProof="0" dirty="0" smtClean="0">
                <a:ln>
                  <a:noFill/>
                </a:ln>
                <a:solidFill>
                  <a:srgbClr val="000000"/>
                </a:solidFill>
                <a:effectLst/>
                <a:uLnTx/>
                <a:uFillTx/>
                <a:latin typeface="Arial"/>
                <a:ea typeface="+mn-ea"/>
                <a:cs typeface="+mn-cs"/>
              </a:rPr>
              <a:t>Intestinal phosphate absorption </a:t>
            </a:r>
          </a:p>
          <a:p>
            <a:pPr marL="596900" marR="0" lvl="1"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r>
              <a:rPr kumimoji="0" lang="en-GB" sz="2000" b="0" i="0" u="none" strike="noStrike" kern="0" cap="none" spc="0" normalizeH="0" baseline="0" noProof="0" dirty="0" smtClean="0">
                <a:ln>
                  <a:noFill/>
                </a:ln>
                <a:solidFill>
                  <a:srgbClr val="000000"/>
                </a:solidFill>
                <a:effectLst/>
                <a:uLnTx/>
                <a:uFillTx/>
                <a:latin typeface="Arial"/>
                <a:ea typeface="+mn-ea"/>
                <a:cs typeface="+mn-cs"/>
              </a:rPr>
              <a:t>Filtered load of phosphate per nephron</a:t>
            </a:r>
          </a:p>
          <a:p>
            <a:pPr marL="596900" marR="0" lvl="1"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r>
              <a:rPr kumimoji="0" lang="en-GB" sz="2000" b="0" i="0" u="none" strike="noStrike" kern="0" cap="none" spc="0" normalizeH="0" baseline="0" noProof="0" dirty="0" smtClean="0">
                <a:ln>
                  <a:noFill/>
                </a:ln>
                <a:solidFill>
                  <a:srgbClr val="000000"/>
                </a:solidFill>
                <a:effectLst/>
                <a:uLnTx/>
                <a:uFillTx/>
                <a:latin typeface="Arial"/>
                <a:ea typeface="+mn-ea"/>
                <a:cs typeface="+mn-cs"/>
              </a:rPr>
              <a:t>Emerging paradigm – needs to be a permissive threshold of ionised calcium</a:t>
            </a:r>
          </a:p>
          <a:p>
            <a:pPr marL="596900" marR="0" lvl="1" indent="-342900" algn="l" defTabSz="914400" rtl="0" eaLnBrk="1" fontAlgn="base" latinLnBrk="0" hangingPunct="1">
              <a:lnSpc>
                <a:spcPct val="100000"/>
              </a:lnSpc>
              <a:spcBef>
                <a:spcPct val="20000"/>
              </a:spcBef>
              <a:spcAft>
                <a:spcPct val="0"/>
              </a:spcAft>
              <a:buClr>
                <a:srgbClr val="8F23B3"/>
              </a:buClr>
              <a:buSzTx/>
              <a:buFont typeface="Arial" panose="020B0604020202020204" pitchFamily="34" charset="0"/>
              <a:buChar char="•"/>
              <a:tabLst/>
              <a:defRPr/>
            </a:pPr>
            <a:r>
              <a:rPr kumimoji="0" lang="en-GB" sz="2000" b="0" i="0" u="none" strike="noStrike" kern="0" cap="none" spc="0" normalizeH="0" baseline="0" noProof="0" dirty="0" smtClean="0">
                <a:ln>
                  <a:noFill/>
                </a:ln>
                <a:solidFill>
                  <a:srgbClr val="000000"/>
                </a:solidFill>
                <a:effectLst/>
                <a:uLnTx/>
                <a:uFillTx/>
                <a:latin typeface="Arial"/>
                <a:ea typeface="+mn-ea"/>
                <a:cs typeface="+mn-cs"/>
              </a:rPr>
              <a:t>Vitamin D responsive element on FGF-23 gene – so calcitriol influences FGF-23 secretion</a:t>
            </a:r>
          </a:p>
        </p:txBody>
      </p:sp>
    </p:spTree>
    <p:extLst>
      <p:ext uri="{BB962C8B-B14F-4D97-AF65-F5344CB8AC3E}">
        <p14:creationId xmlns:p14="http://schemas.microsoft.com/office/powerpoint/2010/main" val="3214430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41" y="381000"/>
            <a:ext cx="7883227" cy="1143000"/>
          </a:xfrm>
        </p:spPr>
        <p:txBody>
          <a:bodyPr/>
          <a:lstStyle/>
          <a:p>
            <a:r>
              <a:rPr lang="en-GB" dirty="0" smtClean="0"/>
              <a:t>Horribly Complicated!</a:t>
            </a:r>
            <a:endParaRPr lang="en-GB" dirty="0"/>
          </a:p>
        </p:txBody>
      </p:sp>
      <p:pic>
        <p:nvPicPr>
          <p:cNvPr id="4" name="Picture 3"/>
          <p:cNvPicPr>
            <a:picLocks noChangeAspect="1"/>
          </p:cNvPicPr>
          <p:nvPr/>
        </p:nvPicPr>
        <p:blipFill>
          <a:blip r:embed="rId2"/>
          <a:stretch>
            <a:fillRect/>
          </a:stretch>
        </p:blipFill>
        <p:spPr>
          <a:xfrm>
            <a:off x="1944447" y="1524000"/>
            <a:ext cx="5438485" cy="5159167"/>
          </a:xfrm>
          <a:prstGeom prst="rect">
            <a:avLst/>
          </a:prstGeom>
        </p:spPr>
      </p:pic>
    </p:spTree>
    <p:extLst>
      <p:ext uri="{BB962C8B-B14F-4D97-AF65-F5344CB8AC3E}">
        <p14:creationId xmlns:p14="http://schemas.microsoft.com/office/powerpoint/2010/main" val="3166042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print"/>
          <a:srcRect t="76229"/>
          <a:stretch>
            <a:fillRect/>
          </a:stretch>
        </p:blipFill>
        <p:spPr bwMode="auto">
          <a:xfrm>
            <a:off x="593725" y="5499484"/>
            <a:ext cx="8550275" cy="1358516"/>
          </a:xfrm>
          <a:prstGeom prst="rect">
            <a:avLst/>
          </a:prstGeom>
          <a:noFill/>
          <a:ln w="9525">
            <a:noFill/>
            <a:miter lim="800000"/>
            <a:headEnd/>
            <a:tailEnd/>
          </a:ln>
          <a:effectLst/>
        </p:spPr>
      </p:pic>
      <p:pic>
        <p:nvPicPr>
          <p:cNvPr id="25" name="Picture 2"/>
          <p:cNvPicPr>
            <a:picLocks noChangeAspect="1" noChangeArrowheads="1"/>
          </p:cNvPicPr>
          <p:nvPr/>
        </p:nvPicPr>
        <p:blipFill>
          <a:blip r:embed="rId3" cstate="print"/>
          <a:srcRect l="20744" r="22831" b="25808"/>
          <a:stretch>
            <a:fillRect/>
          </a:stretch>
        </p:blipFill>
        <p:spPr bwMode="auto">
          <a:xfrm>
            <a:off x="1475656" y="132967"/>
            <a:ext cx="6084676" cy="5347573"/>
          </a:xfrm>
          <a:prstGeom prst="rect">
            <a:avLst/>
          </a:prstGeom>
          <a:ln>
            <a:noFill/>
          </a:ln>
          <a:effectLst>
            <a:outerShdw blurRad="292100" dist="139700" dir="2700000" algn="tl" rotWithShape="0">
              <a:srgbClr val="333333">
                <a:alpha val="65000"/>
              </a:srgbClr>
            </a:outerShdw>
          </a:effectLst>
        </p:spPr>
      </p:pic>
      <p:sp>
        <p:nvSpPr>
          <p:cNvPr id="26" name="Rectangle 25"/>
          <p:cNvSpPr/>
          <p:nvPr/>
        </p:nvSpPr>
        <p:spPr>
          <a:xfrm>
            <a:off x="575556" y="6057292"/>
            <a:ext cx="3996444" cy="39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p:cNvSpPr/>
          <p:nvPr/>
        </p:nvSpPr>
        <p:spPr>
          <a:xfrm>
            <a:off x="3887924" y="1520788"/>
            <a:ext cx="3132348" cy="2700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Rectangle 27"/>
          <p:cNvSpPr/>
          <p:nvPr/>
        </p:nvSpPr>
        <p:spPr>
          <a:xfrm>
            <a:off x="3779912" y="3501008"/>
            <a:ext cx="360040"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p:cNvSpPr/>
          <p:nvPr/>
        </p:nvSpPr>
        <p:spPr>
          <a:xfrm>
            <a:off x="4860032" y="4077072"/>
            <a:ext cx="1584176" cy="828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Arial"/>
              <a:ea typeface="+mn-ea"/>
              <a:cs typeface="+mn-cs"/>
            </a:endParaRPr>
          </a:p>
        </p:txBody>
      </p:sp>
      <p:sp>
        <p:nvSpPr>
          <p:cNvPr id="31" name="Notched Right Arrow 30"/>
          <p:cNvSpPr/>
          <p:nvPr/>
        </p:nvSpPr>
        <p:spPr>
          <a:xfrm>
            <a:off x="3239852" y="2312876"/>
            <a:ext cx="756084" cy="468052"/>
          </a:xfrm>
          <a:prstGeom prst="notchedRightArrow">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7030A0"/>
              </a:solidFill>
              <a:effectLst/>
              <a:uLnTx/>
              <a:uFillTx/>
              <a:latin typeface="Arial"/>
              <a:ea typeface="+mn-ea"/>
              <a:cs typeface="+mn-cs"/>
            </a:endParaRPr>
          </a:p>
        </p:txBody>
      </p:sp>
      <p:sp>
        <p:nvSpPr>
          <p:cNvPr id="32" name="TextBox 31"/>
          <p:cNvSpPr txBox="1"/>
          <p:nvPr/>
        </p:nvSpPr>
        <p:spPr>
          <a:xfrm>
            <a:off x="3959932" y="2312876"/>
            <a:ext cx="367440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smtClean="0">
                <a:ln>
                  <a:noFill/>
                </a:ln>
                <a:solidFill>
                  <a:srgbClr val="7030A0"/>
                </a:solidFill>
                <a:effectLst/>
                <a:uLnTx/>
                <a:uFillTx/>
                <a:latin typeface="Arial"/>
                <a:ea typeface="+mn-ea"/>
                <a:cs typeface="+mn-cs"/>
                <a:sym typeface="Wingdings"/>
              </a:rPr>
              <a:t> Phosphate Clearance</a:t>
            </a:r>
            <a:endParaRPr kumimoji="0" lang="en-GB"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33" name="TextBox 32"/>
          <p:cNvSpPr txBox="1"/>
          <p:nvPr/>
        </p:nvSpPr>
        <p:spPr>
          <a:xfrm>
            <a:off x="5436096" y="404664"/>
            <a:ext cx="2101857"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7030A0"/>
                </a:solidFill>
                <a:effectLst/>
                <a:uLnTx/>
                <a:uFillTx/>
                <a:ea typeface="Adobe Fan Heiti Std B" pitchFamily="34" charset="-128"/>
                <a:cs typeface="+mn-cs"/>
              </a:rPr>
              <a:t>CKD - MBD</a:t>
            </a:r>
            <a:endParaRPr kumimoji="0" lang="en-GB" sz="2800" b="1" i="0" u="none" strike="noStrike" kern="1200" cap="none" spc="0" normalizeH="0" baseline="0" noProof="0" dirty="0">
              <a:ln>
                <a:noFill/>
              </a:ln>
              <a:solidFill>
                <a:srgbClr val="7030A0"/>
              </a:solidFill>
              <a:effectLst/>
              <a:uLnTx/>
              <a:uFillTx/>
              <a:ea typeface="Adobe Fan Heiti Std B" pitchFamily="34" charset="-128"/>
              <a:cs typeface="+mn-cs"/>
            </a:endParaRPr>
          </a:p>
        </p:txBody>
      </p:sp>
    </p:spTree>
    <p:extLst>
      <p:ext uri="{BB962C8B-B14F-4D97-AF65-F5344CB8AC3E}">
        <p14:creationId xmlns:p14="http://schemas.microsoft.com/office/powerpoint/2010/main" val="5194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1" grpId="0" animBg="1"/>
      <p:bldP spid="31" grpId="1" animBg="1"/>
      <p:bldP spid="32" grpId="0"/>
      <p:bldP spid="32" grpId="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386" y="0"/>
            <a:ext cx="7883227" cy="1143000"/>
          </a:xfrm>
        </p:spPr>
        <p:txBody>
          <a:bodyPr/>
          <a:lstStyle/>
          <a:p>
            <a:r>
              <a:rPr lang="en-GB" dirty="0" smtClean="0"/>
              <a:t>Human CKD</a:t>
            </a:r>
            <a:endParaRPr lang="en-GB" dirty="0"/>
          </a:p>
        </p:txBody>
      </p:sp>
      <p:sp>
        <p:nvSpPr>
          <p:cNvPr id="3" name="Content Placeholder 2"/>
          <p:cNvSpPr>
            <a:spLocks noGrp="1"/>
          </p:cNvSpPr>
          <p:nvPr>
            <p:ph sz="quarter" idx="1"/>
          </p:nvPr>
        </p:nvSpPr>
        <p:spPr>
          <a:xfrm>
            <a:off x="630386" y="1219200"/>
            <a:ext cx="8056414" cy="626533"/>
          </a:xfrm>
        </p:spPr>
        <p:txBody>
          <a:bodyPr>
            <a:normAutofit/>
          </a:bodyPr>
          <a:lstStyle/>
          <a:p>
            <a:r>
              <a:rPr lang="en-GB" sz="2800" dirty="0" smtClean="0"/>
              <a:t>Nitta (2014) Nephron </a:t>
            </a:r>
            <a:r>
              <a:rPr lang="en-GB" sz="2800" dirty="0"/>
              <a:t>Clinical </a:t>
            </a:r>
            <a:r>
              <a:rPr lang="en-GB" sz="2800" dirty="0" smtClean="0"/>
              <a:t>Practice</a:t>
            </a:r>
            <a:endParaRPr lang="en-GB" sz="2800" dirty="0"/>
          </a:p>
        </p:txBody>
      </p:sp>
      <p:pic>
        <p:nvPicPr>
          <p:cNvPr id="6" name="Picture 5"/>
          <p:cNvPicPr>
            <a:picLocks noChangeAspect="1"/>
          </p:cNvPicPr>
          <p:nvPr/>
        </p:nvPicPr>
        <p:blipFill rotWithShape="1">
          <a:blip r:embed="rId3"/>
          <a:srcRect l="37295" t="21395" r="20402" b="17307"/>
          <a:stretch/>
        </p:blipFill>
        <p:spPr>
          <a:xfrm>
            <a:off x="1441937" y="2074985"/>
            <a:ext cx="5503985" cy="4484078"/>
          </a:xfrm>
          <a:prstGeom prst="rect">
            <a:avLst/>
          </a:prstGeom>
        </p:spPr>
      </p:pic>
    </p:spTree>
    <p:extLst>
      <p:ext uri="{BB962C8B-B14F-4D97-AF65-F5344CB8AC3E}">
        <p14:creationId xmlns:p14="http://schemas.microsoft.com/office/powerpoint/2010/main" val="3832307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34676" y="2305137"/>
            <a:ext cx="3256718" cy="4333913"/>
          </a:xfrm>
        </p:spPr>
        <p:txBody>
          <a:bodyPr/>
          <a:lstStyle/>
          <a:p>
            <a:r>
              <a:rPr lang="en-GB" dirty="0" smtClean="0"/>
              <a:t>62 non-azotaemic cats</a:t>
            </a:r>
          </a:p>
          <a:p>
            <a:endParaRPr lang="en-GB" sz="1000" dirty="0" smtClean="0"/>
          </a:p>
          <a:p>
            <a:r>
              <a:rPr lang="en-GB" dirty="0"/>
              <a:t>Classified </a:t>
            </a:r>
            <a:r>
              <a:rPr lang="en-GB" dirty="0" smtClean="0"/>
              <a:t>by creatinine </a:t>
            </a:r>
            <a:r>
              <a:rPr lang="en-GB" sz="2400" dirty="0"/>
              <a:t>(</a:t>
            </a:r>
            <a:r>
              <a:rPr lang="en-GB" sz="2400" dirty="0" smtClean="0"/>
              <a:t>µ</a:t>
            </a:r>
            <a:r>
              <a:rPr lang="en-GB" sz="2400" dirty="0" err="1" smtClean="0"/>
              <a:t>mol</a:t>
            </a:r>
            <a:r>
              <a:rPr lang="en-GB" sz="2400" dirty="0" smtClean="0"/>
              <a:t>/l) </a:t>
            </a:r>
            <a:r>
              <a:rPr lang="en-GB" dirty="0" smtClean="0"/>
              <a:t>after 12-months</a:t>
            </a:r>
          </a:p>
          <a:p>
            <a:pPr marL="914400" lvl="1" indent="-457200">
              <a:buFont typeface="+mj-lt"/>
              <a:buAutoNum type="arabicPeriod"/>
            </a:pPr>
            <a:r>
              <a:rPr lang="en-GB" dirty="0" smtClean="0"/>
              <a:t>&lt; 140 (n=15)</a:t>
            </a:r>
          </a:p>
          <a:p>
            <a:pPr marL="914400" lvl="1" indent="-457200">
              <a:buFont typeface="+mj-lt"/>
              <a:buAutoNum type="arabicPeriod"/>
            </a:pPr>
            <a:r>
              <a:rPr lang="en-GB" dirty="0" smtClean="0"/>
              <a:t>140-177 (n=33)</a:t>
            </a:r>
          </a:p>
          <a:p>
            <a:pPr marL="914400" lvl="1" indent="-457200">
              <a:buFont typeface="+mj-lt"/>
              <a:buAutoNum type="arabicPeriod"/>
            </a:pPr>
            <a:r>
              <a:rPr lang="en-GB" dirty="0" smtClean="0"/>
              <a:t>&gt; 177 (n=14)</a:t>
            </a:r>
          </a:p>
          <a:p>
            <a:pPr marL="514350" indent="-457200">
              <a:buFont typeface="Arial" panose="020B0604020202020204" pitchFamily="34" charset="0"/>
              <a:buChar char="•"/>
            </a:pPr>
            <a:endParaRPr lang="en-GB"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50000"/>
          <a:stretch/>
        </p:blipFill>
        <p:spPr bwMode="auto">
          <a:xfrm>
            <a:off x="3704615" y="2228595"/>
            <a:ext cx="5251079" cy="409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a:srcRect l="6842" t="23907" r="7787" b="45560"/>
          <a:stretch/>
        </p:blipFill>
        <p:spPr>
          <a:xfrm>
            <a:off x="534676" y="222098"/>
            <a:ext cx="8421018" cy="1693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6431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becomingsomethingbeautiful.files.wordpress.com/2011/10/vicious-cycle.jpg"/>
          <p:cNvPicPr>
            <a:picLocks noChangeAspect="1" noChangeArrowheads="1"/>
          </p:cNvPicPr>
          <p:nvPr/>
        </p:nvPicPr>
        <p:blipFill>
          <a:blip r:embed="rId2" cstate="screen">
            <a:extLst>
              <a:ext uri="{28A0092B-C50C-407E-A947-70E740481C1C}">
                <a14:useLocalDpi xmlns:a14="http://schemas.microsoft.com/office/drawing/2010/main"/>
              </a:ext>
            </a:extLst>
          </a:blip>
          <a:srcRect l="13071" r="14212"/>
          <a:stretch>
            <a:fillRect/>
          </a:stretch>
        </p:blipFill>
        <p:spPr bwMode="auto">
          <a:xfrm>
            <a:off x="3047999" y="2234121"/>
            <a:ext cx="3325091" cy="3429466"/>
          </a:xfrm>
          <a:prstGeom prst="rect">
            <a:avLst/>
          </a:prstGeom>
          <a:noFill/>
        </p:spPr>
      </p:pic>
      <p:sp>
        <p:nvSpPr>
          <p:cNvPr id="2" name="Title 1"/>
          <p:cNvSpPr>
            <a:spLocks noGrp="1"/>
          </p:cNvSpPr>
          <p:nvPr>
            <p:ph type="title"/>
          </p:nvPr>
        </p:nvSpPr>
        <p:spPr/>
        <p:txBody>
          <a:bodyPr/>
          <a:lstStyle/>
          <a:p>
            <a:r>
              <a:rPr lang="en-GB" dirty="0" smtClean="0"/>
              <a:t>‘Catch 22’</a:t>
            </a:r>
            <a:endParaRPr lang="en-GB" dirty="0"/>
          </a:p>
        </p:txBody>
      </p:sp>
      <p:sp>
        <p:nvSpPr>
          <p:cNvPr id="3" name="Content Placeholder 2"/>
          <p:cNvSpPr>
            <a:spLocks noGrp="1"/>
          </p:cNvSpPr>
          <p:nvPr>
            <p:ph sz="half" idx="2"/>
          </p:nvPr>
        </p:nvSpPr>
        <p:spPr>
          <a:xfrm>
            <a:off x="798514" y="1639318"/>
            <a:ext cx="7329056" cy="2217036"/>
          </a:xfrm>
        </p:spPr>
        <p:txBody>
          <a:bodyPr/>
          <a:lstStyle/>
          <a:p>
            <a:pPr algn="ctr"/>
            <a:r>
              <a:rPr lang="en-GB" dirty="0" smtClean="0"/>
              <a:t>If CKD could be detected in its early stages treatment might be more effective</a:t>
            </a:r>
          </a:p>
          <a:p>
            <a:pPr algn="ctr">
              <a:buNone/>
            </a:pPr>
            <a:endParaRPr lang="en-GB" dirty="0"/>
          </a:p>
        </p:txBody>
      </p:sp>
      <p:sp>
        <p:nvSpPr>
          <p:cNvPr id="4" name="Content Placeholder 3"/>
          <p:cNvSpPr>
            <a:spLocks noGrp="1"/>
          </p:cNvSpPr>
          <p:nvPr>
            <p:ph sz="quarter" idx="4"/>
          </p:nvPr>
        </p:nvSpPr>
        <p:spPr>
          <a:xfrm>
            <a:off x="645459" y="5419164"/>
            <a:ext cx="8068053" cy="1438835"/>
          </a:xfrm>
        </p:spPr>
        <p:txBody>
          <a:bodyPr/>
          <a:lstStyle/>
          <a:p>
            <a:pPr algn="ctr"/>
            <a:r>
              <a:rPr lang="en-GB" dirty="0" smtClean="0"/>
              <a:t>Until effective treatments are identified for management of pre-azotaemic CKD, </a:t>
            </a:r>
            <a:r>
              <a:rPr lang="en-GB" dirty="0" smtClean="0"/>
              <a:t>extensive testing is hard to </a:t>
            </a:r>
            <a:r>
              <a:rPr lang="en-GB" dirty="0" smtClean="0"/>
              <a:t>justify</a:t>
            </a:r>
            <a:endParaRPr lang="en-GB" dirty="0"/>
          </a:p>
        </p:txBody>
      </p:sp>
    </p:spTree>
    <p:extLst>
      <p:ext uri="{BB962C8B-B14F-4D97-AF65-F5344CB8AC3E}">
        <p14:creationId xmlns:p14="http://schemas.microsoft.com/office/powerpoint/2010/main" val="2792400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AH c193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113"/>
            <a:ext cx="9144000" cy="6846887"/>
          </a:xfrm>
          <a:prstGeom prst="rect">
            <a:avLst/>
          </a:prstGeom>
          <a:noFill/>
          <a:ln w="9525">
            <a:noFill/>
            <a:miter lim="800000"/>
            <a:headEnd/>
            <a:tailEnd/>
          </a:ln>
        </p:spPr>
      </p:pic>
      <p:sp>
        <p:nvSpPr>
          <p:cNvPr id="50179" name="Title 1"/>
          <p:cNvSpPr>
            <a:spLocks noGrp="1"/>
          </p:cNvSpPr>
          <p:nvPr>
            <p:ph type="title"/>
          </p:nvPr>
        </p:nvSpPr>
        <p:spPr>
          <a:xfrm>
            <a:off x="4214813" y="5143500"/>
            <a:ext cx="4929187" cy="1143000"/>
          </a:xfrm>
        </p:spPr>
        <p:txBody>
          <a:bodyPr>
            <a:normAutofit fontScale="90000"/>
          </a:bodyPr>
          <a:lstStyle/>
          <a:p>
            <a:r>
              <a:rPr lang="en-GB" b="1" smtClean="0">
                <a:solidFill>
                  <a:schemeClr val="bg1"/>
                </a:solidFill>
              </a:rPr>
              <a:t>Any </a:t>
            </a:r>
            <a:br>
              <a:rPr lang="en-GB" b="1" smtClean="0">
                <a:solidFill>
                  <a:schemeClr val="bg1"/>
                </a:solidFill>
              </a:rPr>
            </a:br>
            <a:r>
              <a:rPr lang="en-GB" b="1" smtClean="0">
                <a:solidFill>
                  <a:schemeClr val="bg1"/>
                </a:solidFill>
              </a:rPr>
              <a:t>Questions?</a:t>
            </a:r>
          </a:p>
        </p:txBody>
      </p:sp>
    </p:spTree>
    <p:extLst>
      <p:ext uri="{BB962C8B-B14F-4D97-AF65-F5344CB8AC3E}">
        <p14:creationId xmlns:p14="http://schemas.microsoft.com/office/powerpoint/2010/main" val="44013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Feline Kidney Disease</a:t>
            </a:r>
            <a:endParaRPr lang="en-GB"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807" y="1748117"/>
            <a:ext cx="3201904" cy="4269205"/>
          </a:xfrm>
          <a:prstGeom prst="rect">
            <a:avLst/>
          </a:prstGeom>
        </p:spPr>
      </p:pic>
      <p:sp>
        <p:nvSpPr>
          <p:cNvPr id="8" name="Content Placeholder 7"/>
          <p:cNvSpPr>
            <a:spLocks noGrp="1"/>
          </p:cNvSpPr>
          <p:nvPr>
            <p:ph sz="half" idx="1"/>
          </p:nvPr>
        </p:nvSpPr>
        <p:spPr>
          <a:xfrm>
            <a:off x="4356539" y="1748183"/>
            <a:ext cx="4599202" cy="4269139"/>
          </a:xfrm>
        </p:spPr>
        <p:txBody>
          <a:bodyPr>
            <a:normAutofit/>
          </a:bodyPr>
          <a:lstStyle/>
          <a:p>
            <a:r>
              <a:rPr lang="en-GB" sz="2400" dirty="0" smtClean="0"/>
              <a:t>8 million cats in the UK (18% households)</a:t>
            </a:r>
          </a:p>
          <a:p>
            <a:pPr lvl="1" algn="r"/>
            <a:r>
              <a:rPr lang="en-GB" sz="1600" dirty="0" smtClean="0">
                <a:solidFill>
                  <a:srgbClr val="7030A0"/>
                </a:solidFill>
              </a:rPr>
              <a:t>2017 PFMA data</a:t>
            </a:r>
          </a:p>
          <a:p>
            <a:pPr lvl="1" algn="r"/>
            <a:endParaRPr lang="en-GB" sz="800" dirty="0" smtClean="0">
              <a:solidFill>
                <a:srgbClr val="7030A0"/>
              </a:solidFill>
            </a:endParaRPr>
          </a:p>
          <a:p>
            <a:r>
              <a:rPr lang="en-GB" sz="2400" dirty="0" smtClean="0"/>
              <a:t>Renal disease most common cause of death in cats &gt;5 y</a:t>
            </a:r>
          </a:p>
          <a:p>
            <a:pPr lvl="1" algn="r"/>
            <a:r>
              <a:rPr lang="en-GB" sz="1600" dirty="0" smtClean="0">
                <a:solidFill>
                  <a:srgbClr val="7030A0"/>
                </a:solidFill>
              </a:rPr>
              <a:t>O’Neill (2015) JFMS 17:125-33</a:t>
            </a:r>
          </a:p>
          <a:p>
            <a:pPr lvl="1" algn="r"/>
            <a:endParaRPr lang="en-GB" sz="800" dirty="0" smtClean="0">
              <a:solidFill>
                <a:srgbClr val="7030A0"/>
              </a:solidFill>
            </a:endParaRPr>
          </a:p>
          <a:p>
            <a:r>
              <a:rPr lang="en-GB" sz="2400" dirty="0" smtClean="0"/>
              <a:t>Prevalence estimates:</a:t>
            </a:r>
          </a:p>
          <a:p>
            <a:pPr lvl="1"/>
            <a:r>
              <a:rPr lang="en-GB" sz="2000" dirty="0" smtClean="0"/>
              <a:t>3.6% all cats</a:t>
            </a:r>
          </a:p>
          <a:p>
            <a:pPr lvl="1" algn="r"/>
            <a:r>
              <a:rPr lang="en-GB" sz="1600" dirty="0" smtClean="0">
                <a:solidFill>
                  <a:srgbClr val="7030A0"/>
                </a:solidFill>
              </a:rPr>
              <a:t>O’Neill (2014) Vet J 202: 286-91</a:t>
            </a:r>
          </a:p>
          <a:p>
            <a:pPr lvl="1"/>
            <a:r>
              <a:rPr lang="en-GB" sz="2000" dirty="0" smtClean="0"/>
              <a:t>28% of cats &gt;12 y</a:t>
            </a:r>
          </a:p>
          <a:p>
            <a:pPr lvl="1" algn="r"/>
            <a:r>
              <a:rPr lang="en-GB" sz="1600" dirty="0" smtClean="0">
                <a:solidFill>
                  <a:srgbClr val="7030A0"/>
                </a:solidFill>
              </a:rPr>
              <a:t>Bartlett (2010) </a:t>
            </a:r>
            <a:r>
              <a:rPr lang="en-GB" sz="1600" dirty="0" err="1" smtClean="0">
                <a:solidFill>
                  <a:srgbClr val="7030A0"/>
                </a:solidFill>
              </a:rPr>
              <a:t>Prev</a:t>
            </a:r>
            <a:r>
              <a:rPr lang="en-GB" sz="1600" dirty="0" smtClean="0">
                <a:solidFill>
                  <a:srgbClr val="7030A0"/>
                </a:solidFill>
              </a:rPr>
              <a:t> Vet Med 94: 264-71</a:t>
            </a:r>
            <a:endParaRPr lang="en-GB" sz="1600" dirty="0">
              <a:solidFill>
                <a:srgbClr val="7030A0"/>
              </a:solidFill>
            </a:endParaRPr>
          </a:p>
        </p:txBody>
      </p:sp>
    </p:spTree>
    <p:extLst>
      <p:ext uri="{BB962C8B-B14F-4D97-AF65-F5344CB8AC3E}">
        <p14:creationId xmlns:p14="http://schemas.microsoft.com/office/powerpoint/2010/main" val="261908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43658" y="2013528"/>
            <a:ext cx="7283896" cy="4324010"/>
            <a:chOff x="755575" y="1487031"/>
            <a:chExt cx="8280921" cy="509249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3085"/>
            <a:stretch/>
          </p:blipFill>
          <p:spPr>
            <a:xfrm>
              <a:off x="1403648" y="1487031"/>
              <a:ext cx="6389162" cy="3958194"/>
            </a:xfrm>
            <a:prstGeom prst="rect">
              <a:avLst/>
            </a:prstGeom>
          </p:spPr>
        </p:pic>
        <p:pic>
          <p:nvPicPr>
            <p:cNvPr id="5" name="Picture 4"/>
            <p:cNvPicPr>
              <a:picLocks noChangeAspect="1"/>
            </p:cNvPicPr>
            <p:nvPr/>
          </p:nvPicPr>
          <p:blipFill rotWithShape="1">
            <a:blip r:embed="rId4"/>
            <a:srcRect t="87948" r="24007"/>
            <a:stretch/>
          </p:blipFill>
          <p:spPr>
            <a:xfrm>
              <a:off x="755575" y="5589240"/>
              <a:ext cx="8280921" cy="936104"/>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l="75763" b="42280"/>
            <a:stretch/>
          </p:blipFill>
          <p:spPr>
            <a:xfrm>
              <a:off x="3131840" y="6041137"/>
              <a:ext cx="2641984" cy="538393"/>
            </a:xfrm>
            <a:prstGeom prst="rect">
              <a:avLst/>
            </a:prstGeom>
          </p:spPr>
        </p:pic>
      </p:grpSp>
      <p:sp>
        <p:nvSpPr>
          <p:cNvPr id="8" name="Title 7"/>
          <p:cNvSpPr>
            <a:spLocks noGrp="1"/>
          </p:cNvSpPr>
          <p:nvPr>
            <p:ph type="ctrTitle"/>
          </p:nvPr>
        </p:nvSpPr>
        <p:spPr>
          <a:xfrm>
            <a:off x="955154" y="200839"/>
            <a:ext cx="7772400" cy="1405684"/>
          </a:xfrm>
        </p:spPr>
        <p:txBody>
          <a:bodyPr/>
          <a:lstStyle/>
          <a:p>
            <a:r>
              <a:rPr lang="en-GB" dirty="0" smtClean="0"/>
              <a:t>Questions?</a:t>
            </a:r>
            <a:endParaRPr lang="en-GB" dirty="0"/>
          </a:p>
        </p:txBody>
      </p:sp>
    </p:spTree>
    <p:extLst>
      <p:ext uri="{BB962C8B-B14F-4D97-AF65-F5344CB8AC3E}">
        <p14:creationId xmlns:p14="http://schemas.microsoft.com/office/powerpoint/2010/main" val="475506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4"/>
          <p:cNvSpPr txBox="1">
            <a:spLocks noChangeArrowheads="1"/>
          </p:cNvSpPr>
          <p:nvPr/>
        </p:nvSpPr>
        <p:spPr bwMode="auto">
          <a:xfrm>
            <a:off x="755576" y="1628800"/>
            <a:ext cx="8137525" cy="1107996"/>
          </a:xfrm>
          <a:prstGeom prst="rect">
            <a:avLst/>
          </a:prstGeom>
          <a:noFill/>
          <a:ln w="9525">
            <a:noFill/>
            <a:miter lim="800000"/>
            <a:headEnd/>
            <a:tailEnd/>
          </a:ln>
        </p:spPr>
        <p:txBody>
          <a:bodyPr>
            <a:spAutoFit/>
          </a:bodyPr>
          <a:lstStyle/>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24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7652" name="TextBox 5"/>
          <p:cNvSpPr txBox="1">
            <a:spLocks noChangeArrowheads="1"/>
          </p:cNvSpPr>
          <p:nvPr/>
        </p:nvSpPr>
        <p:spPr bwMode="auto">
          <a:xfrm>
            <a:off x="827088" y="5732463"/>
            <a:ext cx="7705725" cy="55399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srgbClr val="000000"/>
              </a:solidFill>
              <a:effectLst/>
              <a:uLnTx/>
              <a:uFillTx/>
              <a:latin typeface="Arial"/>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653" name="Title 1"/>
          <p:cNvSpPr>
            <a:spLocks noGrp="1"/>
          </p:cNvSpPr>
          <p:nvPr>
            <p:ph type="title"/>
          </p:nvPr>
        </p:nvSpPr>
        <p:spPr>
          <a:xfrm>
            <a:off x="755650" y="260350"/>
            <a:ext cx="7700963" cy="1079500"/>
          </a:xfrm>
        </p:spPr>
        <p:txBody>
          <a:bodyPr/>
          <a:lstStyle/>
          <a:p>
            <a:pPr algn="ctr" eaLnBrk="1" hangingPunct="1"/>
            <a:r>
              <a:rPr lang="en-GB" sz="3200" dirty="0" smtClean="0">
                <a:effectLst/>
                <a:latin typeface="+mj-lt"/>
                <a:cs typeface="Tahoma" pitchFamily="34" charset="0"/>
              </a:rPr>
              <a:t>FGF-23 and prediction of survival (all cause mortality) and progression</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53718776"/>
              </p:ext>
            </p:extLst>
          </p:nvPr>
        </p:nvGraphicFramePr>
        <p:xfrm>
          <a:off x="1534795" y="1456047"/>
          <a:ext cx="6074410" cy="4988187"/>
        </p:xfrm>
        <a:graphic>
          <a:graphicData uri="http://schemas.openxmlformats.org/presentationml/2006/ole">
            <mc:AlternateContent xmlns:mc="http://schemas.openxmlformats.org/markup-compatibility/2006">
              <mc:Choice xmlns:v="urn:schemas-microsoft-com:vml" Requires="v">
                <p:oleObj spid="_x0000_s2053" name="Prism 6" r:id="rId4" imgW="5149941" imgH="4244776" progId="Prism6.Document">
                  <p:embed/>
                </p:oleObj>
              </mc:Choice>
              <mc:Fallback>
                <p:oleObj name="Prism 6" r:id="rId4" imgW="5149941" imgH="4244776" progId="Prism6.Document">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795" y="1456047"/>
                        <a:ext cx="6074410" cy="4988187"/>
                      </a:xfrm>
                      <a:prstGeom prst="rect">
                        <a:avLst/>
                      </a:prstGeom>
                      <a:noFill/>
                    </p:spPr>
                  </p:pic>
                </p:oleObj>
              </mc:Fallback>
            </mc:AlternateContent>
          </a:graphicData>
        </a:graphic>
      </p:graphicFrame>
      <p:sp>
        <p:nvSpPr>
          <p:cNvPr id="8" name="TextBox 7"/>
          <p:cNvSpPr txBox="1"/>
          <p:nvPr/>
        </p:nvSpPr>
        <p:spPr>
          <a:xfrm>
            <a:off x="2231740" y="6401847"/>
            <a:ext cx="43909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9933FF"/>
                </a:solidFill>
                <a:effectLst/>
                <a:uLnTx/>
                <a:uFillTx/>
                <a:latin typeface="Arial"/>
                <a:ea typeface="+mn-ea"/>
                <a:cs typeface="+mn-cs"/>
              </a:rPr>
              <a:t>Geddes et al., JVIM 2015; </a:t>
            </a:r>
            <a:r>
              <a:rPr kumimoji="0" lang="en-GB" sz="1800" b="0" i="0" u="none" strike="noStrike" kern="1200" cap="none" spc="0" normalizeH="0" baseline="0" noProof="0" dirty="0">
                <a:ln>
                  <a:noFill/>
                </a:ln>
                <a:solidFill>
                  <a:srgbClr val="9933FF"/>
                </a:solidFill>
                <a:effectLst/>
                <a:uLnTx/>
                <a:uFillTx/>
                <a:latin typeface="Arial"/>
                <a:ea typeface="+mn-ea"/>
                <a:cs typeface="+mn-cs"/>
              </a:rPr>
              <a:t>29:1494–1501</a:t>
            </a:r>
          </a:p>
        </p:txBody>
      </p:sp>
    </p:spTree>
    <p:extLst>
      <p:ext uri="{BB962C8B-B14F-4D97-AF65-F5344CB8AC3E}">
        <p14:creationId xmlns:p14="http://schemas.microsoft.com/office/powerpoint/2010/main" val="907457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solidFill>
                <a:srgbClr val="000000"/>
              </a:solidFill>
            </a:endParaRPr>
          </a:p>
        </p:txBody>
      </p:sp>
      <p:sp>
        <p:nvSpPr>
          <p:cNvPr id="1030" name="TextBox 4"/>
          <p:cNvSpPr txBox="1">
            <a:spLocks noChangeArrowheads="1"/>
          </p:cNvSpPr>
          <p:nvPr/>
        </p:nvSpPr>
        <p:spPr bwMode="auto">
          <a:xfrm>
            <a:off x="539750" y="6311498"/>
            <a:ext cx="8388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1600" dirty="0" smtClean="0">
                <a:solidFill>
                  <a:srgbClr val="000000"/>
                </a:solidFill>
              </a:rPr>
              <a:t>Finch et al JVIM (2013);27:227–233</a:t>
            </a:r>
            <a:endParaRPr lang="en-GB" sz="1600" dirty="0">
              <a:solidFill>
                <a:srgbClr val="000000"/>
              </a:solidFill>
            </a:endParaRPr>
          </a:p>
        </p:txBody>
      </p:sp>
      <p:sp>
        <p:nvSpPr>
          <p:cNvPr id="8" name="Title 1"/>
          <p:cNvSpPr txBox="1">
            <a:spLocks/>
          </p:cNvSpPr>
          <p:nvPr/>
        </p:nvSpPr>
        <p:spPr bwMode="auto">
          <a:xfrm>
            <a:off x="0" y="260648"/>
            <a:ext cx="9144000" cy="114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6000" rIns="91440" bIns="36000" numCol="1" anchor="t" anchorCtr="0" compatLnSpc="1">
            <a:prstTxWarp prst="textNoShape">
              <a:avLst/>
            </a:prstTxWarp>
          </a:bodyPr>
          <a:lstStyle>
            <a:lvl1pPr algn="l" rtl="0" eaLnBrk="0" fontAlgn="base" hangingPunct="0">
              <a:spcBef>
                <a:spcPct val="0"/>
              </a:spcBef>
              <a:spcAft>
                <a:spcPct val="0"/>
              </a:spcAft>
              <a:defRPr sz="3200">
                <a:solidFill>
                  <a:srgbClr val="8F23B3"/>
                </a:solidFill>
                <a:latin typeface="+mj-lt"/>
                <a:ea typeface="+mj-ea"/>
                <a:cs typeface="+mj-cs"/>
              </a:defRPr>
            </a:lvl1pPr>
            <a:lvl2pPr algn="l" rtl="0" eaLnBrk="0" fontAlgn="base" hangingPunct="0">
              <a:spcBef>
                <a:spcPct val="0"/>
              </a:spcBef>
              <a:spcAft>
                <a:spcPct val="0"/>
              </a:spcAft>
              <a:defRPr sz="3200">
                <a:solidFill>
                  <a:srgbClr val="8F23B3"/>
                </a:solidFill>
                <a:latin typeface="Palatino Linotype" pitchFamily="18" charset="0"/>
              </a:defRPr>
            </a:lvl2pPr>
            <a:lvl3pPr algn="l" rtl="0" eaLnBrk="0" fontAlgn="base" hangingPunct="0">
              <a:spcBef>
                <a:spcPct val="0"/>
              </a:spcBef>
              <a:spcAft>
                <a:spcPct val="0"/>
              </a:spcAft>
              <a:defRPr sz="3200">
                <a:solidFill>
                  <a:srgbClr val="8F23B3"/>
                </a:solidFill>
                <a:latin typeface="Palatino Linotype" pitchFamily="18" charset="0"/>
              </a:defRPr>
            </a:lvl3pPr>
            <a:lvl4pPr algn="l" rtl="0" eaLnBrk="0" fontAlgn="base" hangingPunct="0">
              <a:spcBef>
                <a:spcPct val="0"/>
              </a:spcBef>
              <a:spcAft>
                <a:spcPct val="0"/>
              </a:spcAft>
              <a:defRPr sz="3200">
                <a:solidFill>
                  <a:srgbClr val="8F23B3"/>
                </a:solidFill>
                <a:latin typeface="Palatino Linotype" pitchFamily="18" charset="0"/>
              </a:defRPr>
            </a:lvl4pPr>
            <a:lvl5pPr algn="l" rtl="0" eaLnBrk="0" fontAlgn="base" hangingPunct="0">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a:lstStyle>
          <a:p>
            <a:pPr algn="ctr" eaLnBrk="1" hangingPunct="1">
              <a:defRPr/>
            </a:pPr>
            <a:r>
              <a:rPr lang="en-GB" sz="3000" kern="0" dirty="0" smtClean="0">
                <a:latin typeface="Arial"/>
              </a:rPr>
              <a:t/>
            </a:r>
            <a:br>
              <a:rPr lang="en-GB" sz="3000" kern="0" dirty="0" smtClean="0">
                <a:latin typeface="Arial"/>
              </a:rPr>
            </a:br>
            <a:endParaRPr lang="en-GB" sz="3000" kern="0" dirty="0" smtClean="0">
              <a:effectLst>
                <a:outerShdw blurRad="38100" dist="38100" dir="2700000" algn="tl">
                  <a:srgbClr val="000000">
                    <a:alpha val="43137"/>
                  </a:srgbClr>
                </a:outerShdw>
              </a:effectLst>
              <a:latin typeface="Arial"/>
            </a:endParaRPr>
          </a:p>
        </p:txBody>
      </p:sp>
      <p:sp>
        <p:nvSpPr>
          <p:cNvPr id="10" name="Title 1"/>
          <p:cNvSpPr>
            <a:spLocks noGrp="1"/>
          </p:cNvSpPr>
          <p:nvPr>
            <p:ph type="title"/>
          </p:nvPr>
        </p:nvSpPr>
        <p:spPr/>
        <p:txBody>
          <a:bodyPr/>
          <a:lstStyle/>
          <a:p>
            <a:pPr algn="ctr"/>
            <a:r>
              <a:rPr lang="en-GB" sz="4000" dirty="0" smtClean="0">
                <a:effectLst>
                  <a:outerShdw blurRad="38100" dist="38100" dir="2700000" algn="tl">
                    <a:srgbClr val="000000">
                      <a:alpha val="43137"/>
                    </a:srgbClr>
                  </a:outerShdw>
                </a:effectLst>
                <a:latin typeface="+mn-lt"/>
              </a:rPr>
              <a:t>FGF-23 in non-azotaemic cats</a:t>
            </a:r>
            <a:endParaRPr lang="en-GB" sz="4000" dirty="0">
              <a:effectLst>
                <a:outerShdw blurRad="38100" dist="38100" dir="2700000" algn="tl">
                  <a:srgbClr val="000000">
                    <a:alpha val="43137"/>
                  </a:srgbClr>
                </a:outerShdw>
              </a:effectLst>
              <a:latin typeface="+mn-lt"/>
            </a:endParaRPr>
          </a:p>
        </p:txBody>
      </p:sp>
      <p:sp>
        <p:nvSpPr>
          <p:cNvPr id="11" name="Content Placeholder 2"/>
          <p:cNvSpPr>
            <a:spLocks noGrp="1"/>
          </p:cNvSpPr>
          <p:nvPr>
            <p:ph idx="1"/>
          </p:nvPr>
        </p:nvSpPr>
        <p:spPr>
          <a:xfrm>
            <a:off x="645674" y="5115446"/>
            <a:ext cx="8282426" cy="1008112"/>
          </a:xfrm>
        </p:spPr>
        <p:txBody>
          <a:bodyPr/>
          <a:lstStyle/>
          <a:p>
            <a:pPr marL="342900" indent="-342900">
              <a:buFontTx/>
              <a:buChar char="-"/>
            </a:pPr>
            <a:r>
              <a:rPr lang="en-GB" dirty="0" smtClean="0"/>
              <a:t>62 non-azotaemic cats</a:t>
            </a:r>
          </a:p>
          <a:p>
            <a:endParaRPr lang="en-GB" dirty="0" smtClean="0"/>
          </a:p>
          <a:p>
            <a:pPr marL="342900" indent="-342900">
              <a:buFontTx/>
              <a:buChar char="-"/>
            </a:pPr>
            <a:endParaRPr lang="en-GB" dirty="0" smtClean="0"/>
          </a:p>
          <a:p>
            <a:pPr marL="342900" indent="-342900">
              <a:buFontTx/>
              <a:buChar char="-"/>
            </a:pPr>
            <a:endParaRPr lang="en-GB" dirty="0"/>
          </a:p>
        </p:txBody>
      </p:sp>
      <p:grpSp>
        <p:nvGrpSpPr>
          <p:cNvPr id="5" name="Group 4"/>
          <p:cNvGrpSpPr/>
          <p:nvPr/>
        </p:nvGrpSpPr>
        <p:grpSpPr>
          <a:xfrm>
            <a:off x="353281" y="1618848"/>
            <a:ext cx="8319232" cy="3282107"/>
            <a:chOff x="608868" y="1412776"/>
            <a:chExt cx="6992851" cy="2701833"/>
          </a:xfrm>
        </p:grpSpPr>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50000"/>
            <a:stretch/>
          </p:blipFill>
          <p:spPr bwMode="auto">
            <a:xfrm>
              <a:off x="608868" y="1414272"/>
              <a:ext cx="3533775" cy="270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t="50000"/>
            <a:stretch/>
          </p:blipFill>
          <p:spPr bwMode="auto">
            <a:xfrm>
              <a:off x="4067944" y="1412776"/>
              <a:ext cx="3533775" cy="270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63591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solidFill>
                <a:srgbClr val="000000"/>
              </a:solidFill>
            </a:endParaRPr>
          </a:p>
        </p:txBody>
      </p:sp>
      <p:sp>
        <p:nvSpPr>
          <p:cNvPr id="1030" name="TextBox 4"/>
          <p:cNvSpPr txBox="1">
            <a:spLocks noChangeArrowheads="1"/>
          </p:cNvSpPr>
          <p:nvPr/>
        </p:nvSpPr>
        <p:spPr bwMode="auto">
          <a:xfrm>
            <a:off x="539750" y="6311498"/>
            <a:ext cx="8388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1600" dirty="0" smtClean="0">
                <a:solidFill>
                  <a:srgbClr val="000000"/>
                </a:solidFill>
              </a:rPr>
              <a:t>Finch et al JAVMA (2012);241:1326–1355</a:t>
            </a:r>
            <a:endParaRPr lang="en-GB" sz="1600" dirty="0">
              <a:solidFill>
                <a:srgbClr val="000000"/>
              </a:solidFill>
            </a:endParaRPr>
          </a:p>
        </p:txBody>
      </p:sp>
      <p:sp>
        <p:nvSpPr>
          <p:cNvPr id="8" name="Title 1"/>
          <p:cNvSpPr txBox="1">
            <a:spLocks/>
          </p:cNvSpPr>
          <p:nvPr/>
        </p:nvSpPr>
        <p:spPr bwMode="auto">
          <a:xfrm>
            <a:off x="0" y="260648"/>
            <a:ext cx="9144000" cy="114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6000" rIns="91440" bIns="36000" numCol="1" anchor="t" anchorCtr="0" compatLnSpc="1">
            <a:prstTxWarp prst="textNoShape">
              <a:avLst/>
            </a:prstTxWarp>
          </a:bodyPr>
          <a:lstStyle>
            <a:lvl1pPr algn="l" rtl="0" eaLnBrk="0" fontAlgn="base" hangingPunct="0">
              <a:spcBef>
                <a:spcPct val="0"/>
              </a:spcBef>
              <a:spcAft>
                <a:spcPct val="0"/>
              </a:spcAft>
              <a:defRPr sz="3200">
                <a:solidFill>
                  <a:srgbClr val="8F23B3"/>
                </a:solidFill>
                <a:latin typeface="+mj-lt"/>
                <a:ea typeface="+mj-ea"/>
                <a:cs typeface="+mj-cs"/>
              </a:defRPr>
            </a:lvl1pPr>
            <a:lvl2pPr algn="l" rtl="0" eaLnBrk="0" fontAlgn="base" hangingPunct="0">
              <a:spcBef>
                <a:spcPct val="0"/>
              </a:spcBef>
              <a:spcAft>
                <a:spcPct val="0"/>
              </a:spcAft>
              <a:defRPr sz="3200">
                <a:solidFill>
                  <a:srgbClr val="8F23B3"/>
                </a:solidFill>
                <a:latin typeface="Palatino Linotype" pitchFamily="18" charset="0"/>
              </a:defRPr>
            </a:lvl2pPr>
            <a:lvl3pPr algn="l" rtl="0" eaLnBrk="0" fontAlgn="base" hangingPunct="0">
              <a:spcBef>
                <a:spcPct val="0"/>
              </a:spcBef>
              <a:spcAft>
                <a:spcPct val="0"/>
              </a:spcAft>
              <a:defRPr sz="3200">
                <a:solidFill>
                  <a:srgbClr val="8F23B3"/>
                </a:solidFill>
                <a:latin typeface="Palatino Linotype" pitchFamily="18" charset="0"/>
              </a:defRPr>
            </a:lvl3pPr>
            <a:lvl4pPr algn="l" rtl="0" eaLnBrk="0" fontAlgn="base" hangingPunct="0">
              <a:spcBef>
                <a:spcPct val="0"/>
              </a:spcBef>
              <a:spcAft>
                <a:spcPct val="0"/>
              </a:spcAft>
              <a:defRPr sz="3200">
                <a:solidFill>
                  <a:srgbClr val="8F23B3"/>
                </a:solidFill>
                <a:latin typeface="Palatino Linotype" pitchFamily="18" charset="0"/>
              </a:defRPr>
            </a:lvl4pPr>
            <a:lvl5pPr algn="l" rtl="0" eaLnBrk="0" fontAlgn="base" hangingPunct="0">
              <a:spcBef>
                <a:spcPct val="0"/>
              </a:spcBef>
              <a:spcAft>
                <a:spcPct val="0"/>
              </a:spcAft>
              <a:defRPr sz="3200">
                <a:solidFill>
                  <a:srgbClr val="8F23B3"/>
                </a:solidFill>
                <a:latin typeface="Palatino Linotype" pitchFamily="18" charset="0"/>
              </a:defRPr>
            </a:lvl5pPr>
            <a:lvl6pPr marL="457200" algn="l" rtl="0" eaLnBrk="1" fontAlgn="base" hangingPunct="1">
              <a:spcBef>
                <a:spcPct val="0"/>
              </a:spcBef>
              <a:spcAft>
                <a:spcPct val="0"/>
              </a:spcAft>
              <a:defRPr sz="3200">
                <a:solidFill>
                  <a:srgbClr val="8F23B3"/>
                </a:solidFill>
                <a:latin typeface="Palatino Linotype" pitchFamily="18" charset="0"/>
              </a:defRPr>
            </a:lvl6pPr>
            <a:lvl7pPr marL="914400" algn="l" rtl="0" eaLnBrk="1" fontAlgn="base" hangingPunct="1">
              <a:spcBef>
                <a:spcPct val="0"/>
              </a:spcBef>
              <a:spcAft>
                <a:spcPct val="0"/>
              </a:spcAft>
              <a:defRPr sz="3200">
                <a:solidFill>
                  <a:srgbClr val="8F23B3"/>
                </a:solidFill>
                <a:latin typeface="Palatino Linotype" pitchFamily="18" charset="0"/>
              </a:defRPr>
            </a:lvl7pPr>
            <a:lvl8pPr marL="1371600" algn="l" rtl="0" eaLnBrk="1" fontAlgn="base" hangingPunct="1">
              <a:spcBef>
                <a:spcPct val="0"/>
              </a:spcBef>
              <a:spcAft>
                <a:spcPct val="0"/>
              </a:spcAft>
              <a:defRPr sz="3200">
                <a:solidFill>
                  <a:srgbClr val="8F23B3"/>
                </a:solidFill>
                <a:latin typeface="Palatino Linotype" pitchFamily="18" charset="0"/>
              </a:defRPr>
            </a:lvl8pPr>
            <a:lvl9pPr marL="1828800" algn="l" rtl="0" eaLnBrk="1" fontAlgn="base" hangingPunct="1">
              <a:spcBef>
                <a:spcPct val="0"/>
              </a:spcBef>
              <a:spcAft>
                <a:spcPct val="0"/>
              </a:spcAft>
              <a:defRPr sz="3200">
                <a:solidFill>
                  <a:srgbClr val="8F23B3"/>
                </a:solidFill>
                <a:latin typeface="Palatino Linotype" pitchFamily="18" charset="0"/>
              </a:defRPr>
            </a:lvl9pPr>
          </a:lstStyle>
          <a:p>
            <a:pPr algn="ctr" eaLnBrk="1" hangingPunct="1">
              <a:defRPr/>
            </a:pPr>
            <a:r>
              <a:rPr lang="en-GB" sz="3000" kern="0" dirty="0" smtClean="0">
                <a:latin typeface="Arial"/>
              </a:rPr>
              <a:t/>
            </a:r>
            <a:br>
              <a:rPr lang="en-GB" sz="3000" kern="0" dirty="0" smtClean="0">
                <a:latin typeface="Arial"/>
              </a:rPr>
            </a:br>
            <a:endParaRPr lang="en-GB" sz="3000" kern="0" dirty="0" smtClean="0">
              <a:effectLst>
                <a:outerShdw blurRad="38100" dist="38100" dir="2700000" algn="tl">
                  <a:srgbClr val="000000">
                    <a:alpha val="43137"/>
                  </a:srgbClr>
                </a:outerShdw>
              </a:effectLst>
              <a:latin typeface="Arial"/>
            </a:endParaRPr>
          </a:p>
        </p:txBody>
      </p:sp>
      <p:sp>
        <p:nvSpPr>
          <p:cNvPr id="10" name="Title 1"/>
          <p:cNvSpPr>
            <a:spLocks noGrp="1"/>
          </p:cNvSpPr>
          <p:nvPr>
            <p:ph type="title"/>
          </p:nvPr>
        </p:nvSpPr>
        <p:spPr/>
        <p:txBody>
          <a:bodyPr/>
          <a:lstStyle/>
          <a:p>
            <a:pPr algn="ctr"/>
            <a:r>
              <a:rPr lang="en-GB" sz="4000" dirty="0" smtClean="0">
                <a:effectLst>
                  <a:outerShdw blurRad="38100" dist="38100" dir="2700000" algn="tl">
                    <a:srgbClr val="000000">
                      <a:alpha val="43137"/>
                    </a:srgbClr>
                  </a:outerShdw>
                </a:effectLst>
                <a:latin typeface="+mn-lt"/>
              </a:rPr>
              <a:t>PTH in non-azotaemic cats</a:t>
            </a:r>
            <a:endParaRPr lang="en-GB" sz="4000" dirty="0">
              <a:effectLst>
                <a:outerShdw blurRad="38100" dist="38100" dir="2700000" algn="tl">
                  <a:srgbClr val="000000">
                    <a:alpha val="43137"/>
                  </a:srgbClr>
                </a:outerShdw>
              </a:effectLst>
              <a:latin typeface="+mn-lt"/>
            </a:endParaRPr>
          </a:p>
        </p:txBody>
      </p:sp>
      <p:sp>
        <p:nvSpPr>
          <p:cNvPr id="11" name="Content Placeholder 2"/>
          <p:cNvSpPr>
            <a:spLocks noGrp="1"/>
          </p:cNvSpPr>
          <p:nvPr>
            <p:ph idx="1"/>
          </p:nvPr>
        </p:nvSpPr>
        <p:spPr>
          <a:xfrm>
            <a:off x="619683" y="5661249"/>
            <a:ext cx="8282426" cy="603876"/>
          </a:xfrm>
        </p:spPr>
        <p:txBody>
          <a:bodyPr/>
          <a:lstStyle/>
          <a:p>
            <a:pPr marL="342900" indent="-342900">
              <a:buFontTx/>
              <a:buChar char="-"/>
            </a:pPr>
            <a:r>
              <a:rPr lang="en-GB" dirty="0" smtClean="0"/>
              <a:t>118 non-azotaemic cats</a:t>
            </a:r>
          </a:p>
          <a:p>
            <a:pPr marL="342900" indent="-342900">
              <a:buFontTx/>
              <a:buChar char="-"/>
            </a:pPr>
            <a:endParaRPr lang="en-GB" dirty="0" smtClean="0"/>
          </a:p>
          <a:p>
            <a:pPr marL="342900" indent="-342900">
              <a:buFontTx/>
              <a:buChar char="-"/>
            </a:pPr>
            <a:endParaRPr lang="en-GB" dirty="0"/>
          </a:p>
        </p:txBody>
      </p:sp>
      <p:grpSp>
        <p:nvGrpSpPr>
          <p:cNvPr id="16" name="Group 15"/>
          <p:cNvGrpSpPr/>
          <p:nvPr/>
        </p:nvGrpSpPr>
        <p:grpSpPr>
          <a:xfrm>
            <a:off x="35496" y="1124744"/>
            <a:ext cx="9073008" cy="3736025"/>
            <a:chOff x="-925513" y="1565183"/>
            <a:chExt cx="10106025" cy="377190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5513" y="1565183"/>
              <a:ext cx="1010602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bwMode="auto">
            <a:xfrm>
              <a:off x="683568" y="1988840"/>
              <a:ext cx="2376264" cy="0"/>
            </a:xfrm>
            <a:prstGeom prst="line">
              <a:avLst/>
            </a:prstGeom>
            <a:noFill/>
            <a:ln w="9525" cap="flat" cmpd="sng" algn="ctr">
              <a:solidFill>
                <a:schemeClr val="tx1"/>
              </a:solidFill>
              <a:prstDash val="solid"/>
              <a:round/>
              <a:headEnd type="none" w="med" len="med"/>
              <a:tailEnd type="none" w="med" len="med"/>
            </a:ln>
            <a:effectLst/>
          </p:spPr>
        </p:cxnSp>
        <p:sp>
          <p:nvSpPr>
            <p:cNvPr id="4" name="TextBox 3"/>
            <p:cNvSpPr txBox="1"/>
            <p:nvPr/>
          </p:nvSpPr>
          <p:spPr>
            <a:xfrm>
              <a:off x="1763688" y="1772816"/>
              <a:ext cx="216024" cy="369332"/>
            </a:xfrm>
            <a:prstGeom prst="rect">
              <a:avLst/>
            </a:prstGeom>
            <a:noFill/>
          </p:spPr>
          <p:txBody>
            <a:bodyPr wrap="square" rtlCol="0">
              <a:spAutoFit/>
            </a:bodyPr>
            <a:lstStyle/>
            <a:p>
              <a:r>
                <a:rPr lang="en-GB" dirty="0" smtClean="0">
                  <a:solidFill>
                    <a:srgbClr val="000000"/>
                  </a:solidFill>
                </a:rPr>
                <a:t>*</a:t>
              </a:r>
              <a:endParaRPr lang="en-GB" dirty="0">
                <a:solidFill>
                  <a:srgbClr val="000000"/>
                </a:solidFill>
              </a:endParaRPr>
            </a:p>
          </p:txBody>
        </p:sp>
        <p:cxnSp>
          <p:nvCxnSpPr>
            <p:cNvPr id="12" name="Straight Connector 11"/>
            <p:cNvCxnSpPr/>
            <p:nvPr/>
          </p:nvCxnSpPr>
          <p:spPr bwMode="auto">
            <a:xfrm>
              <a:off x="5724128" y="1957482"/>
              <a:ext cx="2376264" cy="0"/>
            </a:xfrm>
            <a:prstGeom prst="line">
              <a:avLst/>
            </a:prstGeom>
            <a:noFill/>
            <a:ln w="9525" cap="flat" cmpd="sng" algn="ctr">
              <a:solidFill>
                <a:schemeClr val="tx1"/>
              </a:solidFill>
              <a:prstDash val="solid"/>
              <a:round/>
              <a:headEnd type="none" w="med" len="med"/>
              <a:tailEnd type="none" w="med" len="med"/>
            </a:ln>
            <a:effectLst/>
          </p:spPr>
        </p:cxnSp>
        <p:sp>
          <p:nvSpPr>
            <p:cNvPr id="13" name="TextBox 12"/>
            <p:cNvSpPr txBox="1"/>
            <p:nvPr/>
          </p:nvSpPr>
          <p:spPr>
            <a:xfrm>
              <a:off x="6804248" y="1741458"/>
              <a:ext cx="216024" cy="369332"/>
            </a:xfrm>
            <a:prstGeom prst="rect">
              <a:avLst/>
            </a:prstGeom>
            <a:noFill/>
          </p:spPr>
          <p:txBody>
            <a:bodyPr wrap="square" rtlCol="0">
              <a:spAutoFit/>
            </a:bodyPr>
            <a:lstStyle/>
            <a:p>
              <a:r>
                <a:rPr lang="en-GB" dirty="0" smtClean="0">
                  <a:solidFill>
                    <a:srgbClr val="000000"/>
                  </a:solidFill>
                </a:rPr>
                <a:t>*</a:t>
              </a:r>
              <a:endParaRPr lang="en-GB" dirty="0">
                <a:solidFill>
                  <a:srgbClr val="000000"/>
                </a:solidFill>
              </a:endParaRPr>
            </a:p>
          </p:txBody>
        </p:sp>
        <p:cxnSp>
          <p:nvCxnSpPr>
            <p:cNvPr id="14" name="Straight Connector 13"/>
            <p:cNvCxnSpPr/>
            <p:nvPr/>
          </p:nvCxnSpPr>
          <p:spPr bwMode="auto">
            <a:xfrm>
              <a:off x="7020272" y="2159308"/>
              <a:ext cx="1080120" cy="0"/>
            </a:xfrm>
            <a:prstGeom prst="line">
              <a:avLst/>
            </a:prstGeom>
            <a:noFill/>
            <a:ln w="9525" cap="flat" cmpd="sng" algn="ctr">
              <a:solidFill>
                <a:schemeClr val="tx1"/>
              </a:solidFill>
              <a:prstDash val="solid"/>
              <a:round/>
              <a:headEnd type="none" w="med" len="med"/>
              <a:tailEnd type="none" w="med" len="med"/>
            </a:ln>
            <a:effectLst/>
          </p:spPr>
        </p:cxnSp>
        <p:sp>
          <p:nvSpPr>
            <p:cNvPr id="15" name="TextBox 14"/>
            <p:cNvSpPr txBox="1"/>
            <p:nvPr/>
          </p:nvSpPr>
          <p:spPr>
            <a:xfrm>
              <a:off x="7380312" y="1943284"/>
              <a:ext cx="216024" cy="369332"/>
            </a:xfrm>
            <a:prstGeom prst="rect">
              <a:avLst/>
            </a:prstGeom>
            <a:noFill/>
          </p:spPr>
          <p:txBody>
            <a:bodyPr wrap="square" rtlCol="0">
              <a:spAutoFit/>
            </a:bodyPr>
            <a:lstStyle/>
            <a:p>
              <a:r>
                <a:rPr lang="en-GB" dirty="0" smtClean="0">
                  <a:solidFill>
                    <a:srgbClr val="000000"/>
                  </a:solidFill>
                </a:rPr>
                <a:t>*</a:t>
              </a:r>
              <a:endParaRPr lang="en-GB" dirty="0">
                <a:solidFill>
                  <a:srgbClr val="000000"/>
                </a:solidFill>
              </a:endParaRPr>
            </a:p>
          </p:txBody>
        </p:sp>
      </p:grpSp>
      <p:sp>
        <p:nvSpPr>
          <p:cNvPr id="2" name="TextBox 1"/>
          <p:cNvSpPr txBox="1"/>
          <p:nvPr/>
        </p:nvSpPr>
        <p:spPr>
          <a:xfrm>
            <a:off x="179512" y="4860769"/>
            <a:ext cx="4392488" cy="646331"/>
          </a:xfrm>
          <a:prstGeom prst="rect">
            <a:avLst/>
          </a:prstGeom>
          <a:noFill/>
        </p:spPr>
        <p:txBody>
          <a:bodyPr wrap="square" rtlCol="0">
            <a:spAutoFit/>
          </a:bodyPr>
          <a:lstStyle/>
          <a:p>
            <a:r>
              <a:rPr lang="en-GB" dirty="0" smtClean="0">
                <a:solidFill>
                  <a:srgbClr val="000000"/>
                </a:solidFill>
              </a:rPr>
              <a:t>High PTH: 0%          7.7%       19.4%</a:t>
            </a:r>
          </a:p>
          <a:p>
            <a:r>
              <a:rPr lang="en-GB" dirty="0" smtClean="0">
                <a:solidFill>
                  <a:srgbClr val="000000"/>
                </a:solidFill>
              </a:rPr>
              <a:t>High P:      0%	     0%	       0%	</a:t>
            </a:r>
            <a:endParaRPr lang="en-GB" dirty="0">
              <a:solidFill>
                <a:srgbClr val="000000"/>
              </a:solidFill>
            </a:endParaRPr>
          </a:p>
        </p:txBody>
      </p:sp>
      <p:sp>
        <p:nvSpPr>
          <p:cNvPr id="17" name="TextBox 16"/>
          <p:cNvSpPr txBox="1"/>
          <p:nvPr/>
        </p:nvSpPr>
        <p:spPr>
          <a:xfrm>
            <a:off x="4788024" y="4860768"/>
            <a:ext cx="4392488" cy="923330"/>
          </a:xfrm>
          <a:prstGeom prst="rect">
            <a:avLst/>
          </a:prstGeom>
          <a:noFill/>
        </p:spPr>
        <p:txBody>
          <a:bodyPr wrap="square" rtlCol="0">
            <a:spAutoFit/>
          </a:bodyPr>
          <a:lstStyle/>
          <a:p>
            <a:r>
              <a:rPr lang="en-GB" dirty="0" smtClean="0">
                <a:solidFill>
                  <a:srgbClr val="000000"/>
                </a:solidFill>
              </a:rPr>
              <a:t>High PTH: 0%          5.8%       35.5%</a:t>
            </a:r>
          </a:p>
          <a:p>
            <a:r>
              <a:rPr lang="en-GB" dirty="0" smtClean="0">
                <a:solidFill>
                  <a:srgbClr val="000000"/>
                </a:solidFill>
              </a:rPr>
              <a:t>High P:     2.9%	     0%	     16.1%	</a:t>
            </a:r>
            <a:endParaRPr lang="en-GB" dirty="0">
              <a:solidFill>
                <a:srgbClr val="000000"/>
              </a:solidFill>
            </a:endParaRPr>
          </a:p>
        </p:txBody>
      </p:sp>
    </p:spTree>
    <p:extLst>
      <p:ext uri="{BB962C8B-B14F-4D97-AF65-F5344CB8AC3E}">
        <p14:creationId xmlns:p14="http://schemas.microsoft.com/office/powerpoint/2010/main" val="256500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74" y="364067"/>
            <a:ext cx="7883227" cy="1143000"/>
          </a:xfrm>
        </p:spPr>
        <p:txBody>
          <a:bodyPr/>
          <a:lstStyle/>
          <a:p>
            <a:r>
              <a:rPr lang="el-GR" dirty="0" smtClean="0"/>
              <a:t>α</a:t>
            </a:r>
            <a:r>
              <a:rPr lang="en-GB" dirty="0" smtClean="0"/>
              <a:t>-Klotho </a:t>
            </a:r>
            <a:r>
              <a:rPr lang="en-GB" sz="2200" dirty="0"/>
              <a:t>Kuro-o (1997) Nature 390: 45 - 51</a:t>
            </a:r>
            <a:endParaRPr lang="en-GB" dirty="0"/>
          </a:p>
        </p:txBody>
      </p:sp>
      <p:sp>
        <p:nvSpPr>
          <p:cNvPr id="3" name="Content Placeholder 2"/>
          <p:cNvSpPr>
            <a:spLocks noGrp="1"/>
          </p:cNvSpPr>
          <p:nvPr>
            <p:ph sz="quarter" idx="1"/>
          </p:nvPr>
        </p:nvSpPr>
        <p:spPr>
          <a:xfrm>
            <a:off x="905174" y="1642533"/>
            <a:ext cx="8229600" cy="2946399"/>
          </a:xfrm>
        </p:spPr>
        <p:txBody>
          <a:bodyPr/>
          <a:lstStyle/>
          <a:p>
            <a:r>
              <a:rPr lang="en-GB" dirty="0" smtClean="0"/>
              <a:t>co-receptor of FGF1R </a:t>
            </a:r>
          </a:p>
          <a:p>
            <a:r>
              <a:rPr lang="en-GB" dirty="0" smtClean="0"/>
              <a:t>expressed </a:t>
            </a:r>
            <a:r>
              <a:rPr lang="en-GB" dirty="0"/>
              <a:t>primarily in the kidney and parathyroid </a:t>
            </a:r>
            <a:r>
              <a:rPr lang="en-GB" dirty="0" smtClean="0"/>
              <a:t>glands</a:t>
            </a:r>
          </a:p>
          <a:p>
            <a:r>
              <a:rPr lang="en-GB" dirty="0"/>
              <a:t>p</a:t>
            </a:r>
            <a:r>
              <a:rPr lang="en-GB" dirty="0" smtClean="0"/>
              <a:t>henotype of klotho deficient mice very similar to that of FGF-23</a:t>
            </a:r>
          </a:p>
          <a:p>
            <a:pPr marL="0" indent="0">
              <a:buNone/>
            </a:pPr>
            <a:endParaRPr lang="en-GB" dirty="0" smtClean="0"/>
          </a:p>
        </p:txBody>
      </p:sp>
      <p:pic>
        <p:nvPicPr>
          <p:cNvPr id="4" name="Picture 3"/>
          <p:cNvPicPr>
            <a:picLocks noChangeAspect="1"/>
          </p:cNvPicPr>
          <p:nvPr/>
        </p:nvPicPr>
        <p:blipFill>
          <a:blip r:embed="rId3"/>
          <a:stretch>
            <a:fillRect/>
          </a:stretch>
        </p:blipFill>
        <p:spPr>
          <a:xfrm>
            <a:off x="905174" y="4707467"/>
            <a:ext cx="2542252" cy="2005758"/>
          </a:xfrm>
          <a:prstGeom prst="rect">
            <a:avLst/>
          </a:prstGeom>
        </p:spPr>
      </p:pic>
      <p:pic>
        <p:nvPicPr>
          <p:cNvPr id="5" name="Picture 4"/>
          <p:cNvPicPr>
            <a:picLocks noChangeAspect="1"/>
          </p:cNvPicPr>
          <p:nvPr/>
        </p:nvPicPr>
        <p:blipFill rotWithShape="1">
          <a:blip r:embed="rId4"/>
          <a:srcRect t="5077"/>
          <a:stretch/>
        </p:blipFill>
        <p:spPr>
          <a:xfrm>
            <a:off x="3447426" y="4724399"/>
            <a:ext cx="2237426" cy="2083321"/>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4770" y="4724399"/>
            <a:ext cx="3441630" cy="1941837"/>
          </a:xfrm>
          <a:prstGeom prst="rect">
            <a:avLst/>
          </a:prstGeom>
        </p:spPr>
      </p:pic>
      <p:sp>
        <p:nvSpPr>
          <p:cNvPr id="7" name="Rectangle 6"/>
          <p:cNvSpPr/>
          <p:nvPr/>
        </p:nvSpPr>
        <p:spPr>
          <a:xfrm>
            <a:off x="3447426" y="4419600"/>
            <a:ext cx="328707" cy="4233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3327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2031" y="1114975"/>
            <a:ext cx="3703320" cy="5023104"/>
          </a:xfrm>
          <a:prstGeom prst="rect">
            <a:avLst/>
          </a:prstGeom>
        </p:spPr>
      </p:pic>
      <p:sp>
        <p:nvSpPr>
          <p:cNvPr id="35843" name="Title 1"/>
          <p:cNvSpPr>
            <a:spLocks noGrp="1"/>
          </p:cNvSpPr>
          <p:nvPr>
            <p:ph type="title"/>
          </p:nvPr>
        </p:nvSpPr>
        <p:spPr>
          <a:xfrm>
            <a:off x="971550" y="304800"/>
            <a:ext cx="7700963" cy="891952"/>
          </a:xfrm>
        </p:spPr>
        <p:txBody>
          <a:bodyPr/>
          <a:lstStyle/>
          <a:p>
            <a:pPr algn="ctr"/>
            <a:r>
              <a:rPr lang="en-GB" sz="4000" dirty="0" smtClean="0">
                <a:effectLst>
                  <a:outerShdw blurRad="38100" dist="38100" dir="2700000" algn="tl">
                    <a:srgbClr val="000000">
                      <a:alpha val="43137"/>
                    </a:srgbClr>
                  </a:outerShdw>
                </a:effectLst>
                <a:latin typeface="+mn-lt"/>
              </a:rPr>
              <a:t>Updated – now including FGF-23</a:t>
            </a:r>
          </a:p>
        </p:txBody>
      </p:sp>
      <p:sp>
        <p:nvSpPr>
          <p:cNvPr id="35844" name="Rectangle 8"/>
          <p:cNvSpPr>
            <a:spLocks noChangeArrowheads="1"/>
          </p:cNvSpPr>
          <p:nvPr/>
        </p:nvSpPr>
        <p:spPr bwMode="auto">
          <a:xfrm>
            <a:off x="683568" y="5805488"/>
            <a:ext cx="5113188" cy="1015663"/>
          </a:xfrm>
          <a:prstGeom prst="rect">
            <a:avLst/>
          </a:prstGeom>
          <a:noFill/>
          <a:ln w="9525">
            <a:noFill/>
            <a:miter lim="800000"/>
            <a:headEnd/>
            <a:tailEnd/>
          </a:ln>
        </p:spPr>
        <p:txBody>
          <a:bodyPr wrap="square">
            <a:spAutoFit/>
          </a:bodyPr>
          <a:lstStyle/>
          <a:p>
            <a:r>
              <a:rPr lang="en-GB" sz="2000" b="1" dirty="0">
                <a:cs typeface="Times New Roman" pitchFamily="18" charset="0"/>
              </a:rPr>
              <a:t>Note the logarithmic scale for FGF-23</a:t>
            </a:r>
            <a:r>
              <a:rPr lang="en-GB" sz="2000" b="1" dirty="0" smtClean="0">
                <a:cs typeface="Times New Roman" pitchFamily="18" charset="0"/>
              </a:rPr>
              <a:t>. </a:t>
            </a:r>
            <a:r>
              <a:rPr lang="en-GB" sz="2000" dirty="0">
                <a:solidFill>
                  <a:schemeClr val="accent2"/>
                </a:solidFill>
              </a:rPr>
              <a:t>PTH increase is more variable and tends to increase later than </a:t>
            </a:r>
            <a:r>
              <a:rPr lang="en-GB" sz="2000" dirty="0" smtClean="0">
                <a:solidFill>
                  <a:schemeClr val="accent2"/>
                </a:solidFill>
              </a:rPr>
              <a:t>FGF-23</a:t>
            </a:r>
            <a:endParaRPr lang="en-GB" sz="2000" dirty="0">
              <a:solidFill>
                <a:schemeClr val="accent2"/>
              </a:solidFill>
            </a:endParaRPr>
          </a:p>
        </p:txBody>
      </p:sp>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06" y="1114975"/>
            <a:ext cx="3456384" cy="46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233034" y="6165304"/>
            <a:ext cx="2659446" cy="523220"/>
          </a:xfrm>
          <a:prstGeom prst="rect">
            <a:avLst/>
          </a:prstGeom>
          <a:noFill/>
        </p:spPr>
        <p:txBody>
          <a:bodyPr wrap="none" rtlCol="0">
            <a:spAutoFit/>
          </a:bodyPr>
          <a:lstStyle/>
          <a:p>
            <a:r>
              <a:rPr lang="en-GB" sz="1400" dirty="0" smtClean="0">
                <a:solidFill>
                  <a:schemeClr val="accent3">
                    <a:lumMod val="50000"/>
                  </a:schemeClr>
                </a:solidFill>
              </a:rPr>
              <a:t>Geddes et al., (2013)</a:t>
            </a:r>
          </a:p>
          <a:p>
            <a:r>
              <a:rPr lang="sv-SE" sz="1400" dirty="0">
                <a:solidFill>
                  <a:schemeClr val="accent3">
                    <a:lumMod val="50000"/>
                  </a:schemeClr>
                </a:solidFill>
              </a:rPr>
              <a:t>J Vet Intern </a:t>
            </a:r>
            <a:r>
              <a:rPr lang="sv-SE" sz="1400" dirty="0" smtClean="0">
                <a:solidFill>
                  <a:schemeClr val="accent3">
                    <a:lumMod val="50000"/>
                  </a:schemeClr>
                </a:solidFill>
              </a:rPr>
              <a:t>Med; 27(2</a:t>
            </a:r>
            <a:r>
              <a:rPr lang="sv-SE" sz="1400" dirty="0">
                <a:solidFill>
                  <a:schemeClr val="accent3">
                    <a:lumMod val="50000"/>
                  </a:schemeClr>
                </a:solidFill>
              </a:rPr>
              <a:t>):234-41.</a:t>
            </a:r>
            <a:endParaRPr lang="en-GB" sz="1400" dirty="0">
              <a:solidFill>
                <a:schemeClr val="accent3">
                  <a:lumMod val="50000"/>
                </a:schemeClr>
              </a:solidFill>
            </a:endParaRPr>
          </a:p>
        </p:txBody>
      </p:sp>
    </p:spTree>
    <p:extLst>
      <p:ext uri="{BB962C8B-B14F-4D97-AF65-F5344CB8AC3E}">
        <p14:creationId xmlns:p14="http://schemas.microsoft.com/office/powerpoint/2010/main" val="3993351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803275" y="311150"/>
            <a:ext cx="7883525" cy="1143000"/>
          </a:xfrm>
        </p:spPr>
        <p:txBody>
          <a:bodyPr/>
          <a:lstStyle/>
          <a:p>
            <a:r>
              <a:rPr lang="en-GB" altLang="en-US" smtClean="0">
                <a:latin typeface="Palatino Linotype" pitchFamily="18" charset="0"/>
                <a:cs typeface="Palatino Linotype" pitchFamily="18" charset="0"/>
              </a:rPr>
              <a:t>Feline CKD</a:t>
            </a:r>
          </a:p>
        </p:txBody>
      </p:sp>
      <p:sp>
        <p:nvSpPr>
          <p:cNvPr id="44035" name="Content Placeholder 2"/>
          <p:cNvSpPr>
            <a:spLocks noGrp="1"/>
          </p:cNvSpPr>
          <p:nvPr>
            <p:ph sz="half" idx="1"/>
          </p:nvPr>
        </p:nvSpPr>
        <p:spPr>
          <a:xfrm>
            <a:off x="803275" y="1857375"/>
            <a:ext cx="7883525" cy="4268788"/>
          </a:xfrm>
        </p:spPr>
        <p:txBody>
          <a:bodyPr/>
          <a:lstStyle/>
          <a:p>
            <a:r>
              <a:rPr lang="en-US" altLang="en-US" sz="2200" smtClean="0">
                <a:latin typeface="Arial" pitchFamily="34" charset="0"/>
              </a:rPr>
              <a:t>Prevalence increases with advancing age, affecting </a:t>
            </a:r>
          </a:p>
          <a:p>
            <a:pPr lvl="1">
              <a:buFont typeface="Arial" pitchFamily="34" charset="0"/>
              <a:buChar char="•"/>
            </a:pPr>
            <a:r>
              <a:rPr lang="en-US" altLang="en-US" sz="2000" smtClean="0">
                <a:latin typeface="Arial" pitchFamily="34" charset="0"/>
              </a:rPr>
              <a:t>28% of cats &gt;12 years</a:t>
            </a:r>
            <a:r>
              <a:rPr lang="en-US" altLang="en-US" sz="2000" baseline="30000" smtClean="0">
                <a:latin typeface="Arial" pitchFamily="34" charset="0"/>
              </a:rPr>
              <a:t>1</a:t>
            </a:r>
            <a:endParaRPr lang="en-US" altLang="en-US" sz="2000" smtClean="0">
              <a:latin typeface="Arial" pitchFamily="34" charset="0"/>
            </a:endParaRPr>
          </a:p>
          <a:p>
            <a:pPr lvl="1">
              <a:buFont typeface="Arial" pitchFamily="34" charset="0"/>
              <a:buChar char="•"/>
            </a:pPr>
            <a:r>
              <a:rPr lang="en-US" altLang="en-US" sz="2000" smtClean="0">
                <a:latin typeface="Arial" pitchFamily="34" charset="0"/>
              </a:rPr>
              <a:t>31% of cats &gt;15 years old</a:t>
            </a:r>
            <a:r>
              <a:rPr lang="en-US" altLang="en-US" sz="2000" baseline="30000" smtClean="0">
                <a:latin typeface="Arial" pitchFamily="34" charset="0"/>
              </a:rPr>
              <a:t>2</a:t>
            </a:r>
            <a:endParaRPr lang="en-US" altLang="en-US" sz="2000" smtClean="0">
              <a:latin typeface="Arial" pitchFamily="34" charset="0"/>
            </a:endParaRPr>
          </a:p>
          <a:p>
            <a:r>
              <a:rPr lang="en-GB" altLang="en-US" sz="2200" smtClean="0">
                <a:latin typeface="Arial" pitchFamily="34" charset="0"/>
              </a:rPr>
              <a:t>Cause often unknown</a:t>
            </a:r>
          </a:p>
          <a:p>
            <a:r>
              <a:rPr lang="en-GB" altLang="en-US" sz="2200" smtClean="0">
                <a:latin typeface="Arial" pitchFamily="34" charset="0"/>
              </a:rPr>
              <a:t>Survival time without intervention: 233 days</a:t>
            </a:r>
            <a:r>
              <a:rPr lang="en-GB" altLang="en-US" sz="2200" baseline="30000" smtClean="0">
                <a:latin typeface="Arial" pitchFamily="34" charset="0"/>
              </a:rPr>
              <a:t>3</a:t>
            </a:r>
            <a:endParaRPr lang="en-GB" altLang="en-US" sz="2200" smtClean="0">
              <a:latin typeface="Arial" pitchFamily="34" charset="0"/>
            </a:endParaRPr>
          </a:p>
        </p:txBody>
      </p:sp>
      <p:sp>
        <p:nvSpPr>
          <p:cNvPr id="44036" name="TextBox 1"/>
          <p:cNvSpPr txBox="1">
            <a:spLocks noChangeArrowheads="1"/>
          </p:cNvSpPr>
          <p:nvPr/>
        </p:nvSpPr>
        <p:spPr bwMode="auto">
          <a:xfrm>
            <a:off x="7386638" y="6035675"/>
            <a:ext cx="158432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8F23B3"/>
              </a:buClr>
              <a:buSzPct val="70000"/>
              <a:buBlip>
                <a:blip r:embed="rId3"/>
              </a:buBlip>
              <a:defRPr sz="3200">
                <a:solidFill>
                  <a:schemeClr val="tx1"/>
                </a:solidFill>
                <a:latin typeface="Arial" pitchFamily="34" charset="0"/>
              </a:defRPr>
            </a:lvl1pPr>
            <a:lvl2pPr marL="742950" indent="-285750" defTabSz="457200">
              <a:spcBef>
                <a:spcPct val="20000"/>
              </a:spcBef>
              <a:buClr>
                <a:srgbClr val="8F23B3"/>
              </a:buClr>
              <a:buFont typeface="Arial" pitchFamily="34" charset="0"/>
              <a:buChar char="•"/>
              <a:defRPr sz="2800">
                <a:solidFill>
                  <a:schemeClr val="tx1"/>
                </a:solidFill>
                <a:latin typeface="Arial" pitchFamily="34" charset="0"/>
              </a:defRPr>
            </a:lvl2pPr>
            <a:lvl3pPr marL="1143000" indent="-228600" defTabSz="457200">
              <a:spcBef>
                <a:spcPct val="20000"/>
              </a:spcBef>
              <a:buClr>
                <a:srgbClr val="8F23B3"/>
              </a:buClr>
              <a:buSzPct val="80000"/>
              <a:buFont typeface="Wingdings" pitchFamily="2" charset="2"/>
              <a:buChar char="§"/>
              <a:defRPr sz="2400">
                <a:solidFill>
                  <a:schemeClr val="tx1"/>
                </a:solidFill>
                <a:latin typeface="Arial" pitchFamily="34" charset="0"/>
              </a:defRPr>
            </a:lvl3pPr>
            <a:lvl4pPr marL="1600200" indent="-228600" defTabSz="457200">
              <a:spcBef>
                <a:spcPct val="20000"/>
              </a:spcBef>
              <a:buClr>
                <a:srgbClr val="8F23B3"/>
              </a:buClr>
              <a:buSzPct val="80000"/>
              <a:buFont typeface="Courier New" pitchFamily="49" charset="0"/>
              <a:buChar char="o"/>
              <a:defRPr sz="2000">
                <a:solidFill>
                  <a:schemeClr val="tx1"/>
                </a:solidFill>
                <a:latin typeface="Arial" pitchFamily="34" charset="0"/>
              </a:defRPr>
            </a:lvl4pPr>
            <a:lvl5pPr marL="2057400" indent="-228600" defTabSz="457200">
              <a:spcBef>
                <a:spcPct val="20000"/>
              </a:spcBef>
              <a:buClr>
                <a:srgbClr val="8F23B3"/>
              </a:buClr>
              <a:buSzPct val="100000"/>
              <a:buFont typeface="Lucida Grande"/>
              <a:buChar char="-"/>
              <a:defRPr sz="2000">
                <a:solidFill>
                  <a:schemeClr val="tx1"/>
                </a:solidFill>
                <a:latin typeface="Arial" pitchFamily="34" charset="0"/>
              </a:defRPr>
            </a:lvl5pPr>
            <a:lvl6pPr marL="2514600" indent="-228600" defTabSz="457200" fontAlgn="base">
              <a:spcBef>
                <a:spcPct val="20000"/>
              </a:spcBef>
              <a:spcAft>
                <a:spcPct val="0"/>
              </a:spcAft>
              <a:buClr>
                <a:srgbClr val="8F23B3"/>
              </a:buClr>
              <a:buSzPct val="100000"/>
              <a:buFont typeface="Lucida Grande"/>
              <a:buChar char="-"/>
              <a:defRPr sz="2000">
                <a:solidFill>
                  <a:schemeClr val="tx1"/>
                </a:solidFill>
                <a:latin typeface="Arial" pitchFamily="34" charset="0"/>
              </a:defRPr>
            </a:lvl6pPr>
            <a:lvl7pPr marL="2971800" indent="-228600" defTabSz="457200" fontAlgn="base">
              <a:spcBef>
                <a:spcPct val="20000"/>
              </a:spcBef>
              <a:spcAft>
                <a:spcPct val="0"/>
              </a:spcAft>
              <a:buClr>
                <a:srgbClr val="8F23B3"/>
              </a:buClr>
              <a:buSzPct val="100000"/>
              <a:buFont typeface="Lucida Grande"/>
              <a:buChar char="-"/>
              <a:defRPr sz="2000">
                <a:solidFill>
                  <a:schemeClr val="tx1"/>
                </a:solidFill>
                <a:latin typeface="Arial" pitchFamily="34" charset="0"/>
              </a:defRPr>
            </a:lvl7pPr>
            <a:lvl8pPr marL="3429000" indent="-228600" defTabSz="457200" fontAlgn="base">
              <a:spcBef>
                <a:spcPct val="20000"/>
              </a:spcBef>
              <a:spcAft>
                <a:spcPct val="0"/>
              </a:spcAft>
              <a:buClr>
                <a:srgbClr val="8F23B3"/>
              </a:buClr>
              <a:buSzPct val="100000"/>
              <a:buFont typeface="Lucida Grande"/>
              <a:buChar char="-"/>
              <a:defRPr sz="2000">
                <a:solidFill>
                  <a:schemeClr val="tx1"/>
                </a:solidFill>
                <a:latin typeface="Arial" pitchFamily="34" charset="0"/>
              </a:defRPr>
            </a:lvl8pPr>
            <a:lvl9pPr marL="3886200" indent="-228600" defTabSz="457200" fontAlgn="base">
              <a:spcBef>
                <a:spcPct val="20000"/>
              </a:spcBef>
              <a:spcAft>
                <a:spcPct val="0"/>
              </a:spcAft>
              <a:buClr>
                <a:srgbClr val="8F23B3"/>
              </a:buClr>
              <a:buSzPct val="100000"/>
              <a:buFont typeface="Lucida Grande"/>
              <a:buChar char="-"/>
              <a:defRPr sz="2000">
                <a:solidFill>
                  <a:schemeClr val="tx1"/>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Palatino Linotype" pitchFamily="18" charset="0"/>
              <a:buAutoNum type="arabicPeriod"/>
              <a:tabLst/>
              <a:defRPr/>
            </a:pPr>
            <a:r>
              <a:rPr kumimoji="0" lang="en-GB" alt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rPr>
              <a:t>Bartlett et al., 2010</a:t>
            </a:r>
          </a:p>
          <a:p>
            <a:pPr marL="0" marR="0" lvl="0" indent="0" algn="l" defTabSz="457200" rtl="0" eaLnBrk="1" fontAlgn="auto" latinLnBrk="0" hangingPunct="1">
              <a:lnSpc>
                <a:spcPct val="100000"/>
              </a:lnSpc>
              <a:spcBef>
                <a:spcPct val="0"/>
              </a:spcBef>
              <a:spcAft>
                <a:spcPts val="0"/>
              </a:spcAft>
              <a:buClrTx/>
              <a:buSzTx/>
              <a:buFont typeface="Palatino Linotype" pitchFamily="18" charset="0"/>
              <a:buAutoNum type="arabicPeriod"/>
              <a:tabLst/>
              <a:defRPr/>
            </a:pPr>
            <a:r>
              <a:rPr kumimoji="0" lang="en-GB" alt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rPr>
              <a:t>Lulich et al., 1992</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rPr>
              <a:t>3.Elliott et al., 2000</a:t>
            </a:r>
            <a:endParaRPr kumimoji="0" lang="en-US" alt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44037" name="Picture 4" descr="brandy geere kidneys PM_IRIS 2.JPG"/>
          <p:cNvPicPr>
            <a:picLocks noChangeAspect="1"/>
          </p:cNvPicPr>
          <p:nvPr/>
        </p:nvPicPr>
        <p:blipFill>
          <a:blip r:embed="rId4" cstate="screen">
            <a:extLst>
              <a:ext uri="{28A0092B-C50C-407E-A947-70E740481C1C}">
                <a14:useLocalDpi xmlns:a14="http://schemas.microsoft.com/office/drawing/2010/main"/>
              </a:ext>
            </a:extLst>
          </a:blip>
          <a:srcRect l="2751" t="29657" r="3735" b="23094"/>
          <a:stretch>
            <a:fillRect/>
          </a:stretch>
        </p:blipFill>
        <p:spPr bwMode="auto">
          <a:xfrm>
            <a:off x="1268413" y="4498975"/>
            <a:ext cx="4295775"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7787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Markers of </a:t>
            </a:r>
            <a:r>
              <a:rPr lang="en-US" dirty="0" err="1" smtClean="0"/>
              <a:t>tubulointerstitial</a:t>
            </a:r>
            <a:r>
              <a:rPr lang="en-US" dirty="0" smtClean="0"/>
              <a:t> injury</a:t>
            </a:r>
            <a:endParaRPr lang="en-US" dirty="0"/>
          </a:p>
        </p:txBody>
      </p:sp>
      <p:sp>
        <p:nvSpPr>
          <p:cNvPr id="4" name="Content Placeholder 3"/>
          <p:cNvSpPr>
            <a:spLocks noGrp="1"/>
          </p:cNvSpPr>
          <p:nvPr>
            <p:ph sz="half" idx="2"/>
          </p:nvPr>
        </p:nvSpPr>
        <p:spPr>
          <a:xfrm>
            <a:off x="803573" y="1541106"/>
            <a:ext cx="4744784" cy="4995162"/>
          </a:xfrm>
        </p:spPr>
        <p:txBody>
          <a:bodyPr>
            <a:normAutofit fontScale="85000" lnSpcReduction="10000"/>
          </a:bodyPr>
          <a:lstStyle/>
          <a:p>
            <a:r>
              <a:rPr lang="en-US" dirty="0" smtClean="0"/>
              <a:t>Change in function of tubular cells</a:t>
            </a:r>
          </a:p>
          <a:p>
            <a:r>
              <a:rPr lang="en-US" dirty="0" smtClean="0"/>
              <a:t>Indicate cellular damage</a:t>
            </a:r>
          </a:p>
          <a:p>
            <a:pPr marL="0" indent="0">
              <a:buNone/>
            </a:pPr>
            <a:endParaRPr lang="en-US" dirty="0" smtClean="0"/>
          </a:p>
          <a:p>
            <a:pPr lvl="1"/>
            <a:r>
              <a:rPr lang="en-US" dirty="0" smtClean="0">
                <a:solidFill>
                  <a:schemeClr val="bg1">
                    <a:lumMod val="50000"/>
                  </a:schemeClr>
                </a:solidFill>
              </a:rPr>
              <a:t>Proteinuria</a:t>
            </a:r>
          </a:p>
          <a:p>
            <a:pPr lvl="2"/>
            <a:r>
              <a:rPr lang="en-US" dirty="0" smtClean="0">
                <a:solidFill>
                  <a:schemeClr val="bg1">
                    <a:lumMod val="50000"/>
                  </a:schemeClr>
                </a:solidFill>
              </a:rPr>
              <a:t>Urine protein to </a:t>
            </a:r>
            <a:r>
              <a:rPr lang="en-US" dirty="0" err="1" smtClean="0">
                <a:solidFill>
                  <a:schemeClr val="bg1">
                    <a:lumMod val="50000"/>
                  </a:schemeClr>
                </a:solidFill>
              </a:rPr>
              <a:t>creatinine</a:t>
            </a:r>
            <a:r>
              <a:rPr lang="en-US" dirty="0" smtClean="0">
                <a:solidFill>
                  <a:schemeClr val="bg1">
                    <a:lumMod val="50000"/>
                  </a:schemeClr>
                </a:solidFill>
              </a:rPr>
              <a:t> ratio</a:t>
            </a:r>
          </a:p>
          <a:p>
            <a:pPr lvl="2"/>
            <a:r>
              <a:rPr lang="en-US" dirty="0" smtClean="0">
                <a:solidFill>
                  <a:schemeClr val="bg1">
                    <a:lumMod val="50000"/>
                  </a:schemeClr>
                </a:solidFill>
              </a:rPr>
              <a:t>Albuminuria</a:t>
            </a:r>
          </a:p>
          <a:p>
            <a:pPr marL="914400" lvl="2" indent="0">
              <a:buNone/>
            </a:pPr>
            <a:endParaRPr lang="en-US" dirty="0" smtClean="0">
              <a:solidFill>
                <a:schemeClr val="bg1">
                  <a:lumMod val="50000"/>
                </a:schemeClr>
              </a:solidFill>
            </a:endParaRPr>
          </a:p>
          <a:p>
            <a:pPr lvl="1"/>
            <a:r>
              <a:rPr lang="en-US" dirty="0" smtClean="0"/>
              <a:t>Low molecular weight proteins</a:t>
            </a:r>
          </a:p>
          <a:p>
            <a:pPr lvl="2"/>
            <a:r>
              <a:rPr lang="en-US" dirty="0" smtClean="0"/>
              <a:t>Retinol binding protein</a:t>
            </a:r>
          </a:p>
          <a:p>
            <a:pPr lvl="2"/>
            <a:r>
              <a:rPr lang="en-US" dirty="0" smtClean="0"/>
              <a:t>Urine </a:t>
            </a:r>
            <a:r>
              <a:rPr lang="en-US" dirty="0" err="1" smtClean="0"/>
              <a:t>Cystatin</a:t>
            </a:r>
            <a:r>
              <a:rPr lang="en-US" dirty="0" smtClean="0"/>
              <a:t> C</a:t>
            </a:r>
          </a:p>
          <a:p>
            <a:pPr lvl="1"/>
            <a:endParaRPr lang="en-US" dirty="0" smtClean="0"/>
          </a:p>
          <a:p>
            <a:pPr lvl="1"/>
            <a:r>
              <a:rPr lang="en-US" dirty="0" smtClean="0"/>
              <a:t>Urinary enzymes</a:t>
            </a:r>
          </a:p>
          <a:p>
            <a:pPr lvl="2"/>
            <a:r>
              <a:rPr lang="en-US" dirty="0"/>
              <a:t>NAG, </a:t>
            </a:r>
            <a:r>
              <a:rPr lang="en-US" dirty="0" smtClean="0"/>
              <a:t>GGT </a:t>
            </a:r>
            <a:endParaRPr lang="en-US" dirty="0"/>
          </a:p>
          <a:p>
            <a:pPr lvl="2"/>
            <a:r>
              <a:rPr lang="en-US" dirty="0" err="1" smtClean="0"/>
              <a:t>Cauxin</a:t>
            </a:r>
            <a:endParaRPr lang="en-US" dirty="0" smtClean="0"/>
          </a:p>
          <a:p>
            <a:pPr marL="914400" lvl="2" indent="0">
              <a:buNone/>
            </a:pPr>
            <a:endParaRPr lang="en-US" dirty="0" smtClean="0"/>
          </a:p>
          <a:p>
            <a:pPr lvl="1"/>
            <a:r>
              <a:rPr lang="en-US" dirty="0" smtClean="0"/>
              <a:t>Renal tubular markers</a:t>
            </a:r>
          </a:p>
          <a:p>
            <a:pPr lvl="2"/>
            <a:r>
              <a:rPr lang="en-US" dirty="0" smtClean="0"/>
              <a:t>Urine NGAL</a:t>
            </a:r>
          </a:p>
          <a:p>
            <a:pPr lvl="2"/>
            <a:r>
              <a:rPr lang="en-US" dirty="0" smtClean="0"/>
              <a:t>Kidney injury molecule 1</a:t>
            </a:r>
          </a:p>
        </p:txBody>
      </p:sp>
      <p:pic>
        <p:nvPicPr>
          <p:cNvPr id="6" name="Content Placeholder 5" descr="proteinuria prox tubules"/>
          <p:cNvPicPr>
            <a:picLocks noChangeAspect="1" noChangeArrowheads="1"/>
          </p:cNvPicPr>
          <p:nvPr/>
        </p:nvPicPr>
        <p:blipFill rotWithShape="1">
          <a:blip r:embed="rId3" cstate="print"/>
          <a:srcRect l="61355" t="735" r="23519" b="9900"/>
          <a:stretch/>
        </p:blipFill>
        <p:spPr bwMode="auto">
          <a:xfrm>
            <a:off x="5679946" y="1374421"/>
            <a:ext cx="1736469" cy="5327488"/>
          </a:xfrm>
          <a:prstGeom prst="rect">
            <a:avLst/>
          </a:prstGeom>
          <a:noFill/>
        </p:spPr>
      </p:pic>
    </p:spTree>
    <p:extLst>
      <p:ext uri="{BB962C8B-B14F-4D97-AF65-F5344CB8AC3E}">
        <p14:creationId xmlns:p14="http://schemas.microsoft.com/office/powerpoint/2010/main" val="1762656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Proteomics:</a:t>
            </a:r>
            <a:endParaRPr lang="en-GB" dirty="0"/>
          </a:p>
        </p:txBody>
      </p:sp>
      <p:sp>
        <p:nvSpPr>
          <p:cNvPr id="3" name="Content Placeholder 2"/>
          <p:cNvSpPr>
            <a:spLocks noGrp="1"/>
          </p:cNvSpPr>
          <p:nvPr>
            <p:ph idx="1"/>
          </p:nvPr>
        </p:nvSpPr>
        <p:spPr/>
        <p:txBody>
          <a:bodyPr>
            <a:normAutofit/>
          </a:bodyPr>
          <a:lstStyle/>
          <a:p>
            <a:r>
              <a:rPr lang="en-GB" dirty="0"/>
              <a:t>Proof of concept:</a:t>
            </a:r>
          </a:p>
          <a:p>
            <a:pPr lvl="1"/>
            <a:r>
              <a:rPr lang="en-GB" b="1" dirty="0">
                <a:solidFill>
                  <a:schemeClr val="accent2"/>
                </a:solidFill>
              </a:rPr>
              <a:t>Peptides/proteins identified that differentiated cats at risk of developing </a:t>
            </a:r>
            <a:r>
              <a:rPr lang="en-GB" b="1" dirty="0" err="1" smtClean="0">
                <a:solidFill>
                  <a:schemeClr val="accent2"/>
                </a:solidFill>
              </a:rPr>
              <a:t>azotemia</a:t>
            </a:r>
            <a:endParaRPr lang="en-GB" b="1" dirty="0" smtClean="0">
              <a:solidFill>
                <a:schemeClr val="accent2"/>
              </a:solidFill>
            </a:endParaRPr>
          </a:p>
          <a:p>
            <a:pPr lvl="1">
              <a:buNone/>
            </a:pPr>
            <a:endParaRPr lang="en-GB" b="1" dirty="0" smtClean="0">
              <a:solidFill>
                <a:schemeClr val="accent2"/>
              </a:solidFill>
            </a:endParaRPr>
          </a:p>
          <a:p>
            <a:pPr lvl="1"/>
            <a:r>
              <a:rPr lang="en-GB" b="1" dirty="0" smtClean="0">
                <a:solidFill>
                  <a:schemeClr val="accent2"/>
                </a:solidFill>
              </a:rPr>
              <a:t>SELDI-TOF-MS may be a useful biomarker discovery tool</a:t>
            </a:r>
          </a:p>
          <a:p>
            <a:pPr lvl="1"/>
            <a:endParaRPr lang="en-GB" b="1" dirty="0">
              <a:solidFill>
                <a:schemeClr val="accent2"/>
              </a:solidFill>
            </a:endParaRPr>
          </a:p>
          <a:p>
            <a:r>
              <a:rPr lang="en-GB" dirty="0" smtClean="0"/>
              <a:t>Limitations to the technique</a:t>
            </a:r>
          </a:p>
          <a:p>
            <a:endParaRPr lang="en-GB" sz="1000" dirty="0"/>
          </a:p>
          <a:p>
            <a:r>
              <a:rPr lang="en-GB" dirty="0" smtClean="0"/>
              <a:t>Patterns of peptides may prove most informative</a:t>
            </a:r>
          </a:p>
        </p:txBody>
      </p:sp>
    </p:spTree>
    <p:extLst>
      <p:ext uri="{BB962C8B-B14F-4D97-AF65-F5344CB8AC3E}">
        <p14:creationId xmlns:p14="http://schemas.microsoft.com/office/powerpoint/2010/main" val="30186086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363" y="320854"/>
            <a:ext cx="2379827" cy="317310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2449" y="320854"/>
            <a:ext cx="2349060" cy="31499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06780" y="1498216"/>
            <a:ext cx="3048000" cy="29321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7835" y="2754127"/>
            <a:ext cx="4724400" cy="3834384"/>
          </a:xfrm>
          <a:prstGeom prst="rect">
            <a:avLst/>
          </a:prstGeom>
        </p:spPr>
      </p:pic>
    </p:spTree>
    <p:extLst>
      <p:ext uri="{BB962C8B-B14F-4D97-AF65-F5344CB8AC3E}">
        <p14:creationId xmlns:p14="http://schemas.microsoft.com/office/powerpoint/2010/main" val="18183544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Comparative Medicine</a:t>
            </a:r>
            <a:endParaRPr lang="en-GB" dirty="0"/>
          </a:p>
        </p:txBody>
      </p:sp>
      <p:grpSp>
        <p:nvGrpSpPr>
          <p:cNvPr id="8" name="Group 7"/>
          <p:cNvGrpSpPr/>
          <p:nvPr/>
        </p:nvGrpSpPr>
        <p:grpSpPr>
          <a:xfrm>
            <a:off x="803573" y="2222163"/>
            <a:ext cx="7585565" cy="2353236"/>
            <a:chOff x="1075765" y="2366682"/>
            <a:chExt cx="7585565" cy="2353236"/>
          </a:xfrm>
        </p:grpSpPr>
        <p:pic>
          <p:nvPicPr>
            <p:cNvPr id="6" name="Picture 5"/>
            <p:cNvPicPr>
              <a:picLocks noChangeAspect="1"/>
            </p:cNvPicPr>
            <p:nvPr/>
          </p:nvPicPr>
          <p:blipFill rotWithShape="1">
            <a:blip r:embed="rId3"/>
            <a:srcRect l="3569" t="32440" r="39787" b="36304"/>
            <a:stretch/>
          </p:blipFill>
          <p:spPr>
            <a:xfrm>
              <a:off x="1075765" y="2366682"/>
              <a:ext cx="7585565" cy="235323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761565" y="4316506"/>
              <a:ext cx="3818964" cy="403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 name="Rectangle 8"/>
          <p:cNvSpPr/>
          <p:nvPr/>
        </p:nvSpPr>
        <p:spPr>
          <a:xfrm>
            <a:off x="900952" y="5343053"/>
            <a:ext cx="7785848" cy="1323439"/>
          </a:xfrm>
          <a:prstGeom prst="rect">
            <a:avLst/>
          </a:prstGeom>
        </p:spPr>
        <p:txBody>
          <a:bodyPr wrap="square">
            <a:spAutoFit/>
          </a:bodyPr>
          <a:lstStyle/>
          <a:p>
            <a:r>
              <a:rPr lang="en-GB" baseline="30000" dirty="0"/>
              <a:t>6</a:t>
            </a:r>
            <a:r>
              <a:rPr lang="en-GB" dirty="0"/>
              <a:t> https://catalogue.ic.nhs.uk/publications/public-health/surveys/</a:t>
            </a:r>
          </a:p>
          <a:p>
            <a:r>
              <a:rPr lang="en-GB" dirty="0" smtClean="0"/>
              <a:t>heal-surv-heal-life-eng-2009/heal-surv-heal-life-eng-2009-rep-v2.pdf</a:t>
            </a:r>
          </a:p>
          <a:p>
            <a:endParaRPr lang="en-GB" sz="800" dirty="0"/>
          </a:p>
          <a:p>
            <a:r>
              <a:rPr lang="en-GB" baseline="30000" dirty="0"/>
              <a:t>7</a:t>
            </a:r>
            <a:r>
              <a:rPr lang="en-GB" dirty="0"/>
              <a:t> https://www.england.nhs.uk/wp-content/uploads/2014/04/</a:t>
            </a:r>
          </a:p>
          <a:p>
            <a:r>
              <a:rPr lang="en-GB" dirty="0"/>
              <a:t>a07-renal-transpl-ad-0414.pdf</a:t>
            </a:r>
          </a:p>
        </p:txBody>
      </p:sp>
      <p:pic>
        <p:nvPicPr>
          <p:cNvPr id="10" name="Picture 9"/>
          <p:cNvPicPr>
            <a:picLocks noChangeAspect="1"/>
          </p:cNvPicPr>
          <p:nvPr/>
        </p:nvPicPr>
        <p:blipFill rotWithShape="1">
          <a:blip r:embed="rId4"/>
          <a:srcRect l="4704" t="28101" r="40091" b="32730"/>
          <a:stretch/>
        </p:blipFill>
        <p:spPr>
          <a:xfrm>
            <a:off x="591669" y="1757653"/>
            <a:ext cx="7965303" cy="3177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686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sz="3200" dirty="0" smtClean="0"/>
              <a:t>Feline Chronic Kidney </a:t>
            </a:r>
            <a:r>
              <a:rPr lang="en-GB" sz="3200" dirty="0"/>
              <a:t>D</a:t>
            </a:r>
            <a:r>
              <a:rPr lang="en-GB" sz="3200" dirty="0" smtClean="0"/>
              <a:t>isease:</a:t>
            </a:r>
            <a:br>
              <a:rPr lang="en-GB" sz="3200" dirty="0" smtClean="0"/>
            </a:br>
            <a:r>
              <a:rPr lang="en-GB" sz="3200" dirty="0"/>
              <a:t>	</a:t>
            </a:r>
            <a:r>
              <a:rPr lang="en-GB" sz="3200" dirty="0" smtClean="0"/>
              <a:t>Pressure, Proteinuria &amp; Proteomics</a:t>
            </a:r>
            <a:endParaRPr lang="en-GB" sz="3200" dirty="0"/>
          </a:p>
        </p:txBody>
      </p:sp>
      <p:sp>
        <p:nvSpPr>
          <p:cNvPr id="2051" name="Rectangle 3"/>
          <p:cNvSpPr>
            <a:spLocks noGrp="1" noChangeArrowheads="1"/>
          </p:cNvSpPr>
          <p:nvPr>
            <p:ph type="subTitle" idx="1"/>
          </p:nvPr>
        </p:nvSpPr>
        <p:spPr/>
        <p:txBody>
          <a:bodyPr/>
          <a:lstStyle/>
          <a:p>
            <a:r>
              <a:rPr lang="en-GB" dirty="0" smtClean="0"/>
              <a:t>Rosanne E. Jepson</a:t>
            </a:r>
          </a:p>
          <a:p>
            <a:endParaRPr lang="en-GB" dirty="0"/>
          </a:p>
        </p:txBody>
      </p:sp>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5229200"/>
            <a:ext cx="5943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3369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Introduction: Chronic kidney disease</a:t>
            </a:r>
            <a:endParaRPr lang="en-GB" dirty="0"/>
          </a:p>
        </p:txBody>
      </p:sp>
      <p:sp>
        <p:nvSpPr>
          <p:cNvPr id="4" name="Content Placeholder 3"/>
          <p:cNvSpPr>
            <a:spLocks noGrp="1"/>
          </p:cNvSpPr>
          <p:nvPr>
            <p:ph idx="1"/>
          </p:nvPr>
        </p:nvSpPr>
        <p:spPr>
          <a:xfrm>
            <a:off x="899592" y="1268760"/>
            <a:ext cx="7700963" cy="4462463"/>
          </a:xfrm>
        </p:spPr>
        <p:txBody>
          <a:bodyPr/>
          <a:lstStyle/>
          <a:p>
            <a:r>
              <a:rPr lang="en-GB" dirty="0" smtClean="0"/>
              <a:t>Importance of the kidney</a:t>
            </a:r>
          </a:p>
          <a:p>
            <a:pPr marL="0" indent="0">
              <a:buNone/>
            </a:pPr>
            <a:endParaRPr lang="en-GB" dirty="0"/>
          </a:p>
          <a:p>
            <a:r>
              <a:rPr lang="en-GB" dirty="0" smtClean="0"/>
              <a:t>Feline kidney disease</a:t>
            </a:r>
          </a:p>
          <a:p>
            <a:pPr lvl="1"/>
            <a:r>
              <a:rPr lang="en-GB" dirty="0" smtClean="0"/>
              <a:t>30% cats &gt;15 years </a:t>
            </a:r>
          </a:p>
          <a:p>
            <a:pPr>
              <a:buNone/>
            </a:pPr>
            <a:endParaRPr lang="en-GB" dirty="0" smtClean="0"/>
          </a:p>
          <a:p>
            <a:r>
              <a:rPr lang="en-GB" dirty="0" smtClean="0"/>
              <a:t>Significant  cause of morbidity and mortality</a:t>
            </a:r>
          </a:p>
          <a:p>
            <a:endParaRPr lang="en-GB" dirty="0" smtClean="0"/>
          </a:p>
          <a:p>
            <a:endParaRPr lang="en-GB" dirty="0" smtClean="0"/>
          </a:p>
        </p:txBody>
      </p:sp>
      <p:sp>
        <p:nvSpPr>
          <p:cNvPr id="6" name="TextBox 5"/>
          <p:cNvSpPr txBox="1"/>
          <p:nvPr/>
        </p:nvSpPr>
        <p:spPr>
          <a:xfrm>
            <a:off x="755576" y="6119336"/>
            <a:ext cx="7344816" cy="738664"/>
          </a:xfrm>
          <a:prstGeom prst="rect">
            <a:avLst/>
          </a:prstGeom>
          <a:noFill/>
        </p:spPr>
        <p:txBody>
          <a:bodyPr wrap="square" rtlCol="0">
            <a:spAutoFit/>
          </a:bodyPr>
          <a:lstStyle/>
          <a:p>
            <a:r>
              <a:rPr lang="en-GB" sz="1400" i="1" dirty="0" smtClean="0">
                <a:latin typeface="+mj-lt"/>
              </a:rPr>
              <a:t>Lulich et al (1992) Comp </a:t>
            </a:r>
            <a:r>
              <a:rPr lang="en-GB" sz="1400" i="1" dirty="0" err="1" smtClean="0">
                <a:latin typeface="+mj-lt"/>
              </a:rPr>
              <a:t>Contin</a:t>
            </a:r>
            <a:r>
              <a:rPr lang="en-GB" sz="1400" i="1" dirty="0" smtClean="0">
                <a:latin typeface="+mj-lt"/>
              </a:rPr>
              <a:t> </a:t>
            </a:r>
            <a:r>
              <a:rPr lang="en-GB" sz="1400" i="1" dirty="0" err="1" smtClean="0">
                <a:latin typeface="+mj-lt"/>
              </a:rPr>
              <a:t>Educ</a:t>
            </a:r>
            <a:r>
              <a:rPr lang="en-GB" sz="1400" i="1" dirty="0" smtClean="0">
                <a:latin typeface="+mj-lt"/>
              </a:rPr>
              <a:t> Small </a:t>
            </a:r>
            <a:r>
              <a:rPr lang="en-GB" sz="1400" i="1" dirty="0" err="1" smtClean="0">
                <a:latin typeface="+mj-lt"/>
              </a:rPr>
              <a:t>Anim</a:t>
            </a:r>
            <a:r>
              <a:rPr lang="en-GB" sz="1400" i="1" dirty="0" smtClean="0">
                <a:latin typeface="+mj-lt"/>
              </a:rPr>
              <a:t> </a:t>
            </a:r>
            <a:r>
              <a:rPr lang="en-GB" sz="1400" i="1" dirty="0" err="1" smtClean="0">
                <a:latin typeface="+mj-lt"/>
              </a:rPr>
              <a:t>Prac</a:t>
            </a:r>
            <a:r>
              <a:rPr lang="en-GB" sz="1400" i="1" dirty="0" smtClean="0">
                <a:latin typeface="+mj-lt"/>
              </a:rPr>
              <a:t>  14; 127-152</a:t>
            </a:r>
          </a:p>
          <a:p>
            <a:r>
              <a:rPr lang="en-GB" sz="1400" i="1" dirty="0" smtClean="0">
                <a:latin typeface="+mj-lt"/>
              </a:rPr>
              <a:t>Elliott et al (2000) JSAP 41; 235-242</a:t>
            </a:r>
          </a:p>
          <a:p>
            <a:endParaRPr lang="en-GB" sz="1400" i="1" dirty="0" smtClean="0">
              <a:latin typeface="Times New Roman" charset="0"/>
            </a:endParaRPr>
          </a:p>
        </p:txBody>
      </p:sp>
      <p:graphicFrame>
        <p:nvGraphicFramePr>
          <p:cNvPr id="7" name="Chart 6"/>
          <p:cNvGraphicFramePr/>
          <p:nvPr>
            <p:extLst>
              <p:ext uri="{D42A27DB-BD31-4B8C-83A1-F6EECF244321}">
                <p14:modId xmlns:p14="http://schemas.microsoft.com/office/powerpoint/2010/main" val="3509400937"/>
              </p:ext>
            </p:extLst>
          </p:nvPr>
        </p:nvGraphicFramePr>
        <p:xfrm>
          <a:off x="3095328" y="3861048"/>
          <a:ext cx="6048672" cy="2232248"/>
        </p:xfrm>
        <a:graphic>
          <a:graphicData uri="http://schemas.openxmlformats.org/drawingml/2006/chart">
            <c:chart xmlns:c="http://schemas.openxmlformats.org/drawingml/2006/chart" xmlns:r="http://schemas.openxmlformats.org/officeDocument/2006/relationships" r:id="rId3"/>
          </a:graphicData>
        </a:graphic>
      </p:graphicFrame>
      <p:pic>
        <p:nvPicPr>
          <p:cNvPr id="8" name="Content Placeholder 4" descr="Misty1"/>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6732240" y="980728"/>
            <a:ext cx="1964238" cy="2261124"/>
          </a:xfrm>
          <a:prstGeom prst="rect">
            <a:avLst/>
          </a:prstGeom>
          <a:noFill/>
        </p:spPr>
      </p:pic>
    </p:spTree>
    <p:extLst>
      <p:ext uri="{BB962C8B-B14F-4D97-AF65-F5344CB8AC3E}">
        <p14:creationId xmlns:p14="http://schemas.microsoft.com/office/powerpoint/2010/main" val="17141952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 Renal disease progression</a:t>
            </a:r>
            <a:endParaRPr lang="en-GB" dirty="0"/>
          </a:p>
        </p:txBody>
      </p:sp>
      <p:grpSp>
        <p:nvGrpSpPr>
          <p:cNvPr id="33" name="Group 32"/>
          <p:cNvGrpSpPr/>
          <p:nvPr/>
        </p:nvGrpSpPr>
        <p:grpSpPr>
          <a:xfrm>
            <a:off x="467544" y="1196752"/>
            <a:ext cx="3457173" cy="4616341"/>
            <a:chOff x="827584" y="1268760"/>
            <a:chExt cx="3457173" cy="4616341"/>
          </a:xfrm>
        </p:grpSpPr>
        <p:sp>
          <p:nvSpPr>
            <p:cNvPr id="5" name="TextBox 4"/>
            <p:cNvSpPr txBox="1"/>
            <p:nvPr/>
          </p:nvSpPr>
          <p:spPr>
            <a:xfrm>
              <a:off x="827584" y="1268760"/>
              <a:ext cx="302433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Loss of nephrons</a:t>
              </a:r>
              <a:endParaRPr lang="en-GB" dirty="0"/>
            </a:p>
          </p:txBody>
        </p:sp>
        <p:sp>
          <p:nvSpPr>
            <p:cNvPr id="6" name="TextBox 5"/>
            <p:cNvSpPr txBox="1"/>
            <p:nvPr/>
          </p:nvSpPr>
          <p:spPr>
            <a:xfrm>
              <a:off x="1239359" y="2237249"/>
              <a:ext cx="2592288"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Haemodynamic adaptive processes within kidney</a:t>
              </a:r>
              <a:endParaRPr lang="en-GB" dirty="0"/>
            </a:p>
          </p:txBody>
        </p:sp>
        <p:sp>
          <p:nvSpPr>
            <p:cNvPr id="7" name="TextBox 6"/>
            <p:cNvSpPr txBox="1"/>
            <p:nvPr/>
          </p:nvSpPr>
          <p:spPr>
            <a:xfrm>
              <a:off x="897523" y="3848877"/>
              <a:ext cx="3387234"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GB" dirty="0" smtClean="0"/>
                <a:t>Hypertrophy, glomerular hypertension and </a:t>
              </a:r>
              <a:r>
                <a:rPr lang="en-GB" dirty="0" err="1" smtClean="0"/>
                <a:t>hyperfiltration</a:t>
              </a:r>
              <a:endParaRPr lang="en-GB" dirty="0"/>
            </a:p>
          </p:txBody>
        </p:sp>
        <p:sp>
          <p:nvSpPr>
            <p:cNvPr id="8" name="TextBox 7"/>
            <p:cNvSpPr txBox="1"/>
            <p:nvPr/>
          </p:nvSpPr>
          <p:spPr>
            <a:xfrm>
              <a:off x="1331000" y="5238770"/>
              <a:ext cx="252028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GB" dirty="0" smtClean="0"/>
                <a:t>Maintenance of SNGFR</a:t>
              </a:r>
              <a:endParaRPr lang="en-GB" dirty="0"/>
            </a:p>
          </p:txBody>
        </p:sp>
        <p:cxnSp>
          <p:nvCxnSpPr>
            <p:cNvPr id="9" name="Elbow Connector 8"/>
            <p:cNvCxnSpPr>
              <a:stCxn id="8" idx="2"/>
              <a:endCxn id="5" idx="3"/>
            </p:cNvCxnSpPr>
            <p:nvPr/>
          </p:nvCxnSpPr>
          <p:spPr bwMode="auto">
            <a:xfrm rot="5400000" flipH="1" flipV="1">
              <a:off x="1005692" y="3038874"/>
              <a:ext cx="4431675" cy="1260780"/>
            </a:xfrm>
            <a:prstGeom prst="bentConnector4">
              <a:avLst>
                <a:gd name="adj1" fmla="val -5158"/>
                <a:gd name="adj2" fmla="val 148352"/>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Down Arrow 9"/>
            <p:cNvSpPr/>
            <p:nvPr/>
          </p:nvSpPr>
          <p:spPr bwMode="auto">
            <a:xfrm>
              <a:off x="2485211" y="1818813"/>
              <a:ext cx="176249" cy="418436"/>
            </a:xfrm>
            <a:prstGeom prst="down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1" name="Down Arrow 10"/>
            <p:cNvSpPr/>
            <p:nvPr/>
          </p:nvSpPr>
          <p:spPr bwMode="auto">
            <a:xfrm>
              <a:off x="2499895" y="3341667"/>
              <a:ext cx="211857" cy="507210"/>
            </a:xfrm>
            <a:prstGeom prst="down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2" name="Down Arrow 11"/>
            <p:cNvSpPr/>
            <p:nvPr/>
          </p:nvSpPr>
          <p:spPr bwMode="auto">
            <a:xfrm>
              <a:off x="2499895" y="4655777"/>
              <a:ext cx="211857" cy="507210"/>
            </a:xfrm>
            <a:prstGeom prst="down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grpSp>
      <p:grpSp>
        <p:nvGrpSpPr>
          <p:cNvPr id="40" name="Group 39"/>
          <p:cNvGrpSpPr/>
          <p:nvPr/>
        </p:nvGrpSpPr>
        <p:grpSpPr>
          <a:xfrm>
            <a:off x="4745524" y="1448561"/>
            <a:ext cx="4187605" cy="4298041"/>
            <a:chOff x="4745524" y="1448561"/>
            <a:chExt cx="4187605" cy="4298041"/>
          </a:xfrm>
        </p:grpSpPr>
        <p:grpSp>
          <p:nvGrpSpPr>
            <p:cNvPr id="39" name="Group 38"/>
            <p:cNvGrpSpPr/>
            <p:nvPr/>
          </p:nvGrpSpPr>
          <p:grpSpPr>
            <a:xfrm>
              <a:off x="4745524" y="1448561"/>
              <a:ext cx="4187605" cy="4298041"/>
              <a:chOff x="4745524" y="1448561"/>
              <a:chExt cx="4187605" cy="4298041"/>
            </a:xfrm>
          </p:grpSpPr>
          <p:grpSp>
            <p:nvGrpSpPr>
              <p:cNvPr id="14" name="Group 13"/>
              <p:cNvGrpSpPr/>
              <p:nvPr/>
            </p:nvGrpSpPr>
            <p:grpSpPr>
              <a:xfrm>
                <a:off x="5114854" y="1826950"/>
                <a:ext cx="2230581" cy="1297824"/>
                <a:chOff x="5220072" y="2508901"/>
                <a:chExt cx="3734818" cy="1709033"/>
              </a:xfrm>
            </p:grpSpPr>
            <p:grpSp>
              <p:nvGrpSpPr>
                <p:cNvPr id="22" name="Group 21"/>
                <p:cNvGrpSpPr/>
                <p:nvPr/>
              </p:nvGrpSpPr>
              <p:grpSpPr>
                <a:xfrm>
                  <a:off x="5220072" y="2508901"/>
                  <a:ext cx="2750447" cy="1709033"/>
                  <a:chOff x="5220072" y="2508901"/>
                  <a:chExt cx="2750447" cy="1709033"/>
                </a:xfrm>
              </p:grpSpPr>
              <p:grpSp>
                <p:nvGrpSpPr>
                  <p:cNvPr id="24" name="Group 23"/>
                  <p:cNvGrpSpPr/>
                  <p:nvPr/>
                </p:nvGrpSpPr>
                <p:grpSpPr>
                  <a:xfrm>
                    <a:off x="5220072" y="2508901"/>
                    <a:ext cx="720080" cy="822418"/>
                    <a:chOff x="5220072" y="2508901"/>
                    <a:chExt cx="720080" cy="822418"/>
                  </a:xfrm>
                </p:grpSpPr>
                <p:cxnSp>
                  <p:nvCxnSpPr>
                    <p:cNvPr id="29" name="Straight Connector 28"/>
                    <p:cNvCxnSpPr/>
                    <p:nvPr/>
                  </p:nvCxnSpPr>
                  <p:spPr bwMode="auto">
                    <a:xfrm flipV="1">
                      <a:off x="5220072" y="2508901"/>
                      <a:ext cx="720080" cy="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5940152" y="2508902"/>
                      <a:ext cx="0" cy="82241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Freeform 24"/>
                  <p:cNvSpPr/>
                  <p:nvPr/>
                </p:nvSpPr>
                <p:spPr bwMode="auto">
                  <a:xfrm>
                    <a:off x="5963892" y="3082185"/>
                    <a:ext cx="984371" cy="288812"/>
                  </a:xfrm>
                  <a:custGeom>
                    <a:avLst/>
                    <a:gdLst>
                      <a:gd name="connsiteX0" fmla="*/ 180 w 1165027"/>
                      <a:gd name="connsiteY0" fmla="*/ 288812 h 288812"/>
                      <a:gd name="connsiteX1" fmla="*/ 177601 w 1165027"/>
                      <a:gd name="connsiteY1" fmla="*/ 56800 h 288812"/>
                      <a:gd name="connsiteX2" fmla="*/ 1078353 w 1165027"/>
                      <a:gd name="connsiteY2" fmla="*/ 2209 h 288812"/>
                      <a:gd name="connsiteX3" fmla="*/ 1078353 w 1165027"/>
                      <a:gd name="connsiteY3" fmla="*/ 15857 h 288812"/>
                    </a:gdLst>
                    <a:ahLst/>
                    <a:cxnLst>
                      <a:cxn ang="0">
                        <a:pos x="connsiteX0" y="connsiteY0"/>
                      </a:cxn>
                      <a:cxn ang="0">
                        <a:pos x="connsiteX1" y="connsiteY1"/>
                      </a:cxn>
                      <a:cxn ang="0">
                        <a:pos x="connsiteX2" y="connsiteY2"/>
                      </a:cxn>
                      <a:cxn ang="0">
                        <a:pos x="connsiteX3" y="connsiteY3"/>
                      </a:cxn>
                    </a:cxnLst>
                    <a:rect l="l" t="t" r="r" b="b"/>
                    <a:pathLst>
                      <a:path w="1165027" h="288812">
                        <a:moveTo>
                          <a:pt x="180" y="288812"/>
                        </a:moveTo>
                        <a:cubicBezTo>
                          <a:pt x="-957" y="196689"/>
                          <a:pt x="-2094" y="104567"/>
                          <a:pt x="177601" y="56800"/>
                        </a:cubicBezTo>
                        <a:cubicBezTo>
                          <a:pt x="357296" y="9033"/>
                          <a:pt x="928228" y="9033"/>
                          <a:pt x="1078353" y="2209"/>
                        </a:cubicBezTo>
                        <a:cubicBezTo>
                          <a:pt x="1228478" y="-4615"/>
                          <a:pt x="1153415" y="5621"/>
                          <a:pt x="1078353" y="15857"/>
                        </a:cubicBezTo>
                      </a:path>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cxnSp>
                <p:nvCxnSpPr>
                  <p:cNvPr id="26" name="Straight Connector 25"/>
                  <p:cNvCxnSpPr/>
                  <p:nvPr/>
                </p:nvCxnSpPr>
                <p:spPr bwMode="auto">
                  <a:xfrm>
                    <a:off x="6958468" y="3098042"/>
                    <a:ext cx="0" cy="57447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Freeform 26"/>
                  <p:cNvSpPr/>
                  <p:nvPr/>
                </p:nvSpPr>
                <p:spPr bwMode="auto">
                  <a:xfrm>
                    <a:off x="6958468" y="3357415"/>
                    <a:ext cx="984371" cy="288812"/>
                  </a:xfrm>
                  <a:custGeom>
                    <a:avLst/>
                    <a:gdLst>
                      <a:gd name="connsiteX0" fmla="*/ 180 w 1165027"/>
                      <a:gd name="connsiteY0" fmla="*/ 288812 h 288812"/>
                      <a:gd name="connsiteX1" fmla="*/ 177601 w 1165027"/>
                      <a:gd name="connsiteY1" fmla="*/ 56800 h 288812"/>
                      <a:gd name="connsiteX2" fmla="*/ 1078353 w 1165027"/>
                      <a:gd name="connsiteY2" fmla="*/ 2209 h 288812"/>
                      <a:gd name="connsiteX3" fmla="*/ 1078353 w 1165027"/>
                      <a:gd name="connsiteY3" fmla="*/ 15857 h 288812"/>
                    </a:gdLst>
                    <a:ahLst/>
                    <a:cxnLst>
                      <a:cxn ang="0">
                        <a:pos x="connsiteX0" y="connsiteY0"/>
                      </a:cxn>
                      <a:cxn ang="0">
                        <a:pos x="connsiteX1" y="connsiteY1"/>
                      </a:cxn>
                      <a:cxn ang="0">
                        <a:pos x="connsiteX2" y="connsiteY2"/>
                      </a:cxn>
                      <a:cxn ang="0">
                        <a:pos x="connsiteX3" y="connsiteY3"/>
                      </a:cxn>
                    </a:cxnLst>
                    <a:rect l="l" t="t" r="r" b="b"/>
                    <a:pathLst>
                      <a:path w="1165027" h="288812">
                        <a:moveTo>
                          <a:pt x="180" y="288812"/>
                        </a:moveTo>
                        <a:cubicBezTo>
                          <a:pt x="-957" y="196689"/>
                          <a:pt x="-2094" y="104567"/>
                          <a:pt x="177601" y="56800"/>
                        </a:cubicBezTo>
                        <a:cubicBezTo>
                          <a:pt x="357296" y="9033"/>
                          <a:pt x="928228" y="9033"/>
                          <a:pt x="1078353" y="2209"/>
                        </a:cubicBezTo>
                        <a:cubicBezTo>
                          <a:pt x="1228478" y="-4615"/>
                          <a:pt x="1153415" y="5621"/>
                          <a:pt x="1078353" y="15857"/>
                        </a:cubicBezTo>
                      </a:path>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cxnSp>
                <p:nvCxnSpPr>
                  <p:cNvPr id="28" name="Straight Connector 27"/>
                  <p:cNvCxnSpPr/>
                  <p:nvPr/>
                </p:nvCxnSpPr>
                <p:spPr bwMode="auto">
                  <a:xfrm>
                    <a:off x="7970519" y="3385277"/>
                    <a:ext cx="0" cy="83265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Freeform 22"/>
                <p:cNvSpPr/>
                <p:nvPr/>
              </p:nvSpPr>
              <p:spPr bwMode="auto">
                <a:xfrm>
                  <a:off x="7970519" y="3929122"/>
                  <a:ext cx="984371" cy="288812"/>
                </a:xfrm>
                <a:custGeom>
                  <a:avLst/>
                  <a:gdLst>
                    <a:gd name="connsiteX0" fmla="*/ 180 w 1165027"/>
                    <a:gd name="connsiteY0" fmla="*/ 288812 h 288812"/>
                    <a:gd name="connsiteX1" fmla="*/ 177601 w 1165027"/>
                    <a:gd name="connsiteY1" fmla="*/ 56800 h 288812"/>
                    <a:gd name="connsiteX2" fmla="*/ 1078353 w 1165027"/>
                    <a:gd name="connsiteY2" fmla="*/ 2209 h 288812"/>
                    <a:gd name="connsiteX3" fmla="*/ 1078353 w 1165027"/>
                    <a:gd name="connsiteY3" fmla="*/ 15857 h 288812"/>
                  </a:gdLst>
                  <a:ahLst/>
                  <a:cxnLst>
                    <a:cxn ang="0">
                      <a:pos x="connsiteX0" y="connsiteY0"/>
                    </a:cxn>
                    <a:cxn ang="0">
                      <a:pos x="connsiteX1" y="connsiteY1"/>
                    </a:cxn>
                    <a:cxn ang="0">
                      <a:pos x="connsiteX2" y="connsiteY2"/>
                    </a:cxn>
                    <a:cxn ang="0">
                      <a:pos x="connsiteX3" y="connsiteY3"/>
                    </a:cxn>
                  </a:cxnLst>
                  <a:rect l="l" t="t" r="r" b="b"/>
                  <a:pathLst>
                    <a:path w="1165027" h="288812">
                      <a:moveTo>
                        <a:pt x="180" y="288812"/>
                      </a:moveTo>
                      <a:cubicBezTo>
                        <a:pt x="-957" y="196689"/>
                        <a:pt x="-2094" y="104567"/>
                        <a:pt x="177601" y="56800"/>
                      </a:cubicBezTo>
                      <a:cubicBezTo>
                        <a:pt x="357296" y="9033"/>
                        <a:pt x="928228" y="9033"/>
                        <a:pt x="1078353" y="2209"/>
                      </a:cubicBezTo>
                      <a:cubicBezTo>
                        <a:pt x="1228478" y="-4615"/>
                        <a:pt x="1153415" y="5621"/>
                        <a:pt x="1078353" y="15857"/>
                      </a:cubicBezTo>
                    </a:path>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grpSp>
          <p:cxnSp>
            <p:nvCxnSpPr>
              <p:cNvPr id="15" name="Straight Connector 14"/>
              <p:cNvCxnSpPr>
                <a:stCxn id="23" idx="2"/>
              </p:cNvCxnSpPr>
              <p:nvPr/>
            </p:nvCxnSpPr>
            <p:spPr bwMode="auto">
              <a:xfrm>
                <a:off x="7301697" y="2907130"/>
                <a:ext cx="0" cy="599673"/>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7301697" y="3506803"/>
                <a:ext cx="1487416" cy="1224136"/>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5114854" y="1481626"/>
                <a:ext cx="0" cy="3681361"/>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V="1">
                <a:off x="5114854" y="5162987"/>
                <a:ext cx="3674259" cy="1"/>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5114854" y="3411054"/>
                <a:ext cx="3674259" cy="23741"/>
              </a:xfrm>
              <a:prstGeom prst="line">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7051482" y="5377270"/>
                <a:ext cx="1881647" cy="369332"/>
              </a:xfrm>
              <a:prstGeom prst="rect">
                <a:avLst/>
              </a:prstGeom>
              <a:noFill/>
            </p:spPr>
            <p:txBody>
              <a:bodyPr wrap="square" rtlCol="0">
                <a:spAutoFit/>
              </a:bodyPr>
              <a:lstStyle/>
              <a:p>
                <a:r>
                  <a:rPr lang="en-GB" dirty="0" smtClean="0"/>
                  <a:t>Time</a:t>
                </a:r>
                <a:endParaRPr lang="en-GB" dirty="0"/>
              </a:p>
            </p:txBody>
          </p:sp>
          <p:sp>
            <p:nvSpPr>
              <p:cNvPr id="21" name="TextBox 20"/>
              <p:cNvSpPr txBox="1"/>
              <p:nvPr/>
            </p:nvSpPr>
            <p:spPr>
              <a:xfrm rot="16200000">
                <a:off x="3944283" y="2249802"/>
                <a:ext cx="1971813" cy="369332"/>
              </a:xfrm>
              <a:prstGeom prst="rect">
                <a:avLst/>
              </a:prstGeom>
              <a:noFill/>
            </p:spPr>
            <p:txBody>
              <a:bodyPr wrap="square" rtlCol="0">
                <a:spAutoFit/>
              </a:bodyPr>
              <a:lstStyle/>
              <a:p>
                <a:r>
                  <a:rPr lang="en-GB" dirty="0" smtClean="0"/>
                  <a:t>Renal function</a:t>
                </a:r>
                <a:endParaRPr lang="en-GB" dirty="0"/>
              </a:p>
            </p:txBody>
          </p:sp>
        </p:grpSp>
        <p:cxnSp>
          <p:nvCxnSpPr>
            <p:cNvPr id="34" name="Straight Connector 33"/>
            <p:cNvCxnSpPr/>
            <p:nvPr/>
          </p:nvCxnSpPr>
          <p:spPr bwMode="auto">
            <a:xfrm>
              <a:off x="5148064" y="2852936"/>
              <a:ext cx="3744416" cy="0"/>
            </a:xfrm>
            <a:prstGeom prst="line">
              <a:avLst/>
            </a:prstGeom>
            <a:noFill/>
            <a:ln>
              <a:solidFill>
                <a:schemeClr val="tx2"/>
              </a:solidFill>
              <a:prstDash val="lgDashDo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1" name="TextBox 40"/>
          <p:cNvSpPr txBox="1"/>
          <p:nvPr/>
        </p:nvSpPr>
        <p:spPr>
          <a:xfrm>
            <a:off x="7452320" y="2924944"/>
            <a:ext cx="1368152" cy="369332"/>
          </a:xfrm>
          <a:prstGeom prst="rect">
            <a:avLst/>
          </a:prstGeom>
          <a:noFill/>
        </p:spPr>
        <p:txBody>
          <a:bodyPr wrap="square" rtlCol="0">
            <a:spAutoFit/>
          </a:bodyPr>
          <a:lstStyle/>
          <a:p>
            <a:pPr algn="ctr"/>
            <a:r>
              <a:rPr lang="en-GB" dirty="0" err="1" smtClean="0"/>
              <a:t>Azotemic</a:t>
            </a:r>
            <a:endParaRPr lang="en-GB" dirty="0"/>
          </a:p>
        </p:txBody>
      </p:sp>
      <p:sp>
        <p:nvSpPr>
          <p:cNvPr id="42" name="TextBox 41"/>
          <p:cNvSpPr txBox="1"/>
          <p:nvPr/>
        </p:nvSpPr>
        <p:spPr>
          <a:xfrm>
            <a:off x="5220072" y="3501008"/>
            <a:ext cx="1691680" cy="646331"/>
          </a:xfrm>
          <a:prstGeom prst="rect">
            <a:avLst/>
          </a:prstGeom>
          <a:noFill/>
        </p:spPr>
        <p:txBody>
          <a:bodyPr wrap="square" rtlCol="0">
            <a:spAutoFit/>
          </a:bodyPr>
          <a:lstStyle/>
          <a:p>
            <a:pPr algn="ctr"/>
            <a:r>
              <a:rPr lang="en-GB" dirty="0" smtClean="0"/>
              <a:t>Threshold for </a:t>
            </a:r>
          </a:p>
          <a:p>
            <a:pPr algn="ctr"/>
            <a:r>
              <a:rPr lang="en-GB" dirty="0" smtClean="0"/>
              <a:t>progression</a:t>
            </a:r>
            <a:endParaRPr lang="en-GB" dirty="0"/>
          </a:p>
        </p:txBody>
      </p:sp>
    </p:spTree>
    <p:extLst>
      <p:ext uri="{BB962C8B-B14F-4D97-AF65-F5344CB8AC3E}">
        <p14:creationId xmlns:p14="http://schemas.microsoft.com/office/powerpoint/2010/main" val="28795196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 Systemic hypertension </a:t>
            </a:r>
            <a:endParaRPr lang="en-GB" dirty="0"/>
          </a:p>
        </p:txBody>
      </p:sp>
      <p:sp>
        <p:nvSpPr>
          <p:cNvPr id="3" name="Content Placeholder 2"/>
          <p:cNvSpPr>
            <a:spLocks noGrp="1"/>
          </p:cNvSpPr>
          <p:nvPr>
            <p:ph idx="1"/>
          </p:nvPr>
        </p:nvSpPr>
        <p:spPr>
          <a:xfrm>
            <a:off x="971600" y="1268760"/>
            <a:ext cx="7700963" cy="3816424"/>
          </a:xfrm>
        </p:spPr>
        <p:txBody>
          <a:bodyPr/>
          <a:lstStyle/>
          <a:p>
            <a:r>
              <a:rPr lang="en-GB" dirty="0" smtClean="0"/>
              <a:t>Affects between 20-60% cats with CKD</a:t>
            </a:r>
          </a:p>
          <a:p>
            <a:endParaRPr lang="en-GB" sz="1000" dirty="0" smtClean="0"/>
          </a:p>
          <a:p>
            <a:r>
              <a:rPr lang="en-GB" dirty="0" smtClean="0"/>
              <a:t>Pathogenesis largely unexplained</a:t>
            </a:r>
          </a:p>
          <a:p>
            <a:endParaRPr lang="en-GB" sz="1000" dirty="0" smtClean="0"/>
          </a:p>
          <a:p>
            <a:r>
              <a:rPr lang="en-GB" dirty="0" smtClean="0"/>
              <a:t>Significant impact </a:t>
            </a:r>
          </a:p>
          <a:p>
            <a:endParaRPr lang="en-GB" sz="1000" dirty="0" smtClean="0"/>
          </a:p>
          <a:p>
            <a:pPr lvl="1"/>
            <a:r>
              <a:rPr lang="en-GB" dirty="0" smtClean="0"/>
              <a:t>Target organ damage</a:t>
            </a:r>
          </a:p>
          <a:p>
            <a:pPr lvl="2"/>
            <a:r>
              <a:rPr lang="en-GB" dirty="0" smtClean="0"/>
              <a:t>Eyes</a:t>
            </a:r>
          </a:p>
          <a:p>
            <a:pPr lvl="2"/>
            <a:r>
              <a:rPr lang="en-GB" dirty="0" smtClean="0"/>
              <a:t>Kidneys</a:t>
            </a:r>
          </a:p>
          <a:p>
            <a:pPr lvl="2"/>
            <a:r>
              <a:rPr lang="en-GB" dirty="0" smtClean="0"/>
              <a:t>Heart</a:t>
            </a:r>
          </a:p>
          <a:p>
            <a:pPr lvl="2"/>
            <a:r>
              <a:rPr lang="en-GB" dirty="0" smtClean="0"/>
              <a:t>Central nervous system</a:t>
            </a:r>
          </a:p>
        </p:txBody>
      </p:sp>
      <p:graphicFrame>
        <p:nvGraphicFramePr>
          <p:cNvPr id="1026" name="Object 2"/>
          <p:cNvGraphicFramePr>
            <a:graphicFrameLocks noChangeAspect="1"/>
          </p:cNvGraphicFramePr>
          <p:nvPr/>
        </p:nvGraphicFramePr>
        <p:xfrm>
          <a:off x="6228184" y="1916832"/>
          <a:ext cx="2232248" cy="1703558"/>
        </p:xfrm>
        <a:graphic>
          <a:graphicData uri="http://schemas.openxmlformats.org/presentationml/2006/ole">
            <mc:AlternateContent xmlns:mc="http://schemas.openxmlformats.org/markup-compatibility/2006">
              <mc:Choice xmlns:v="urn:schemas-microsoft-com:vml" Requires="v">
                <p:oleObj spid="_x0000_s1031" name="Photo Editor Photo" r:id="rId4" imgW="16309076" imgH="13028571" progId="">
                  <p:embed/>
                </p:oleObj>
              </mc:Choice>
              <mc:Fallback>
                <p:oleObj name="Photo Editor Photo" r:id="rId4" imgW="16309076" imgH="13028571" progId="">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916832"/>
                        <a:ext cx="2232248" cy="170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4499992" y="6309320"/>
            <a:ext cx="4356992" cy="307777"/>
          </a:xfrm>
          <a:prstGeom prst="rect">
            <a:avLst/>
          </a:prstGeom>
          <a:noFill/>
        </p:spPr>
        <p:txBody>
          <a:bodyPr wrap="square" rtlCol="0">
            <a:spAutoFit/>
          </a:bodyPr>
          <a:lstStyle/>
          <a:p>
            <a:pPr algn="ctr"/>
            <a:r>
              <a:rPr lang="en-GB" sz="1400" i="1" dirty="0" smtClean="0">
                <a:latin typeface="+mj-lt"/>
              </a:rPr>
              <a:t>Images courtesy of Dr C Brown &amp; Dr D Gould</a:t>
            </a:r>
            <a:endParaRPr lang="en-GB" sz="1400" i="1" dirty="0">
              <a:latin typeface="+mj-lt"/>
            </a:endParaRPr>
          </a:p>
        </p:txBody>
      </p:sp>
      <p:sp>
        <p:nvSpPr>
          <p:cNvPr id="7" name="TextBox 6"/>
          <p:cNvSpPr txBox="1"/>
          <p:nvPr/>
        </p:nvSpPr>
        <p:spPr>
          <a:xfrm>
            <a:off x="755576" y="6093296"/>
            <a:ext cx="4392488" cy="523220"/>
          </a:xfrm>
          <a:prstGeom prst="rect">
            <a:avLst/>
          </a:prstGeom>
          <a:noFill/>
        </p:spPr>
        <p:txBody>
          <a:bodyPr wrap="square" rtlCol="0">
            <a:spAutoFit/>
          </a:bodyPr>
          <a:lstStyle/>
          <a:p>
            <a:r>
              <a:rPr lang="en-GB" sz="1400" i="1" dirty="0" smtClean="0">
                <a:latin typeface="+mj-lt"/>
              </a:rPr>
              <a:t>Stiles et al (1994) JAAHA 30; 564-572</a:t>
            </a:r>
          </a:p>
          <a:p>
            <a:r>
              <a:rPr lang="en-GB" sz="1400" i="1" dirty="0" smtClean="0">
                <a:latin typeface="+mj-lt"/>
              </a:rPr>
              <a:t>Syme et al (2006) JVIM 20; 528-535</a:t>
            </a:r>
            <a:endParaRPr lang="en-GB" sz="1400" i="1" dirty="0">
              <a:latin typeface="+mj-lt"/>
            </a:endParaRPr>
          </a:p>
        </p:txBody>
      </p:sp>
      <p:pic>
        <p:nvPicPr>
          <p:cNvPr id="10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2160" y="3862650"/>
            <a:ext cx="2489845" cy="2256954"/>
          </a:xfrm>
          <a:prstGeom prst="rect">
            <a:avLst/>
          </a:prstGeom>
          <a:noFill/>
          <a:ln w="9525">
            <a:noFill/>
            <a:miter lim="800000"/>
            <a:headEnd/>
            <a:tailEnd/>
          </a:ln>
        </p:spPr>
      </p:pic>
    </p:spTree>
    <p:extLst>
      <p:ext uri="{BB962C8B-B14F-4D97-AF65-F5344CB8AC3E}">
        <p14:creationId xmlns:p14="http://schemas.microsoft.com/office/powerpoint/2010/main" val="29067891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743" y="3186703"/>
            <a:ext cx="7886700" cy="1325563"/>
          </a:xfrm>
        </p:spPr>
        <p:txBody>
          <a:bodyPr>
            <a:normAutofit/>
          </a:bodyPr>
          <a:lstStyle/>
          <a:p>
            <a:r>
              <a:rPr lang="en-US" dirty="0" smtClean="0"/>
              <a:t>Biomarkers for CKD</a:t>
            </a:r>
            <a:endParaRPr lang="en-US" dirty="0"/>
          </a:p>
        </p:txBody>
      </p:sp>
      <p:pic>
        <p:nvPicPr>
          <p:cNvPr id="8" name="Picture Placeholder 7" descr="Kidneys_1200.jpg"/>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2874" b="-22874"/>
          <a:stretch>
            <a:fillRect/>
          </a:stretch>
        </p:blipFill>
        <p:spPr>
          <a:xfrm>
            <a:off x="4315388" y="-577388"/>
            <a:ext cx="4371411" cy="4247524"/>
          </a:xfrm>
          <a:prstGeom prst="rect">
            <a:avLst/>
          </a:prstGeom>
        </p:spPr>
      </p:pic>
      <p:sp>
        <p:nvSpPr>
          <p:cNvPr id="4" name="Text Placeholder 3"/>
          <p:cNvSpPr>
            <a:spLocks noGrp="1"/>
          </p:cNvSpPr>
          <p:nvPr>
            <p:ph type="body" sz="quarter" idx="14"/>
          </p:nvPr>
        </p:nvSpPr>
        <p:spPr>
          <a:xfrm>
            <a:off x="803275" y="4792663"/>
            <a:ext cx="6583457" cy="784252"/>
          </a:xfrm>
        </p:spPr>
        <p:txBody>
          <a:bodyPr>
            <a:normAutofit/>
          </a:bodyPr>
          <a:lstStyle/>
          <a:p>
            <a:r>
              <a:rPr lang="en-US" dirty="0" err="1" smtClean="0"/>
              <a:t>Dr</a:t>
            </a:r>
            <a:r>
              <a:rPr lang="en-US" dirty="0" smtClean="0"/>
              <a:t> Rosanne E. Jepson</a:t>
            </a:r>
          </a:p>
          <a:p>
            <a:r>
              <a:rPr lang="en-US" dirty="0" err="1" smtClean="0"/>
              <a:t>BVSc</a:t>
            </a:r>
            <a:r>
              <a:rPr lang="en-US" dirty="0" smtClean="0"/>
              <a:t> </a:t>
            </a:r>
            <a:r>
              <a:rPr lang="en-US" dirty="0" err="1" smtClean="0"/>
              <a:t>MVetMed</a:t>
            </a:r>
            <a:r>
              <a:rPr lang="en-US" dirty="0" smtClean="0"/>
              <a:t> PhD </a:t>
            </a:r>
            <a:r>
              <a:rPr lang="en-US" dirty="0" err="1" smtClean="0"/>
              <a:t>DipACVIM</a:t>
            </a:r>
            <a:r>
              <a:rPr lang="en-US" dirty="0" smtClean="0"/>
              <a:t> </a:t>
            </a:r>
            <a:r>
              <a:rPr lang="en-US" dirty="0" err="1" smtClean="0"/>
              <a:t>DipECVIM</a:t>
            </a:r>
            <a:r>
              <a:rPr lang="en-US" dirty="0" smtClean="0"/>
              <a:t> MRCVS</a:t>
            </a:r>
          </a:p>
        </p:txBody>
      </p:sp>
      <p:sp>
        <p:nvSpPr>
          <p:cNvPr id="5" name="Vertical Text Placeholder 4"/>
          <p:cNvSpPr>
            <a:spLocks noGrp="1"/>
          </p:cNvSpPr>
          <p:nvPr>
            <p:ph type="body" orient="vert" sz="quarter" idx="15"/>
          </p:nvPr>
        </p:nvSpPr>
        <p:spPr/>
        <p:txBody>
          <a:bodyPr>
            <a:normAutofit fontScale="92500" lnSpcReduction="20000"/>
          </a:bodyPr>
          <a:lstStyle/>
          <a:p>
            <a:r>
              <a:rPr lang="en-US" dirty="0" smtClean="0"/>
              <a:t>#RVC225 still making history</a:t>
            </a:r>
            <a:endParaRPr lang="en-US" dirty="0"/>
          </a:p>
        </p:txBody>
      </p:sp>
    </p:spTree>
    <p:extLst>
      <p:ext uri="{BB962C8B-B14F-4D97-AF65-F5344CB8AC3E}">
        <p14:creationId xmlns:p14="http://schemas.microsoft.com/office/powerpoint/2010/main" val="3407377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Introduction: Renal </a:t>
            </a:r>
            <a:r>
              <a:rPr lang="en-GB" dirty="0" err="1" smtClean="0"/>
              <a:t>proteinuria</a:t>
            </a:r>
            <a:endParaRPr lang="en-GB" dirty="0"/>
          </a:p>
        </p:txBody>
      </p:sp>
      <p:pic>
        <p:nvPicPr>
          <p:cNvPr id="11" name="Content Placeholder 6" descr="proteinuria prox tubules"/>
          <p:cNvPicPr>
            <a:picLocks noGrp="1" noChangeAspect="1" noChangeArrowheads="1"/>
          </p:cNvPicPr>
          <p:nvPr>
            <p:ph sz="half" idx="1"/>
          </p:nvPr>
        </p:nvPicPr>
        <p:blipFill>
          <a:blip r:embed="rId3" cstate="print"/>
          <a:srcRect r="74312" b="11649"/>
          <a:stretch>
            <a:fillRect/>
          </a:stretch>
        </p:blipFill>
        <p:spPr bwMode="auto">
          <a:xfrm>
            <a:off x="1115616" y="1340768"/>
            <a:ext cx="2880320" cy="514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9"/>
          <p:cNvSpPr>
            <a:spLocks noGrp="1"/>
          </p:cNvSpPr>
          <p:nvPr>
            <p:ph sz="half" idx="2"/>
          </p:nvPr>
        </p:nvSpPr>
        <p:spPr>
          <a:xfrm>
            <a:off x="4427984" y="1052736"/>
            <a:ext cx="3960440" cy="5184576"/>
          </a:xfrm>
        </p:spPr>
        <p:txBody>
          <a:bodyPr>
            <a:normAutofit/>
          </a:bodyPr>
          <a:lstStyle/>
          <a:p>
            <a:r>
              <a:rPr lang="en-GB" b="1" dirty="0" smtClean="0">
                <a:solidFill>
                  <a:schemeClr val="accent2"/>
                </a:solidFill>
              </a:rPr>
              <a:t>Direct damage </a:t>
            </a:r>
            <a:endParaRPr lang="en-GB" sz="2000" b="1" dirty="0" smtClean="0">
              <a:solidFill>
                <a:schemeClr val="accent2"/>
              </a:solidFill>
            </a:endParaRPr>
          </a:p>
          <a:p>
            <a:pPr lvl="1">
              <a:buNone/>
            </a:pPr>
            <a:endParaRPr lang="en-GB" sz="1000" b="1" dirty="0" smtClean="0">
              <a:solidFill>
                <a:schemeClr val="accent2"/>
              </a:solidFill>
            </a:endParaRPr>
          </a:p>
          <a:p>
            <a:pPr lvl="1"/>
            <a:r>
              <a:rPr lang="en-GB" b="1" dirty="0" err="1" smtClean="0">
                <a:solidFill>
                  <a:schemeClr val="accent2"/>
                </a:solidFill>
              </a:rPr>
              <a:t>Glomerular</a:t>
            </a:r>
            <a:r>
              <a:rPr lang="en-GB" dirty="0" smtClean="0">
                <a:solidFill>
                  <a:schemeClr val="accent2"/>
                </a:solidFill>
              </a:rPr>
              <a:t> </a:t>
            </a:r>
          </a:p>
          <a:p>
            <a:pPr lvl="2"/>
            <a:r>
              <a:rPr lang="en-GB" dirty="0" smtClean="0">
                <a:solidFill>
                  <a:schemeClr val="accent2"/>
                </a:solidFill>
              </a:rPr>
              <a:t>Predominance of albumin and high molecular weight (HMW) proteins</a:t>
            </a:r>
          </a:p>
          <a:p>
            <a:pPr lvl="2">
              <a:buNone/>
            </a:pPr>
            <a:endParaRPr lang="en-GB" sz="1000" dirty="0" smtClean="0">
              <a:solidFill>
                <a:schemeClr val="accent2"/>
              </a:solidFill>
            </a:endParaRPr>
          </a:p>
          <a:p>
            <a:pPr lvl="1"/>
            <a:r>
              <a:rPr lang="en-GB" b="1" dirty="0" smtClean="0">
                <a:solidFill>
                  <a:schemeClr val="accent2"/>
                </a:solidFill>
              </a:rPr>
              <a:t>Tubular</a:t>
            </a:r>
          </a:p>
          <a:p>
            <a:pPr lvl="2"/>
            <a:r>
              <a:rPr lang="en-GB" sz="2400" dirty="0" smtClean="0">
                <a:solidFill>
                  <a:schemeClr val="accent2"/>
                </a:solidFill>
              </a:rPr>
              <a:t> </a:t>
            </a:r>
            <a:r>
              <a:rPr lang="en-GB" dirty="0" smtClean="0">
                <a:solidFill>
                  <a:schemeClr val="accent2"/>
                </a:solidFill>
              </a:rPr>
              <a:t>Predominance of low molecular weight (LMW) proteins</a:t>
            </a:r>
          </a:p>
          <a:p>
            <a:pPr lvl="2"/>
            <a:endParaRPr lang="en-GB" b="1" dirty="0" smtClean="0">
              <a:solidFill>
                <a:schemeClr val="accent2"/>
              </a:solidFill>
            </a:endParaRPr>
          </a:p>
          <a:p>
            <a:r>
              <a:rPr lang="en-GB" b="1" dirty="0" smtClean="0">
                <a:solidFill>
                  <a:schemeClr val="accent2"/>
                </a:solidFill>
              </a:rPr>
              <a:t>Inflammatory cytokine release</a:t>
            </a:r>
          </a:p>
          <a:p>
            <a:endParaRPr lang="en-GB" dirty="0"/>
          </a:p>
        </p:txBody>
      </p:sp>
      <p:sp>
        <p:nvSpPr>
          <p:cNvPr id="7" name="Content Placeholder 4"/>
          <p:cNvSpPr txBox="1">
            <a:spLocks/>
          </p:cNvSpPr>
          <p:nvPr/>
        </p:nvSpPr>
        <p:spPr>
          <a:xfrm>
            <a:off x="3923928" y="1350171"/>
            <a:ext cx="5000660" cy="4786346"/>
          </a:xfrm>
          <a:prstGeom prst="rect">
            <a:avLst/>
          </a:prstGeom>
        </p:spPr>
        <p:txBody>
          <a:bodyPr/>
          <a:lstStyle>
            <a:lvl1pPr algn="l" rtl="0" eaLnBrk="1" fontAlgn="base" hangingPunct="1">
              <a:spcBef>
                <a:spcPct val="20000"/>
              </a:spcBef>
              <a:spcAft>
                <a:spcPct val="0"/>
              </a:spcAft>
              <a:defRPr sz="2400">
                <a:solidFill>
                  <a:schemeClr val="tx1"/>
                </a:solidFill>
                <a:latin typeface="+mn-lt"/>
                <a:ea typeface="+mn-ea"/>
                <a:cs typeface="+mn-cs"/>
              </a:defRPr>
            </a:lvl1pPr>
            <a:lvl2pPr marL="254000" indent="-254000" algn="l" rtl="0" eaLnBrk="1" fontAlgn="base" hangingPunct="1">
              <a:spcBef>
                <a:spcPct val="20000"/>
              </a:spcBef>
              <a:spcAft>
                <a:spcPct val="0"/>
              </a:spcAft>
              <a:buClr>
                <a:srgbClr val="8F23B3"/>
              </a:buClr>
              <a:buChar char="•"/>
              <a:defRPr sz="2400">
                <a:solidFill>
                  <a:schemeClr val="tx1"/>
                </a:solidFill>
                <a:latin typeface="+mn-lt"/>
              </a:defRPr>
            </a:lvl2pPr>
            <a:lvl3pPr marL="254000" algn="l" rtl="0" eaLnBrk="1" fontAlgn="base" hangingPunct="1">
              <a:spcBef>
                <a:spcPct val="20000"/>
              </a:spcBef>
              <a:spcAft>
                <a:spcPct val="0"/>
              </a:spcAft>
              <a:defRPr sz="2400">
                <a:solidFill>
                  <a:schemeClr val="tx1"/>
                </a:solidFill>
                <a:latin typeface="+mn-lt"/>
              </a:defRPr>
            </a:lvl3pPr>
            <a:lvl4pPr marL="508000" indent="-2540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762000" indent="-254000" algn="l" rtl="0" eaLnBrk="1" fontAlgn="base" hangingPunct="1">
              <a:spcBef>
                <a:spcPct val="20000"/>
              </a:spcBef>
              <a:spcAft>
                <a:spcPct val="0"/>
              </a:spcAft>
              <a:defRPr sz="2000">
                <a:solidFill>
                  <a:schemeClr val="tx1"/>
                </a:solidFill>
                <a:latin typeface="+mn-lt"/>
              </a:defRPr>
            </a:lvl5pPr>
            <a:lvl6pPr marL="1219200" indent="-254000" algn="l" rtl="0" eaLnBrk="1" fontAlgn="base" hangingPunct="1">
              <a:spcBef>
                <a:spcPct val="20000"/>
              </a:spcBef>
              <a:spcAft>
                <a:spcPct val="0"/>
              </a:spcAft>
              <a:defRPr sz="2000">
                <a:solidFill>
                  <a:schemeClr val="tx1"/>
                </a:solidFill>
                <a:latin typeface="+mn-lt"/>
              </a:defRPr>
            </a:lvl6pPr>
            <a:lvl7pPr marL="1676400" indent="-254000" algn="l" rtl="0" eaLnBrk="1" fontAlgn="base" hangingPunct="1">
              <a:spcBef>
                <a:spcPct val="20000"/>
              </a:spcBef>
              <a:spcAft>
                <a:spcPct val="0"/>
              </a:spcAft>
              <a:defRPr sz="2000">
                <a:solidFill>
                  <a:schemeClr val="tx1"/>
                </a:solidFill>
                <a:latin typeface="+mn-lt"/>
              </a:defRPr>
            </a:lvl7pPr>
            <a:lvl8pPr marL="2133600" indent="-254000" algn="l" rtl="0" eaLnBrk="1" fontAlgn="base" hangingPunct="1">
              <a:spcBef>
                <a:spcPct val="20000"/>
              </a:spcBef>
              <a:spcAft>
                <a:spcPct val="0"/>
              </a:spcAft>
              <a:defRPr sz="2000">
                <a:solidFill>
                  <a:schemeClr val="tx1"/>
                </a:solidFill>
                <a:latin typeface="+mn-lt"/>
              </a:defRPr>
            </a:lvl8pPr>
            <a:lvl9pPr marL="2590800" indent="-254000" algn="l" rtl="0" eaLnBrk="1" fontAlgn="base" hangingPunct="1">
              <a:spcBef>
                <a:spcPct val="20000"/>
              </a:spcBef>
              <a:spcAft>
                <a:spcPct val="0"/>
              </a:spcAft>
              <a:defRPr sz="2000">
                <a:solidFill>
                  <a:schemeClr val="tx1"/>
                </a:solidFill>
                <a:latin typeface="+mn-lt"/>
              </a:defRPr>
            </a:lvl9pPr>
          </a:lstStyle>
          <a:p>
            <a:endParaRPr lang="en-GB" sz="1800" dirty="0" smtClean="0"/>
          </a:p>
          <a:p>
            <a:endParaRPr lang="en-GB" sz="2000" dirty="0"/>
          </a:p>
        </p:txBody>
      </p:sp>
    </p:spTree>
    <p:extLst>
      <p:ext uri="{BB962C8B-B14F-4D97-AF65-F5344CB8AC3E}">
        <p14:creationId xmlns:p14="http://schemas.microsoft.com/office/powerpoint/2010/main" val="2309195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grpSp>
        <p:nvGrpSpPr>
          <p:cNvPr id="3" name="Group 3"/>
          <p:cNvGrpSpPr/>
          <p:nvPr/>
        </p:nvGrpSpPr>
        <p:grpSpPr>
          <a:xfrm>
            <a:off x="323528" y="1196752"/>
            <a:ext cx="8488390" cy="5426950"/>
            <a:chOff x="-88224" y="1888741"/>
            <a:chExt cx="8488390" cy="5426950"/>
          </a:xfrm>
        </p:grpSpPr>
        <p:sp>
          <p:nvSpPr>
            <p:cNvPr id="5" name="TextBox 4"/>
            <p:cNvSpPr txBox="1"/>
            <p:nvPr/>
          </p:nvSpPr>
          <p:spPr>
            <a:xfrm>
              <a:off x="1847438" y="1916832"/>
              <a:ext cx="187220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Kidney</a:t>
              </a:r>
            </a:p>
            <a:p>
              <a:pPr algn="ctr"/>
              <a:r>
                <a:rPr lang="en-GB" dirty="0" smtClean="0"/>
                <a:t>Disease</a:t>
              </a:r>
            </a:p>
          </p:txBody>
        </p:sp>
        <p:sp>
          <p:nvSpPr>
            <p:cNvPr id="6" name="TextBox 5"/>
            <p:cNvSpPr txBox="1"/>
            <p:nvPr/>
          </p:nvSpPr>
          <p:spPr>
            <a:xfrm>
              <a:off x="5879886" y="1916832"/>
              <a:ext cx="252028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Systemic </a:t>
              </a:r>
            </a:p>
            <a:p>
              <a:pPr algn="ctr"/>
              <a:r>
                <a:rPr lang="en-GB" dirty="0" smtClean="0"/>
                <a:t>Hypertension</a:t>
              </a:r>
              <a:endParaRPr lang="en-GB" dirty="0"/>
            </a:p>
          </p:txBody>
        </p:sp>
        <p:sp>
          <p:nvSpPr>
            <p:cNvPr id="7" name="TextBox 6"/>
            <p:cNvSpPr txBox="1"/>
            <p:nvPr/>
          </p:nvSpPr>
          <p:spPr>
            <a:xfrm>
              <a:off x="3512176" y="3544925"/>
              <a:ext cx="266429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GLOMERULAR HYPERTENSION</a:t>
              </a:r>
              <a:endParaRPr lang="en-GB" dirty="0"/>
            </a:p>
          </p:txBody>
        </p:sp>
        <p:sp>
          <p:nvSpPr>
            <p:cNvPr id="8" name="TextBox 7"/>
            <p:cNvSpPr txBox="1"/>
            <p:nvPr/>
          </p:nvSpPr>
          <p:spPr>
            <a:xfrm>
              <a:off x="1991454" y="5085184"/>
              <a:ext cx="2664296"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GB" dirty="0" smtClean="0"/>
                <a:t>PROTEINURIA</a:t>
              </a:r>
              <a:endParaRPr lang="en-GB" dirty="0"/>
            </a:p>
          </p:txBody>
        </p:sp>
        <p:sp>
          <p:nvSpPr>
            <p:cNvPr id="9" name="Right Arrow 8"/>
            <p:cNvSpPr/>
            <p:nvPr/>
          </p:nvSpPr>
          <p:spPr bwMode="auto">
            <a:xfrm rot="5400000">
              <a:off x="3233058" y="2815931"/>
              <a:ext cx="720080" cy="449876"/>
            </a:xfrm>
            <a:prstGeom prst="rightArrow">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0" name="Right Arrow 9"/>
            <p:cNvSpPr/>
            <p:nvPr/>
          </p:nvSpPr>
          <p:spPr bwMode="auto">
            <a:xfrm rot="5400000">
              <a:off x="5506317" y="2844698"/>
              <a:ext cx="720080" cy="413543"/>
            </a:xfrm>
            <a:prstGeom prst="rightArrow">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1" name="Left-Right Arrow 10"/>
            <p:cNvSpPr/>
            <p:nvPr/>
          </p:nvSpPr>
          <p:spPr bwMode="auto">
            <a:xfrm>
              <a:off x="4067944" y="2060848"/>
              <a:ext cx="1440160" cy="432048"/>
            </a:xfrm>
            <a:prstGeom prst="leftRightArrow">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2" name="Right Arrow 11"/>
            <p:cNvSpPr/>
            <p:nvPr/>
          </p:nvSpPr>
          <p:spPr bwMode="auto">
            <a:xfrm rot="5400000">
              <a:off x="2288400" y="4428198"/>
              <a:ext cx="720080" cy="449876"/>
            </a:xfrm>
            <a:prstGeom prst="rightArrow">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3" name="Right Arrow 12"/>
            <p:cNvSpPr/>
            <p:nvPr/>
          </p:nvSpPr>
          <p:spPr bwMode="auto">
            <a:xfrm rot="5400000">
              <a:off x="3008480" y="5796350"/>
              <a:ext cx="720080" cy="449876"/>
            </a:xfrm>
            <a:prstGeom prst="rightArrow">
              <a:avLst/>
            </a:prstGeom>
            <a:noFill/>
            <a:ln>
              <a:solidFill>
                <a:schemeClr val="accent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2567518" y="6669360"/>
              <a:ext cx="1584175"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GB" dirty="0" smtClean="0"/>
                <a:t>Marker of disease</a:t>
              </a:r>
              <a:endParaRPr lang="en-GB" dirty="0"/>
            </a:p>
          </p:txBody>
        </p:sp>
        <p:sp>
          <p:nvSpPr>
            <p:cNvPr id="15" name="Curved Left Arrow 14"/>
            <p:cNvSpPr/>
            <p:nvPr/>
          </p:nvSpPr>
          <p:spPr bwMode="auto">
            <a:xfrm rot="10624447">
              <a:off x="-88224" y="1888741"/>
              <a:ext cx="1813642" cy="3636926"/>
            </a:xfrm>
            <a:prstGeom prst="curvedLeftArrow">
              <a:avLst/>
            </a:prstGeom>
            <a:solidFill>
              <a:schemeClr val="accent2">
                <a:lumMod val="75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grpSp>
      <p:sp>
        <p:nvSpPr>
          <p:cNvPr id="18" name="TextBox 17"/>
          <p:cNvSpPr txBox="1"/>
          <p:nvPr/>
        </p:nvSpPr>
        <p:spPr>
          <a:xfrm>
            <a:off x="1619672" y="2852936"/>
            <a:ext cx="194421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TUBULAR </a:t>
            </a:r>
          </a:p>
          <a:p>
            <a:pPr algn="ctr"/>
            <a:r>
              <a:rPr lang="en-GB" dirty="0" smtClean="0"/>
              <a:t>DAMAGE</a:t>
            </a:r>
            <a:endParaRPr lang="en-GB" dirty="0"/>
          </a:p>
        </p:txBody>
      </p:sp>
      <p:sp>
        <p:nvSpPr>
          <p:cNvPr id="19" name="Right Arrow 18"/>
          <p:cNvSpPr/>
          <p:nvPr/>
        </p:nvSpPr>
        <p:spPr bwMode="auto">
          <a:xfrm rot="5400000">
            <a:off x="2060634" y="2123942"/>
            <a:ext cx="720080" cy="449876"/>
          </a:xfrm>
          <a:prstGeom prst="rightArrow">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20" name="Right Arrow 19"/>
          <p:cNvSpPr/>
          <p:nvPr/>
        </p:nvSpPr>
        <p:spPr bwMode="auto">
          <a:xfrm rot="5400000">
            <a:off x="3932842" y="3780126"/>
            <a:ext cx="720080" cy="449876"/>
          </a:xfrm>
          <a:prstGeom prst="rightArrow">
            <a:avLst/>
          </a:prstGeom>
          <a:solidFill>
            <a:schemeClr val="accent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85801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Hypertension</a:t>
            </a:r>
            <a:endParaRPr lang="en-GB" dirty="0"/>
          </a:p>
        </p:txBody>
      </p:sp>
      <p:sp>
        <p:nvSpPr>
          <p:cNvPr id="3" name="Content Placeholder 2"/>
          <p:cNvSpPr>
            <a:spLocks noGrp="1"/>
          </p:cNvSpPr>
          <p:nvPr>
            <p:ph idx="1"/>
          </p:nvPr>
        </p:nvSpPr>
        <p:spPr>
          <a:xfrm>
            <a:off x="683568" y="1268760"/>
            <a:ext cx="8100392" cy="5112568"/>
          </a:xfrm>
        </p:spPr>
        <p:txBody>
          <a:bodyPr/>
          <a:lstStyle/>
          <a:p>
            <a:r>
              <a:rPr lang="en-GB" b="1" dirty="0" smtClean="0">
                <a:solidFill>
                  <a:schemeClr val="accent2"/>
                </a:solidFill>
              </a:rPr>
              <a:t>Feline literature:</a:t>
            </a:r>
          </a:p>
          <a:p>
            <a:pPr lvl="1"/>
            <a:r>
              <a:rPr lang="en-GB" sz="2000" dirty="0" smtClean="0"/>
              <a:t>Population and disease associations</a:t>
            </a:r>
          </a:p>
          <a:p>
            <a:pPr lvl="1"/>
            <a:r>
              <a:rPr lang="en-GB" sz="2000" dirty="0" smtClean="0"/>
              <a:t>Clinical presentation and </a:t>
            </a:r>
            <a:r>
              <a:rPr lang="en-GB" sz="2000" dirty="0" err="1" smtClean="0"/>
              <a:t>clinicopathological</a:t>
            </a:r>
            <a:r>
              <a:rPr lang="en-GB" sz="2000" dirty="0" smtClean="0"/>
              <a:t> variables</a:t>
            </a:r>
          </a:p>
          <a:p>
            <a:pPr lvl="1"/>
            <a:r>
              <a:rPr lang="en-GB" sz="2000" dirty="0" smtClean="0"/>
              <a:t>Short term responses to antihypertensive therapy</a:t>
            </a:r>
          </a:p>
          <a:p>
            <a:pPr>
              <a:buNone/>
            </a:pPr>
            <a:endParaRPr lang="en-GB" dirty="0" smtClean="0"/>
          </a:p>
          <a:p>
            <a:r>
              <a:rPr lang="en-GB" b="1" dirty="0" smtClean="0">
                <a:solidFill>
                  <a:schemeClr val="accent2"/>
                </a:solidFill>
              </a:rPr>
              <a:t>Human literature:</a:t>
            </a:r>
          </a:p>
          <a:p>
            <a:pPr lvl="1"/>
            <a:r>
              <a:rPr lang="en-GB" sz="2000" dirty="0" smtClean="0"/>
              <a:t>Risk factor</a:t>
            </a:r>
          </a:p>
          <a:p>
            <a:pPr lvl="2"/>
            <a:r>
              <a:rPr lang="en-GB" sz="1800" dirty="0" smtClean="0"/>
              <a:t>Cardiovascular morbidity and mortality</a:t>
            </a:r>
          </a:p>
          <a:p>
            <a:pPr lvl="2"/>
            <a:r>
              <a:rPr lang="en-GB" sz="1800" dirty="0" smtClean="0"/>
              <a:t>End stage renal disease</a:t>
            </a:r>
          </a:p>
          <a:p>
            <a:pPr lvl="1"/>
            <a:r>
              <a:rPr lang="en-GB" sz="2000" dirty="0" smtClean="0"/>
              <a:t>Association between hypertension, </a:t>
            </a:r>
            <a:r>
              <a:rPr lang="en-GB" sz="2000" dirty="0" err="1" smtClean="0"/>
              <a:t>proteinuria</a:t>
            </a:r>
            <a:r>
              <a:rPr lang="en-GB" sz="2000" dirty="0" smtClean="0"/>
              <a:t> and renal disease</a:t>
            </a:r>
          </a:p>
          <a:p>
            <a:pPr lvl="1"/>
            <a:r>
              <a:rPr lang="en-GB" sz="2000" dirty="0" smtClean="0"/>
              <a:t>Target blood pressure</a:t>
            </a:r>
          </a:p>
          <a:p>
            <a:pPr lvl="1"/>
            <a:endParaRPr lang="en-GB" sz="2000" dirty="0" smtClean="0"/>
          </a:p>
        </p:txBody>
      </p:sp>
    </p:spTree>
    <p:extLst>
      <p:ext uri="{BB962C8B-B14F-4D97-AF65-F5344CB8AC3E}">
        <p14:creationId xmlns:p14="http://schemas.microsoft.com/office/powerpoint/2010/main" val="33528214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gure 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19" t="2984" r="9904" b="8127"/>
          <a:stretch/>
        </p:blipFill>
        <p:spPr bwMode="auto">
          <a:xfrm>
            <a:off x="4329357" y="2852936"/>
            <a:ext cx="4631310" cy="3184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dirty="0"/>
          </a:p>
        </p:txBody>
      </p:sp>
      <p:sp>
        <p:nvSpPr>
          <p:cNvPr id="5" name="Content Placeholder 4"/>
          <p:cNvSpPr>
            <a:spLocks noGrp="1"/>
          </p:cNvSpPr>
          <p:nvPr>
            <p:ph idx="1"/>
          </p:nvPr>
        </p:nvSpPr>
        <p:spPr>
          <a:xfrm>
            <a:off x="434680" y="2852936"/>
            <a:ext cx="3888490" cy="3456384"/>
          </a:xfrm>
        </p:spPr>
        <p:txBody>
          <a:bodyPr/>
          <a:lstStyle/>
          <a:p>
            <a:r>
              <a:rPr lang="en-GB" dirty="0" smtClean="0"/>
              <a:t>141 cats with systemic hypertension</a:t>
            </a:r>
          </a:p>
          <a:p>
            <a:pPr lvl="2"/>
            <a:r>
              <a:rPr lang="en-GB" dirty="0" smtClean="0"/>
              <a:t>Longitudinal study</a:t>
            </a:r>
          </a:p>
          <a:p>
            <a:pPr lvl="2"/>
            <a:r>
              <a:rPr lang="en-GB" dirty="0" smtClean="0"/>
              <a:t>Baseline parameters assessed</a:t>
            </a:r>
          </a:p>
          <a:p>
            <a:pPr lvl="2"/>
            <a:r>
              <a:rPr lang="en-GB" dirty="0" smtClean="0"/>
              <a:t>Standardised treatment</a:t>
            </a:r>
            <a:r>
              <a:rPr lang="en-GB" dirty="0"/>
              <a:t> </a:t>
            </a:r>
            <a:r>
              <a:rPr lang="en-GB" dirty="0" smtClean="0"/>
              <a:t>and monitoring</a:t>
            </a:r>
          </a:p>
          <a:p>
            <a:pPr lvl="2"/>
            <a:r>
              <a:rPr lang="en-GB" dirty="0" smtClean="0"/>
              <a:t>Followed until death, euthanasia or study end-point</a:t>
            </a:r>
          </a:p>
          <a:p>
            <a:pPr lvl="2"/>
            <a:endParaRPr lang="en-GB" dirty="0"/>
          </a:p>
        </p:txBody>
      </p:sp>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1223" t="14956" r="26141" b="70089"/>
          <a:stretch/>
        </p:blipFill>
        <p:spPr bwMode="auto">
          <a:xfrm>
            <a:off x="473529" y="332656"/>
            <a:ext cx="8670471"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972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Hypertension and proteinuria</a:t>
            </a:r>
            <a:endParaRPr lang="en-GB" dirty="0"/>
          </a:p>
        </p:txBody>
      </p:sp>
      <p:graphicFrame>
        <p:nvGraphicFramePr>
          <p:cNvPr id="5" name="Group 500"/>
          <p:cNvGraphicFramePr>
            <a:graphicFrameLocks/>
          </p:cNvGraphicFramePr>
          <p:nvPr>
            <p:extLst>
              <p:ext uri="{D42A27DB-BD31-4B8C-83A1-F6EECF244321}">
                <p14:modId xmlns:p14="http://schemas.microsoft.com/office/powerpoint/2010/main" val="1400195909"/>
              </p:ext>
            </p:extLst>
          </p:nvPr>
        </p:nvGraphicFramePr>
        <p:xfrm>
          <a:off x="827584" y="1268760"/>
          <a:ext cx="7776716" cy="3621187"/>
        </p:xfrm>
        <a:graphic>
          <a:graphicData uri="http://schemas.openxmlformats.org/drawingml/2006/table">
            <a:tbl>
              <a:tblPr/>
              <a:tblGrid>
                <a:gridCol w="1655316">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gridCol w="1703388">
                  <a:extLst>
                    <a:ext uri="{9D8B030D-6E8A-4147-A177-3AD203B41FA5}">
                      <a16:colId xmlns:a16="http://schemas.microsoft.com/office/drawing/2014/main" val="20003"/>
                    </a:ext>
                  </a:extLst>
                </a:gridCol>
                <a:gridCol w="1436687">
                  <a:extLst>
                    <a:ext uri="{9D8B030D-6E8A-4147-A177-3AD203B41FA5}">
                      <a16:colId xmlns:a16="http://schemas.microsoft.com/office/drawing/2014/main" val="20004"/>
                    </a:ext>
                  </a:extLst>
                </a:gridCol>
              </a:tblGrid>
              <a:tr h="4207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Quartile 1</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Quartile 2</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Quartile 3</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Quartile 4</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N</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35</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35</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Times New Roman" pitchFamily="18" charset="0"/>
                          <a:cs typeface="Times New Roman" pitchFamily="18" charset="0"/>
                        </a:rPr>
                        <a:t>35</a:t>
                      </a:r>
                      <a:endParaRPr kumimoji="0" lang="en-GB"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Times New Roman" pitchFamily="18" charset="0"/>
                          <a:cs typeface="Times New Roman" pitchFamily="18" charset="0"/>
                        </a:rPr>
                        <a:t>36</a:t>
                      </a:r>
                      <a:endParaRPr kumimoji="0" lang="en-GB"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SBPOT (mmHg)</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137</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[132,141]</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148</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[145, 151]</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157</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[155, 158]</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170</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[164, 174]</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2"/>
                  </a:ext>
                </a:extLst>
              </a:tr>
              <a:tr h="5826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SBP at </a:t>
                      </a:r>
                      <a:r>
                        <a:rPr kumimoji="0" lang="en-GB" sz="2000" b="1" i="0" u="none" strike="noStrike" cap="none" normalizeH="0" baseline="0" dirty="0" err="1" smtClean="0">
                          <a:ln>
                            <a:noFill/>
                          </a:ln>
                          <a:solidFill>
                            <a:schemeClr val="tx1"/>
                          </a:solidFill>
                          <a:effectLst/>
                          <a:latin typeface="Times New Roman" pitchFamily="18" charset="0"/>
                          <a:cs typeface="Times New Roman" pitchFamily="18" charset="0"/>
                        </a:rPr>
                        <a:t>diag</a:t>
                      </a: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 (mmHg)</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192</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[184, 209]</a:t>
                      </a:r>
                      <a:endParaRPr kumimoji="0" lang="en-GB"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186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[181, 205]</a:t>
                      </a:r>
                      <a:endParaRPr kumimoji="0" lang="en-GB" sz="2000" b="1"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196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[184, 214]</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209*</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[190, 227]</a:t>
                      </a:r>
                      <a:endParaRPr kumimoji="0" lang="en-GB" sz="2000" b="1"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3"/>
                  </a:ext>
                </a:extLst>
              </a:tr>
              <a:tr h="5826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Times New Roman" pitchFamily="18" charset="0"/>
                          <a:cs typeface="Times New Roman" pitchFamily="18" charset="0"/>
                        </a:rPr>
                        <a:t>UP/C at diagnosis</a:t>
                      </a:r>
                      <a:endParaRPr kumimoji="0" lang="en-GB" sz="2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0.23*</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[0.19, 0.32]</a:t>
                      </a:r>
                      <a:endParaRPr kumimoji="0" lang="en-GB" sz="2000" b="1"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0.30</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[0.17, 0.59]</a:t>
                      </a:r>
                      <a:endParaRPr kumimoji="0" lang="en-GB"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0.36</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[0.11, 0.55]</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0.46*</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[0.29, 0.94]</a:t>
                      </a:r>
                      <a:endParaRPr kumimoji="0" lang="en-GB" sz="2000" b="1"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4"/>
                  </a:ext>
                </a:extLst>
              </a:tr>
              <a:tr h="5810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Survival</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Times New Roman" pitchFamily="18" charset="0"/>
                          <a:cs typeface="Times New Roman" pitchFamily="18" charset="0"/>
                        </a:rPr>
                        <a:t>(Days)</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293</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[201, 493]</a:t>
                      </a:r>
                      <a:endParaRPr kumimoji="0" lang="en-GB"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202</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[88, 346]</a:t>
                      </a:r>
                      <a:endParaRPr kumimoji="0" lang="en-GB"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307</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[167, 792]</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162</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[83, 522]</a:t>
                      </a:r>
                      <a:endParaRPr kumimoji="0" lang="en-GB" sz="2000" b="0"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3204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Need for ‘Early’ Diagnosis</a:t>
            </a:r>
            <a:endParaRPr lang="en-GB" dirty="0"/>
          </a:p>
        </p:txBody>
      </p:sp>
      <p:sp>
        <p:nvSpPr>
          <p:cNvPr id="5" name="Content Placeholder 4"/>
          <p:cNvSpPr>
            <a:spLocks noGrp="1"/>
          </p:cNvSpPr>
          <p:nvPr>
            <p:ph sz="half" idx="1"/>
          </p:nvPr>
        </p:nvSpPr>
        <p:spPr>
          <a:xfrm>
            <a:off x="803572" y="5728447"/>
            <a:ext cx="7883227" cy="800228"/>
          </a:xfrm>
        </p:spPr>
        <p:txBody>
          <a:bodyPr>
            <a:normAutofit fontScale="70000" lnSpcReduction="20000"/>
          </a:bodyPr>
          <a:lstStyle/>
          <a:p>
            <a:r>
              <a:rPr lang="en-GB" dirty="0" smtClean="0"/>
              <a:t>Identifiable underlying cause in only 18% of the azotaemic cats</a:t>
            </a:r>
          </a:p>
          <a:p>
            <a:pPr lvl="2" algn="r"/>
            <a:r>
              <a:rPr lang="en-GB" sz="2600" dirty="0" smtClean="0">
                <a:solidFill>
                  <a:srgbClr val="7030A0"/>
                </a:solidFill>
              </a:rPr>
              <a:t>Chakrabarti (2013) Vet Path 50: 147-55</a:t>
            </a:r>
            <a:endParaRPr lang="en-GB" sz="2600" dirty="0">
              <a:solidFill>
                <a:srgbClr val="7030A0"/>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988" r="2515"/>
          <a:stretch/>
        </p:blipFill>
        <p:spPr>
          <a:xfrm>
            <a:off x="4424082" y="1969436"/>
            <a:ext cx="4329953" cy="32006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b="14898"/>
          <a:stretch/>
        </p:blipFill>
        <p:spPr>
          <a:xfrm>
            <a:off x="803572" y="1969436"/>
            <a:ext cx="3295363" cy="3207682"/>
          </a:xfrm>
          <a:prstGeom prst="rect">
            <a:avLst/>
          </a:prstGeom>
        </p:spPr>
      </p:pic>
      <p:pic>
        <p:nvPicPr>
          <p:cNvPr id="8" name="Picture 7"/>
          <p:cNvPicPr>
            <a:picLocks noChangeAspect="1"/>
          </p:cNvPicPr>
          <p:nvPr/>
        </p:nvPicPr>
        <p:blipFill rotWithShape="1">
          <a:blip r:embed="rId5"/>
          <a:srcRect l="21670" t="27147" r="38189" b="26232"/>
          <a:stretch/>
        </p:blipFill>
        <p:spPr>
          <a:xfrm>
            <a:off x="5109882" y="2304282"/>
            <a:ext cx="3442447" cy="2247907"/>
          </a:xfrm>
          <a:prstGeom prst="rect">
            <a:avLst/>
          </a:prstGeom>
        </p:spPr>
      </p:pic>
    </p:spTree>
    <p:extLst>
      <p:ext uri="{BB962C8B-B14F-4D97-AF65-F5344CB8AC3E}">
        <p14:creationId xmlns:p14="http://schemas.microsoft.com/office/powerpoint/2010/main" val="13816422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Biomarkers of CKD</a:t>
            </a:r>
            <a:endParaRPr lang="en-US" dirty="0"/>
          </a:p>
        </p:txBody>
      </p:sp>
      <p:sp>
        <p:nvSpPr>
          <p:cNvPr id="3" name="Content Placeholder 2"/>
          <p:cNvSpPr>
            <a:spLocks noGrp="1"/>
          </p:cNvSpPr>
          <p:nvPr>
            <p:ph sz="half" idx="1"/>
          </p:nvPr>
        </p:nvSpPr>
        <p:spPr/>
        <p:txBody>
          <a:bodyPr/>
          <a:lstStyle/>
          <a:p>
            <a:r>
              <a:rPr lang="en-US" dirty="0" smtClean="0"/>
              <a:t>Markers of GFR</a:t>
            </a:r>
          </a:p>
          <a:p>
            <a:endParaRPr lang="en-US" dirty="0"/>
          </a:p>
          <a:p>
            <a:r>
              <a:rPr lang="en-US" dirty="0" smtClean="0"/>
              <a:t>Markers of </a:t>
            </a:r>
            <a:r>
              <a:rPr lang="en-US" dirty="0" err="1" smtClean="0"/>
              <a:t>tubulointerstitial</a:t>
            </a:r>
            <a:r>
              <a:rPr lang="en-US" dirty="0" smtClean="0"/>
              <a:t> injury</a:t>
            </a:r>
          </a:p>
          <a:p>
            <a:endParaRPr lang="en-US" dirty="0"/>
          </a:p>
          <a:p>
            <a:r>
              <a:rPr lang="en-US" dirty="0" smtClean="0"/>
              <a:t>Markers of pathophysiological processes</a:t>
            </a:r>
          </a:p>
          <a:p>
            <a:endParaRPr lang="en-US" dirty="0"/>
          </a:p>
          <a:p>
            <a:r>
              <a:rPr lang="en-US" dirty="0" smtClean="0"/>
              <a:t>Markers of metabolic derangement</a:t>
            </a:r>
            <a:endParaRPr lang="en-US" dirty="0"/>
          </a:p>
        </p:txBody>
      </p:sp>
    </p:spTree>
    <p:extLst>
      <p:ext uri="{BB962C8B-B14F-4D97-AF65-F5344CB8AC3E}">
        <p14:creationId xmlns:p14="http://schemas.microsoft.com/office/powerpoint/2010/main" val="42715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2A"/>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4279" r="7382"/>
          <a:stretch/>
        </p:blipFill>
        <p:spPr bwMode="auto">
          <a:xfrm>
            <a:off x="1331640" y="1287552"/>
            <a:ext cx="7488832" cy="55704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Hypertension and proteinuria</a:t>
            </a:r>
            <a:endParaRPr lang="en-GB" dirty="0"/>
          </a:p>
        </p:txBody>
      </p:sp>
      <p:sp>
        <p:nvSpPr>
          <p:cNvPr id="4" name="Content Placeholder 3"/>
          <p:cNvSpPr>
            <a:spLocks noGrp="1"/>
          </p:cNvSpPr>
          <p:nvPr>
            <p:ph idx="1"/>
          </p:nvPr>
        </p:nvSpPr>
        <p:spPr>
          <a:xfrm>
            <a:off x="971600" y="1052736"/>
            <a:ext cx="7700963" cy="4462463"/>
          </a:xfrm>
        </p:spPr>
        <p:txBody>
          <a:bodyPr/>
          <a:lstStyle/>
          <a:p>
            <a:r>
              <a:rPr lang="en-GB" dirty="0" smtClean="0"/>
              <a:t>Cox’s proportional hazard survival analysis </a:t>
            </a:r>
            <a:endParaRPr lang="en-GB" dirty="0"/>
          </a:p>
        </p:txBody>
      </p:sp>
    </p:spTree>
    <p:extLst>
      <p:ext uri="{BB962C8B-B14F-4D97-AF65-F5344CB8AC3E}">
        <p14:creationId xmlns:p14="http://schemas.microsoft.com/office/powerpoint/2010/main" val="35811940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Importance of proteinuria</a:t>
            </a:r>
            <a:endParaRPr lang="en-GB" dirty="0"/>
          </a:p>
        </p:txBody>
      </p:sp>
      <p:sp>
        <p:nvSpPr>
          <p:cNvPr id="4" name="Content Placeholder 3"/>
          <p:cNvSpPr>
            <a:spLocks noGrp="1"/>
          </p:cNvSpPr>
          <p:nvPr>
            <p:ph idx="1"/>
          </p:nvPr>
        </p:nvSpPr>
        <p:spPr>
          <a:xfrm>
            <a:off x="971550" y="1546225"/>
            <a:ext cx="7920930" cy="4763095"/>
          </a:xfrm>
        </p:spPr>
        <p:txBody>
          <a:bodyPr/>
          <a:lstStyle/>
          <a:p>
            <a:r>
              <a:rPr lang="en-GB" dirty="0" smtClean="0"/>
              <a:t>Associated with survival of cats with systemic hypertension</a:t>
            </a:r>
          </a:p>
          <a:p>
            <a:endParaRPr lang="en-GB" dirty="0"/>
          </a:p>
          <a:p>
            <a:r>
              <a:rPr lang="en-GB" dirty="0" smtClean="0"/>
              <a:t>Associated with survival of cats with CKD</a:t>
            </a:r>
          </a:p>
          <a:p>
            <a:pPr marL="0" indent="0">
              <a:buNone/>
            </a:pPr>
            <a:r>
              <a:rPr lang="en-GB" i="1" dirty="0" smtClean="0"/>
              <a:t>		</a:t>
            </a:r>
            <a:r>
              <a:rPr lang="en-GB" sz="1600" i="1" dirty="0" smtClean="0"/>
              <a:t>Syme </a:t>
            </a:r>
            <a:r>
              <a:rPr lang="en-GB" sz="1600" i="1" dirty="0"/>
              <a:t>et al (2006) JVIM 20; 528-535</a:t>
            </a:r>
          </a:p>
          <a:p>
            <a:pPr marL="0" indent="0">
              <a:buNone/>
            </a:pPr>
            <a:r>
              <a:rPr lang="en-GB" sz="1600" i="1" dirty="0"/>
              <a:t>		King et al (2007) JVIM  21; 906-916</a:t>
            </a:r>
          </a:p>
          <a:p>
            <a:pPr marL="0" indent="0">
              <a:buNone/>
            </a:pPr>
            <a:r>
              <a:rPr lang="en-GB" sz="1600" i="1" dirty="0"/>
              <a:t>		</a:t>
            </a:r>
            <a:r>
              <a:rPr lang="en-GB" sz="1600" i="1" dirty="0" err="1"/>
              <a:t>Kuwahara</a:t>
            </a:r>
            <a:r>
              <a:rPr lang="en-GB" sz="1600" i="1" dirty="0"/>
              <a:t> et al (2006) JSAP 47; </a:t>
            </a:r>
            <a:r>
              <a:rPr lang="en-GB" sz="1600" i="1" dirty="0" smtClean="0"/>
              <a:t>446-456</a:t>
            </a:r>
          </a:p>
          <a:p>
            <a:pPr marL="0" indent="0">
              <a:buNone/>
            </a:pPr>
            <a:endParaRPr lang="en-GB" sz="1600" dirty="0" smtClean="0"/>
          </a:p>
          <a:p>
            <a:r>
              <a:rPr lang="en-GB" dirty="0" smtClean="0"/>
              <a:t>Studies performed after established CKD</a:t>
            </a:r>
          </a:p>
          <a:p>
            <a:endParaRPr lang="en-GB" dirty="0" smtClean="0"/>
          </a:p>
          <a:p>
            <a:r>
              <a:rPr lang="en-GB" dirty="0" smtClean="0"/>
              <a:t>Pathological changes prior to development of </a:t>
            </a:r>
            <a:r>
              <a:rPr lang="en-GB" dirty="0" err="1" smtClean="0"/>
              <a:t>azotemia</a:t>
            </a:r>
            <a:endParaRPr lang="en-GB" dirty="0" smtClean="0"/>
          </a:p>
          <a:p>
            <a:endParaRPr lang="en-GB" dirty="0" smtClean="0"/>
          </a:p>
          <a:p>
            <a:endParaRPr lang="en-GB" dirty="0" smtClean="0"/>
          </a:p>
          <a:p>
            <a:endParaRPr lang="en-GB" dirty="0" smtClean="0"/>
          </a:p>
          <a:p>
            <a:endParaRPr lang="en-GB" dirty="0" smtClean="0"/>
          </a:p>
          <a:p>
            <a:pPr marL="0" indent="0">
              <a:buNone/>
            </a:pPr>
            <a:r>
              <a:rPr lang="en-GB" i="1" dirty="0" smtClean="0"/>
              <a:t>		</a:t>
            </a:r>
            <a:r>
              <a:rPr lang="en-GB" sz="1600" i="1" dirty="0"/>
              <a:t>	</a:t>
            </a:r>
          </a:p>
          <a:p>
            <a:pPr marL="0" indent="0">
              <a:buNone/>
            </a:pPr>
            <a:r>
              <a:rPr lang="en-GB" sz="1600" i="1" dirty="0" smtClean="0"/>
              <a:t>	</a:t>
            </a:r>
          </a:p>
        </p:txBody>
      </p:sp>
    </p:spTree>
    <p:extLst>
      <p:ext uri="{BB962C8B-B14F-4D97-AF65-F5344CB8AC3E}">
        <p14:creationId xmlns:p14="http://schemas.microsoft.com/office/powerpoint/2010/main" val="1154982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Early biomarkers</a:t>
            </a:r>
            <a:endParaRPr lang="en-GB" dirty="0"/>
          </a:p>
        </p:txBody>
      </p:sp>
      <p:sp>
        <p:nvSpPr>
          <p:cNvPr id="4" name="Content Placeholder 3"/>
          <p:cNvSpPr>
            <a:spLocks noGrp="1"/>
          </p:cNvSpPr>
          <p:nvPr>
            <p:ph idx="1"/>
          </p:nvPr>
        </p:nvSpPr>
        <p:spPr>
          <a:xfrm>
            <a:off x="683568" y="1597028"/>
            <a:ext cx="7992888" cy="4496268"/>
          </a:xfrm>
        </p:spPr>
        <p:txBody>
          <a:bodyPr/>
          <a:lstStyle/>
          <a:p>
            <a:r>
              <a:rPr lang="en-GB" dirty="0" smtClean="0"/>
              <a:t>Benefits of biomarkers?</a:t>
            </a:r>
          </a:p>
          <a:p>
            <a:pPr lvl="1"/>
            <a:endParaRPr lang="en-GB" sz="1400" dirty="0" smtClean="0"/>
          </a:p>
          <a:p>
            <a:pPr lvl="1"/>
            <a:r>
              <a:rPr lang="en-GB" dirty="0" smtClean="0"/>
              <a:t>Early diagnosis of cats at risk of developing </a:t>
            </a:r>
            <a:r>
              <a:rPr lang="en-GB" dirty="0" err="1" smtClean="0"/>
              <a:t>azotemia</a:t>
            </a:r>
            <a:endParaRPr lang="en-GB" dirty="0" smtClean="0"/>
          </a:p>
          <a:p>
            <a:pPr lvl="1"/>
            <a:endParaRPr lang="en-GB" sz="1400" dirty="0" smtClean="0"/>
          </a:p>
          <a:p>
            <a:pPr lvl="1"/>
            <a:r>
              <a:rPr lang="en-GB" dirty="0" smtClean="0"/>
              <a:t>Enable closer monitoring</a:t>
            </a:r>
          </a:p>
          <a:p>
            <a:pPr lvl="1"/>
            <a:endParaRPr lang="en-GB" sz="1400" dirty="0" smtClean="0"/>
          </a:p>
          <a:p>
            <a:pPr lvl="1"/>
            <a:r>
              <a:rPr lang="en-GB" dirty="0" smtClean="0"/>
              <a:t>Facilitate earlier intervention</a:t>
            </a:r>
          </a:p>
          <a:p>
            <a:pPr lvl="1"/>
            <a:endParaRPr lang="en-GB" sz="1400" dirty="0" smtClean="0"/>
          </a:p>
          <a:p>
            <a:pPr lvl="1"/>
            <a:r>
              <a:rPr lang="en-GB" dirty="0" smtClean="0"/>
              <a:t>Delay onset of clinically significant disease</a:t>
            </a:r>
          </a:p>
        </p:txBody>
      </p:sp>
    </p:spTree>
    <p:extLst>
      <p:ext uri="{BB962C8B-B14F-4D97-AF65-F5344CB8AC3E}">
        <p14:creationId xmlns:p14="http://schemas.microsoft.com/office/powerpoint/2010/main" val="28260643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Biomarkers of CKD</a:t>
            </a:r>
            <a:endParaRPr lang="en-US" dirty="0"/>
          </a:p>
        </p:txBody>
      </p:sp>
      <p:sp>
        <p:nvSpPr>
          <p:cNvPr id="3" name="Content Placeholder 2"/>
          <p:cNvSpPr>
            <a:spLocks noGrp="1"/>
          </p:cNvSpPr>
          <p:nvPr>
            <p:ph sz="half" idx="2"/>
          </p:nvPr>
        </p:nvSpPr>
        <p:spPr>
          <a:xfrm>
            <a:off x="803573" y="1718910"/>
            <a:ext cx="3757921" cy="4141147"/>
          </a:xfrm>
        </p:spPr>
        <p:txBody>
          <a:bodyPr/>
          <a:lstStyle/>
          <a:p>
            <a:r>
              <a:rPr lang="en-US" b="1" dirty="0" err="1" smtClean="0"/>
              <a:t>Creatinine</a:t>
            </a:r>
            <a:r>
              <a:rPr lang="en-US" b="1" dirty="0" smtClean="0"/>
              <a:t> and urea </a:t>
            </a:r>
          </a:p>
          <a:p>
            <a:pPr marL="0" indent="0">
              <a:buNone/>
            </a:pPr>
            <a:endParaRPr lang="en-US" b="1" dirty="0" smtClean="0"/>
          </a:p>
          <a:p>
            <a:r>
              <a:rPr lang="en-US" dirty="0"/>
              <a:t>Limited sensitivity in early </a:t>
            </a:r>
            <a:r>
              <a:rPr lang="en-US" dirty="0" smtClean="0"/>
              <a:t>    renal </a:t>
            </a:r>
            <a:r>
              <a:rPr lang="en-US" dirty="0"/>
              <a:t>function </a:t>
            </a:r>
            <a:endParaRPr lang="en-US" dirty="0" smtClean="0"/>
          </a:p>
          <a:p>
            <a:pPr marL="0" indent="0">
              <a:buNone/>
            </a:pPr>
            <a:endParaRPr lang="en-US" dirty="0"/>
          </a:p>
          <a:p>
            <a:r>
              <a:rPr lang="en-US" dirty="0"/>
              <a:t>B</a:t>
            </a:r>
            <a:r>
              <a:rPr lang="en-US" dirty="0" smtClean="0"/>
              <a:t>reed </a:t>
            </a:r>
            <a:r>
              <a:rPr lang="en-US" dirty="0"/>
              <a:t>and age specific reference interval</a:t>
            </a:r>
            <a:r>
              <a:rPr lang="en-US" dirty="0" smtClean="0"/>
              <a:t>:</a:t>
            </a:r>
            <a:r>
              <a:rPr lang="en-US" b="1" dirty="0" smtClean="0"/>
              <a:t> </a:t>
            </a:r>
          </a:p>
          <a:p>
            <a:pPr lvl="1"/>
            <a:r>
              <a:rPr lang="en-US" dirty="0" err="1"/>
              <a:t>Creatinine</a:t>
            </a:r>
            <a:r>
              <a:rPr lang="en-US" dirty="0"/>
              <a:t> increased after GFR decreased ~50% (range 39-68%)</a:t>
            </a:r>
            <a:r>
              <a:rPr lang="en-US" baseline="30000" dirty="0"/>
              <a:t>1</a:t>
            </a:r>
            <a:endParaRPr lang="en-US" b="1" dirty="0" smtClean="0"/>
          </a:p>
        </p:txBody>
      </p:sp>
      <p:pic>
        <p:nvPicPr>
          <p:cNvPr id="4" name="Content Placeholder 7" descr="image001-9.png"/>
          <p:cNvPicPr>
            <a:picLocks noChangeAspect="1"/>
          </p:cNvPicPr>
          <p:nvPr/>
        </p:nvPicPr>
        <p:blipFill rotWithShape="1">
          <a:blip r:embed="rId3">
            <a:extLst>
              <a:ext uri="{28A0092B-C50C-407E-A947-70E740481C1C}">
                <a14:useLocalDpi xmlns:a14="http://schemas.microsoft.com/office/drawing/2010/main"/>
              </a:ext>
            </a:extLst>
          </a:blip>
          <a:srcRect t="637" r="5726" b="477"/>
          <a:stretch/>
        </p:blipFill>
        <p:spPr>
          <a:xfrm>
            <a:off x="4725104" y="2156989"/>
            <a:ext cx="4200800" cy="3102361"/>
          </a:xfrm>
          <a:prstGeom prst="rect">
            <a:avLst/>
          </a:prstGeom>
        </p:spPr>
      </p:pic>
      <p:sp>
        <p:nvSpPr>
          <p:cNvPr id="5" name="Down Arrow 4"/>
          <p:cNvSpPr/>
          <p:nvPr/>
        </p:nvSpPr>
        <p:spPr>
          <a:xfrm>
            <a:off x="1917579" y="3085058"/>
            <a:ext cx="304693" cy="372003"/>
          </a:xfrm>
          <a:prstGeom prst="downArrow">
            <a:avLst/>
          </a:prstGeom>
          <a:solidFill>
            <a:srgbClr val="CC98EE"/>
          </a:solidFill>
          <a:ln>
            <a:solidFill>
              <a:srgbClr val="8F23B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089511" y="6269304"/>
            <a:ext cx="3624001" cy="307777"/>
          </a:xfrm>
          <a:prstGeom prst="rect">
            <a:avLst/>
          </a:prstGeom>
          <a:noFill/>
        </p:spPr>
        <p:txBody>
          <a:bodyPr wrap="square" rtlCol="0">
            <a:spAutoFit/>
          </a:bodyPr>
          <a:lstStyle/>
          <a:p>
            <a:r>
              <a:rPr lang="en-US" sz="1400" i="1" baseline="30000" dirty="0" smtClean="0"/>
              <a:t>1</a:t>
            </a:r>
            <a:r>
              <a:rPr lang="en-US" sz="1400" i="1" dirty="0" smtClean="0"/>
              <a:t>Nabity et al (2015) JVIM 29: 1036-1044</a:t>
            </a:r>
            <a:endParaRPr lang="en-US" sz="1400" i="1" baseline="30000" dirty="0"/>
          </a:p>
        </p:txBody>
      </p:sp>
    </p:spTree>
    <p:extLst>
      <p:ext uri="{BB962C8B-B14F-4D97-AF65-F5344CB8AC3E}">
        <p14:creationId xmlns:p14="http://schemas.microsoft.com/office/powerpoint/2010/main" val="3167020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Creatinine</a:t>
            </a:r>
            <a:r>
              <a:rPr lang="en-US" dirty="0" smtClean="0"/>
              <a:t> #trending:</a:t>
            </a:r>
            <a:endParaRPr lang="en-US" dirty="0"/>
          </a:p>
        </p:txBody>
      </p:sp>
      <p:sp>
        <p:nvSpPr>
          <p:cNvPr id="5" name="Content Placeholder 4"/>
          <p:cNvSpPr>
            <a:spLocks noGrp="1"/>
          </p:cNvSpPr>
          <p:nvPr>
            <p:ph sz="half" idx="1"/>
          </p:nvPr>
        </p:nvSpPr>
        <p:spPr/>
        <p:txBody>
          <a:bodyPr>
            <a:normAutofit fontScale="92500" lnSpcReduction="10000"/>
          </a:bodyPr>
          <a:lstStyle/>
          <a:p>
            <a:r>
              <a:rPr lang="en-US" dirty="0" smtClean="0"/>
              <a:t>Minimal change in </a:t>
            </a:r>
            <a:r>
              <a:rPr lang="en-US" dirty="0" err="1" smtClean="0"/>
              <a:t>creatinine</a:t>
            </a:r>
            <a:r>
              <a:rPr lang="en-US" dirty="0" smtClean="0"/>
              <a:t> over time</a:t>
            </a:r>
          </a:p>
          <a:p>
            <a:endParaRPr lang="en-US" dirty="0"/>
          </a:p>
          <a:p>
            <a:r>
              <a:rPr lang="en-US" dirty="0" smtClean="0"/>
              <a:t>Critical difference for detecting change in </a:t>
            </a:r>
            <a:r>
              <a:rPr lang="en-US" dirty="0" err="1" smtClean="0"/>
              <a:t>creatinine</a:t>
            </a:r>
            <a:r>
              <a:rPr lang="en-US" dirty="0" smtClean="0"/>
              <a:t> in dogs 0.3mg/</a:t>
            </a:r>
            <a:r>
              <a:rPr lang="en-US" dirty="0" err="1" smtClean="0"/>
              <a:t>dL</a:t>
            </a:r>
            <a:r>
              <a:rPr lang="en-US" dirty="0" smtClean="0"/>
              <a:t> (27μmol/l)</a:t>
            </a:r>
            <a:r>
              <a:rPr lang="en-US" baseline="30000" dirty="0" smtClean="0"/>
              <a:t>1</a:t>
            </a:r>
          </a:p>
          <a:p>
            <a:pPr marL="0" indent="0">
              <a:buNone/>
            </a:pPr>
            <a:endParaRPr lang="en-US" dirty="0" smtClean="0"/>
          </a:p>
          <a:p>
            <a:r>
              <a:rPr lang="en-US" dirty="0" smtClean="0"/>
              <a:t>Serial trending of </a:t>
            </a:r>
            <a:r>
              <a:rPr lang="en-US" dirty="0" err="1" smtClean="0"/>
              <a:t>creatinine</a:t>
            </a:r>
            <a:r>
              <a:rPr lang="en-US" dirty="0" smtClean="0"/>
              <a:t> can detect 27% decline in GFR (range 5-49%)</a:t>
            </a:r>
            <a:r>
              <a:rPr lang="en-US" baseline="30000" dirty="0" smtClean="0"/>
              <a:t>2</a:t>
            </a:r>
          </a:p>
          <a:p>
            <a:pPr marL="0" indent="0">
              <a:buNone/>
            </a:pPr>
            <a:endParaRPr lang="en-US" baseline="30000" dirty="0" smtClean="0"/>
          </a:p>
          <a:p>
            <a:r>
              <a:rPr lang="en-US" dirty="0"/>
              <a:t>Same laboratory with high quality control to avoid analytical variability</a:t>
            </a:r>
          </a:p>
          <a:p>
            <a:endParaRPr lang="en-US" dirty="0" smtClean="0"/>
          </a:p>
          <a:p>
            <a:endParaRPr lang="en-US" dirty="0"/>
          </a:p>
        </p:txBody>
      </p:sp>
      <p:sp>
        <p:nvSpPr>
          <p:cNvPr id="6" name="TextBox 5"/>
          <p:cNvSpPr txBox="1"/>
          <p:nvPr/>
        </p:nvSpPr>
        <p:spPr>
          <a:xfrm>
            <a:off x="803573" y="6280051"/>
            <a:ext cx="8175055" cy="307777"/>
          </a:xfrm>
          <a:prstGeom prst="rect">
            <a:avLst/>
          </a:prstGeom>
          <a:noFill/>
        </p:spPr>
        <p:txBody>
          <a:bodyPr wrap="square" rtlCol="0">
            <a:spAutoFit/>
          </a:bodyPr>
          <a:lstStyle/>
          <a:p>
            <a:r>
              <a:rPr lang="en-US" sz="1400" i="1" baseline="30000" dirty="0" smtClean="0"/>
              <a:t>1 </a:t>
            </a:r>
            <a:r>
              <a:rPr lang="en-US" sz="1400" i="1" dirty="0" err="1" smtClean="0"/>
              <a:t>Pagitz</a:t>
            </a:r>
            <a:r>
              <a:rPr lang="en-US" sz="1400" i="1" dirty="0" smtClean="0"/>
              <a:t> et al (2007) JVIM 21: 936-942 		</a:t>
            </a:r>
            <a:r>
              <a:rPr lang="en-US" sz="1400" i="1" baseline="30000" dirty="0" smtClean="0"/>
              <a:t>2</a:t>
            </a:r>
            <a:r>
              <a:rPr lang="en-US" sz="1400" i="1" dirty="0" smtClean="0"/>
              <a:t>Nabity et al (2015) JVIM 29: 1036-1044</a:t>
            </a:r>
            <a:endParaRPr lang="en-US" sz="1400" i="1" baseline="30000" dirty="0"/>
          </a:p>
        </p:txBody>
      </p:sp>
    </p:spTree>
    <p:extLst>
      <p:ext uri="{BB962C8B-B14F-4D97-AF65-F5344CB8AC3E}">
        <p14:creationId xmlns:p14="http://schemas.microsoft.com/office/powerpoint/2010/main" val="38557142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3" name="Content Placeholder 2"/>
          <p:cNvSpPr>
            <a:spLocks noGrp="1"/>
          </p:cNvSpPr>
          <p:nvPr>
            <p:ph idx="1"/>
          </p:nvPr>
        </p:nvSpPr>
        <p:spPr>
          <a:xfrm>
            <a:off x="829530" y="2277101"/>
            <a:ext cx="7700963" cy="1799971"/>
          </a:xfrm>
        </p:spPr>
        <p:txBody>
          <a:bodyPr>
            <a:normAutofit fontScale="85000" lnSpcReduction="10000"/>
          </a:bodyPr>
          <a:lstStyle/>
          <a:p>
            <a:pPr marL="0" indent="0">
              <a:buNone/>
            </a:pPr>
            <a:r>
              <a:rPr lang="en-GB" dirty="0" smtClean="0"/>
              <a:t>Cross sectional analysis:</a:t>
            </a:r>
          </a:p>
          <a:p>
            <a:pPr lvl="1"/>
            <a:r>
              <a:rPr lang="en-GB" dirty="0" smtClean="0"/>
              <a:t>197 cats IRIS stage I-IV</a:t>
            </a:r>
          </a:p>
          <a:p>
            <a:pPr lvl="1"/>
            <a:r>
              <a:rPr lang="en-GB" dirty="0" smtClean="0"/>
              <a:t>No significant difference in NAG index when cats grouped according to magnitude of </a:t>
            </a:r>
            <a:r>
              <a:rPr lang="en-GB" dirty="0" err="1" smtClean="0"/>
              <a:t>azotemia</a:t>
            </a:r>
            <a:endParaRPr lang="en-GB" dirty="0" smtClean="0"/>
          </a:p>
          <a:p>
            <a:endParaRPr lang="en-GB"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321" t="20025" r="26205" b="58149"/>
          <a:stretch/>
        </p:blipFill>
        <p:spPr bwMode="auto">
          <a:xfrm>
            <a:off x="1187624" y="260648"/>
            <a:ext cx="6979500" cy="198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48482" t="27288" r="22322" b="50781"/>
          <a:stretch/>
        </p:blipFill>
        <p:spPr bwMode="auto">
          <a:xfrm>
            <a:off x="2735796" y="4311536"/>
            <a:ext cx="3888432" cy="233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029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3" name="Content Placeholder 2"/>
          <p:cNvSpPr>
            <a:spLocks noGrp="1"/>
          </p:cNvSpPr>
          <p:nvPr>
            <p:ph idx="1"/>
          </p:nvPr>
        </p:nvSpPr>
        <p:spPr>
          <a:xfrm>
            <a:off x="829530" y="2277101"/>
            <a:ext cx="7700963" cy="1799971"/>
          </a:xfrm>
        </p:spPr>
        <p:txBody>
          <a:bodyPr>
            <a:normAutofit/>
          </a:bodyPr>
          <a:lstStyle/>
          <a:p>
            <a:pPr marL="0" indent="0">
              <a:buNone/>
            </a:pPr>
            <a:r>
              <a:rPr lang="en-GB" dirty="0" smtClean="0"/>
              <a:t>Cross sectional analysis:</a:t>
            </a:r>
          </a:p>
          <a:p>
            <a:pPr lvl="1"/>
            <a:r>
              <a:rPr lang="en-GB" dirty="0" smtClean="0"/>
              <a:t>197 cats IRIS stage I-IV</a:t>
            </a:r>
          </a:p>
          <a:p>
            <a:pPr lvl="1"/>
            <a:r>
              <a:rPr lang="en-GB" dirty="0" smtClean="0"/>
              <a:t>No significant difference in NAG index when cats grouped according to magnitude of </a:t>
            </a:r>
            <a:r>
              <a:rPr lang="en-GB" dirty="0" err="1" smtClean="0"/>
              <a:t>azotemia</a:t>
            </a:r>
            <a:endParaRPr lang="en-GB" dirty="0" smtClean="0"/>
          </a:p>
          <a:p>
            <a:endParaRPr lang="en-GB"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321" t="20025" r="26205" b="58149"/>
          <a:stretch/>
        </p:blipFill>
        <p:spPr bwMode="auto">
          <a:xfrm>
            <a:off x="1187624" y="260648"/>
            <a:ext cx="6979500" cy="198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48482" t="27288" r="22322" b="50781"/>
          <a:stretch/>
        </p:blipFill>
        <p:spPr bwMode="auto">
          <a:xfrm>
            <a:off x="2735796" y="4311536"/>
            <a:ext cx="3888432" cy="233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2442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60312" y="2924944"/>
            <a:ext cx="7630546" cy="3528392"/>
          </a:xfrm>
        </p:spPr>
        <p:txBody>
          <a:bodyPr>
            <a:normAutofit fontScale="85000" lnSpcReduction="20000"/>
          </a:bodyPr>
          <a:lstStyle/>
          <a:p>
            <a:r>
              <a:rPr lang="en-GB" dirty="0" err="1" smtClean="0"/>
              <a:t>Cauxin</a:t>
            </a:r>
            <a:r>
              <a:rPr lang="en-GB" dirty="0" smtClean="0"/>
              <a:t>:</a:t>
            </a:r>
          </a:p>
          <a:p>
            <a:pPr lvl="1"/>
            <a:r>
              <a:rPr lang="en-GB" dirty="0" smtClean="0"/>
              <a:t>70KDa </a:t>
            </a:r>
            <a:r>
              <a:rPr lang="en-GB" dirty="0" err="1"/>
              <a:t>c</a:t>
            </a:r>
            <a:r>
              <a:rPr lang="en-GB" dirty="0" err="1" smtClean="0"/>
              <a:t>arboxylesterase</a:t>
            </a:r>
            <a:r>
              <a:rPr lang="en-GB" dirty="0" smtClean="0"/>
              <a:t> enzyme</a:t>
            </a:r>
          </a:p>
          <a:p>
            <a:pPr lvl="1"/>
            <a:r>
              <a:rPr lang="en-GB" dirty="0" smtClean="0"/>
              <a:t>Co-localises with </a:t>
            </a:r>
            <a:r>
              <a:rPr lang="en-GB" dirty="0" err="1" smtClean="0"/>
              <a:t>megalin</a:t>
            </a:r>
            <a:r>
              <a:rPr lang="en-GB" dirty="0" smtClean="0"/>
              <a:t> and </a:t>
            </a:r>
            <a:r>
              <a:rPr lang="en-GB" dirty="0" err="1" smtClean="0"/>
              <a:t>cubulin</a:t>
            </a:r>
            <a:r>
              <a:rPr lang="en-GB" dirty="0" smtClean="0"/>
              <a:t> in proximal tubules</a:t>
            </a:r>
          </a:p>
          <a:p>
            <a:pPr lvl="1"/>
            <a:r>
              <a:rPr lang="en-GB" dirty="0" smtClean="0"/>
              <a:t>Secreted into urine</a:t>
            </a:r>
          </a:p>
          <a:p>
            <a:pPr lvl="1"/>
            <a:r>
              <a:rPr lang="en-GB" dirty="0" smtClean="0"/>
              <a:t>Feline specific</a:t>
            </a:r>
          </a:p>
          <a:p>
            <a:pPr lvl="1"/>
            <a:r>
              <a:rPr lang="en-GB" dirty="0" smtClean="0"/>
              <a:t>Important in the production of pheromone, </a:t>
            </a:r>
            <a:r>
              <a:rPr lang="en-GB" dirty="0" err="1" smtClean="0"/>
              <a:t>felinine</a:t>
            </a:r>
            <a:endParaRPr lang="en-GB" dirty="0" smtClean="0"/>
          </a:p>
          <a:p>
            <a:pPr lvl="1"/>
            <a:r>
              <a:rPr lang="en-GB" dirty="0" smtClean="0"/>
              <a:t>Found in high concentrations in entire male cats</a:t>
            </a:r>
            <a:endParaRPr lang="en-GB"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991" t="18750" r="25000" b="55134"/>
          <a:stretch/>
        </p:blipFill>
        <p:spPr bwMode="auto">
          <a:xfrm>
            <a:off x="930729" y="179614"/>
            <a:ext cx="7560128" cy="254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1707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3"/>
          <p:cNvSpPr>
            <a:spLocks noGrp="1"/>
          </p:cNvSpPr>
          <p:nvPr>
            <p:ph idx="1"/>
          </p:nvPr>
        </p:nvSpPr>
        <p:spPr>
          <a:xfrm>
            <a:off x="893443" y="1700808"/>
            <a:ext cx="7700963" cy="4462463"/>
          </a:xfrm>
        </p:spPr>
        <p:txBody>
          <a:bodyPr/>
          <a:lstStyle/>
          <a:p>
            <a:r>
              <a:rPr lang="en-GB" dirty="0"/>
              <a:t>118 cats recruited </a:t>
            </a:r>
            <a:endParaRPr lang="en-GB" dirty="0" smtClean="0"/>
          </a:p>
          <a:p>
            <a:pPr lvl="2"/>
            <a:r>
              <a:rPr lang="en-GB" dirty="0" smtClean="0"/>
              <a:t>9.3% died or euthanized</a:t>
            </a:r>
          </a:p>
          <a:p>
            <a:pPr lvl="2"/>
            <a:r>
              <a:rPr lang="en-GB" dirty="0" smtClean="0"/>
              <a:t>9.3% lost to follow up</a:t>
            </a:r>
          </a:p>
          <a:p>
            <a:pPr lvl="2"/>
            <a:r>
              <a:rPr lang="en-GB" dirty="0" smtClean="0"/>
              <a:t>30</a:t>
            </a:r>
            <a:r>
              <a:rPr lang="en-GB" dirty="0"/>
              <a:t>% developed </a:t>
            </a:r>
            <a:r>
              <a:rPr lang="en-GB" dirty="0" err="1" smtClean="0"/>
              <a:t>azotemia</a:t>
            </a:r>
            <a:r>
              <a:rPr lang="en-GB" dirty="0" smtClean="0"/>
              <a:t> by 12 months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375" t="13393" r="25000" b="71875"/>
          <a:stretch/>
        </p:blipFill>
        <p:spPr bwMode="auto">
          <a:xfrm>
            <a:off x="237748" y="40567"/>
            <a:ext cx="8668503" cy="15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1908102153"/>
              </p:ext>
            </p:extLst>
          </p:nvPr>
        </p:nvGraphicFramePr>
        <p:xfrm>
          <a:off x="926162" y="3429000"/>
          <a:ext cx="7668853" cy="2966720"/>
        </p:xfrm>
        <a:graphic>
          <a:graphicData uri="http://schemas.openxmlformats.org/drawingml/2006/table">
            <a:tbl>
              <a:tblPr firstRow="1" bandRow="1">
                <a:tableStyleId>{21E4AEA4-8DFA-4A89-87EB-49C32662AFE0}</a:tableStyleId>
              </a:tblPr>
              <a:tblGrid>
                <a:gridCol w="2232249">
                  <a:extLst>
                    <a:ext uri="{9D8B030D-6E8A-4147-A177-3AD203B41FA5}">
                      <a16:colId xmlns:a16="http://schemas.microsoft.com/office/drawing/2014/main" val="20000"/>
                    </a:ext>
                  </a:extLst>
                </a:gridCol>
                <a:gridCol w="2259508">
                  <a:extLst>
                    <a:ext uri="{9D8B030D-6E8A-4147-A177-3AD203B41FA5}">
                      <a16:colId xmlns:a16="http://schemas.microsoft.com/office/drawing/2014/main" val="20001"/>
                    </a:ext>
                  </a:extLst>
                </a:gridCol>
                <a:gridCol w="2264137">
                  <a:extLst>
                    <a:ext uri="{9D8B030D-6E8A-4147-A177-3AD203B41FA5}">
                      <a16:colId xmlns:a16="http://schemas.microsoft.com/office/drawing/2014/main" val="20002"/>
                    </a:ext>
                  </a:extLst>
                </a:gridCol>
                <a:gridCol w="912959">
                  <a:extLst>
                    <a:ext uri="{9D8B030D-6E8A-4147-A177-3AD203B41FA5}">
                      <a16:colId xmlns:a16="http://schemas.microsoft.com/office/drawing/2014/main" val="20003"/>
                    </a:ext>
                  </a:extLst>
                </a:gridCol>
              </a:tblGrid>
              <a:tr h="370840">
                <a:tc>
                  <a:txBody>
                    <a:bodyPr/>
                    <a:lstStyle/>
                    <a:p>
                      <a:pPr algn="ctr"/>
                      <a:r>
                        <a:rPr lang="en-GB" b="1" dirty="0" smtClean="0"/>
                        <a:t>Parameter</a:t>
                      </a:r>
                      <a:endParaRPr lang="en-GB" b="1" dirty="0"/>
                    </a:p>
                  </a:txBody>
                  <a:tcPr/>
                </a:tc>
                <a:tc>
                  <a:txBody>
                    <a:bodyPr/>
                    <a:lstStyle/>
                    <a:p>
                      <a:pPr algn="ctr"/>
                      <a:r>
                        <a:rPr lang="en-GB" dirty="0" smtClean="0"/>
                        <a:t>Non-</a:t>
                      </a:r>
                      <a:r>
                        <a:rPr lang="en-GB" dirty="0" err="1" smtClean="0"/>
                        <a:t>azotemic</a:t>
                      </a:r>
                      <a:endParaRPr lang="en-GB" dirty="0"/>
                    </a:p>
                  </a:txBody>
                  <a:tcPr/>
                </a:tc>
                <a:tc>
                  <a:txBody>
                    <a:bodyPr/>
                    <a:lstStyle/>
                    <a:p>
                      <a:pPr algn="ctr"/>
                      <a:r>
                        <a:rPr lang="en-GB" dirty="0" err="1" smtClean="0"/>
                        <a:t>Azotemic</a:t>
                      </a:r>
                      <a:endParaRPr lang="en-GB" dirty="0"/>
                    </a:p>
                  </a:txBody>
                  <a:tcPr/>
                </a:tc>
                <a:tc>
                  <a:txBody>
                    <a:bodyPr/>
                    <a:lstStyle/>
                    <a:p>
                      <a:pPr algn="ctr"/>
                      <a:r>
                        <a:rPr lang="en-GB" dirty="0" smtClean="0"/>
                        <a:t>Sig</a:t>
                      </a:r>
                      <a:r>
                        <a:rPr lang="en-GB" baseline="0" dirty="0" smtClean="0"/>
                        <a:t> (p)</a:t>
                      </a:r>
                      <a:endParaRPr lang="en-GB" dirty="0"/>
                    </a:p>
                  </a:txBody>
                  <a:tcPr/>
                </a:tc>
                <a:extLst>
                  <a:ext uri="{0D108BD9-81ED-4DB2-BD59-A6C34878D82A}">
                    <a16:rowId xmlns:a16="http://schemas.microsoft.com/office/drawing/2014/main" val="10000"/>
                  </a:ext>
                </a:extLst>
              </a:tr>
              <a:tr h="370840">
                <a:tc>
                  <a:txBody>
                    <a:bodyPr/>
                    <a:lstStyle/>
                    <a:p>
                      <a:pPr algn="ctr"/>
                      <a:r>
                        <a:rPr lang="en-GB" b="1" dirty="0" smtClean="0"/>
                        <a:t>Urea (mg/dl)</a:t>
                      </a:r>
                      <a:endParaRPr lang="en-GB" b="1" dirty="0"/>
                    </a:p>
                  </a:txBody>
                  <a:tcPr/>
                </a:tc>
                <a:tc>
                  <a:txBody>
                    <a:bodyPr/>
                    <a:lstStyle/>
                    <a:p>
                      <a:pPr algn="ctr"/>
                      <a:r>
                        <a:rPr lang="en-GB" dirty="0" smtClean="0"/>
                        <a:t>28.6 [25.5, 32.5]</a:t>
                      </a:r>
                      <a:endParaRPr lang="en-GB" dirty="0"/>
                    </a:p>
                  </a:txBody>
                  <a:tcPr/>
                </a:tc>
                <a:tc>
                  <a:txBody>
                    <a:bodyPr/>
                    <a:lstStyle/>
                    <a:p>
                      <a:pPr algn="ctr"/>
                      <a:r>
                        <a:rPr lang="en-GB" dirty="0" smtClean="0"/>
                        <a:t>34.3</a:t>
                      </a:r>
                      <a:r>
                        <a:rPr lang="en-GB" baseline="0" dirty="0" smtClean="0"/>
                        <a:t> [30.0, 44.0]</a:t>
                      </a:r>
                      <a:endParaRPr lang="en-GB" dirty="0"/>
                    </a:p>
                  </a:txBody>
                  <a:tcPr/>
                </a:tc>
                <a:tc>
                  <a:txBody>
                    <a:bodyPr/>
                    <a:lstStyle/>
                    <a:p>
                      <a:pPr algn="ctr"/>
                      <a:r>
                        <a:rPr lang="en-GB" dirty="0" smtClean="0"/>
                        <a:t>&lt;0.001</a:t>
                      </a:r>
                      <a:endParaRPr lang="en-GB" dirty="0"/>
                    </a:p>
                  </a:txBody>
                  <a:tcPr/>
                </a:tc>
                <a:extLst>
                  <a:ext uri="{0D108BD9-81ED-4DB2-BD59-A6C34878D82A}">
                    <a16:rowId xmlns:a16="http://schemas.microsoft.com/office/drawing/2014/main" val="10001"/>
                  </a:ext>
                </a:extLst>
              </a:tr>
              <a:tr h="370840">
                <a:tc>
                  <a:txBody>
                    <a:bodyPr/>
                    <a:lstStyle/>
                    <a:p>
                      <a:pPr algn="ctr"/>
                      <a:r>
                        <a:rPr lang="en-GB" b="1" dirty="0" err="1" smtClean="0"/>
                        <a:t>Creatinine</a:t>
                      </a:r>
                      <a:r>
                        <a:rPr lang="en-GB" b="1" dirty="0" smtClean="0"/>
                        <a:t> (mg/dl)</a:t>
                      </a:r>
                      <a:endParaRPr lang="en-GB" b="1" dirty="0"/>
                    </a:p>
                  </a:txBody>
                  <a:tcPr/>
                </a:tc>
                <a:tc>
                  <a:txBody>
                    <a:bodyPr/>
                    <a:lstStyle/>
                    <a:p>
                      <a:pPr algn="ctr"/>
                      <a:r>
                        <a:rPr lang="en-GB" dirty="0" smtClean="0"/>
                        <a:t>1.52 (1.30, 1.71]</a:t>
                      </a:r>
                      <a:endParaRPr lang="en-GB" dirty="0"/>
                    </a:p>
                  </a:txBody>
                  <a:tcPr/>
                </a:tc>
                <a:tc>
                  <a:txBody>
                    <a:bodyPr/>
                    <a:lstStyle/>
                    <a:p>
                      <a:pPr algn="ctr"/>
                      <a:r>
                        <a:rPr lang="en-GB" dirty="0" smtClean="0"/>
                        <a:t>1.73 [1.57,</a:t>
                      </a:r>
                      <a:r>
                        <a:rPr lang="en-GB" baseline="0" dirty="0" smtClean="0"/>
                        <a:t> 1.89]</a:t>
                      </a:r>
                      <a:endParaRPr lang="en-GB" dirty="0"/>
                    </a:p>
                  </a:txBody>
                  <a:tcPr/>
                </a:tc>
                <a:tc>
                  <a:txBody>
                    <a:bodyPr/>
                    <a:lstStyle/>
                    <a:p>
                      <a:pPr algn="ctr"/>
                      <a:r>
                        <a:rPr lang="en-GB" dirty="0" smtClean="0"/>
                        <a:t>0.001</a:t>
                      </a:r>
                      <a:endParaRPr lang="en-GB" dirty="0"/>
                    </a:p>
                  </a:txBody>
                  <a:tcPr/>
                </a:tc>
                <a:extLst>
                  <a:ext uri="{0D108BD9-81ED-4DB2-BD59-A6C34878D82A}">
                    <a16:rowId xmlns:a16="http://schemas.microsoft.com/office/drawing/2014/main" val="10002"/>
                  </a:ext>
                </a:extLst>
              </a:tr>
              <a:tr h="370840">
                <a:tc>
                  <a:txBody>
                    <a:bodyPr/>
                    <a:lstStyle/>
                    <a:p>
                      <a:pPr algn="ctr"/>
                      <a:r>
                        <a:rPr lang="en-GB" b="1" dirty="0" smtClean="0"/>
                        <a:t>UA/C</a:t>
                      </a:r>
                      <a:endParaRPr lang="en-GB" b="1" dirty="0"/>
                    </a:p>
                  </a:txBody>
                  <a:tcPr/>
                </a:tc>
                <a:tc>
                  <a:txBody>
                    <a:bodyPr/>
                    <a:lstStyle/>
                    <a:p>
                      <a:pPr algn="ctr"/>
                      <a:r>
                        <a:rPr lang="en-GB" dirty="0" smtClean="0"/>
                        <a:t>10.7 [6.6,</a:t>
                      </a:r>
                      <a:r>
                        <a:rPr lang="en-GB" baseline="0" dirty="0" smtClean="0"/>
                        <a:t> 29.5]</a:t>
                      </a:r>
                      <a:endParaRPr lang="en-GB" dirty="0"/>
                    </a:p>
                  </a:txBody>
                  <a:tcPr/>
                </a:tc>
                <a:tc>
                  <a:txBody>
                    <a:bodyPr/>
                    <a:lstStyle/>
                    <a:p>
                      <a:pPr algn="ctr"/>
                      <a:r>
                        <a:rPr lang="en-GB" dirty="0" smtClean="0"/>
                        <a:t>34.1 [15.1,</a:t>
                      </a:r>
                      <a:r>
                        <a:rPr lang="en-GB" baseline="0" dirty="0" smtClean="0"/>
                        <a:t> 72.0]</a:t>
                      </a:r>
                      <a:endParaRPr lang="en-GB" dirty="0"/>
                    </a:p>
                  </a:txBody>
                  <a:tcPr/>
                </a:tc>
                <a:tc>
                  <a:txBody>
                    <a:bodyPr/>
                    <a:lstStyle/>
                    <a:p>
                      <a:pPr algn="ctr"/>
                      <a:r>
                        <a:rPr lang="en-GB" dirty="0" smtClean="0"/>
                        <a:t>0.002</a:t>
                      </a:r>
                      <a:endParaRPr lang="en-GB" dirty="0"/>
                    </a:p>
                  </a:txBody>
                  <a:tcPr/>
                </a:tc>
                <a:extLst>
                  <a:ext uri="{0D108BD9-81ED-4DB2-BD59-A6C34878D82A}">
                    <a16:rowId xmlns:a16="http://schemas.microsoft.com/office/drawing/2014/main" val="10003"/>
                  </a:ext>
                </a:extLst>
              </a:tr>
              <a:tr h="370840">
                <a:tc>
                  <a:txBody>
                    <a:bodyPr/>
                    <a:lstStyle/>
                    <a:p>
                      <a:pPr algn="ctr"/>
                      <a:r>
                        <a:rPr lang="en-GB" b="1" dirty="0" smtClean="0"/>
                        <a:t>UP/C</a:t>
                      </a:r>
                      <a:endParaRPr lang="en-GB" b="1" dirty="0"/>
                    </a:p>
                  </a:txBody>
                  <a:tcPr/>
                </a:tc>
                <a:tc>
                  <a:txBody>
                    <a:bodyPr/>
                    <a:lstStyle/>
                    <a:p>
                      <a:pPr algn="ctr"/>
                      <a:r>
                        <a:rPr lang="en-GB" dirty="0" smtClean="0"/>
                        <a:t>0.14 [0.11,</a:t>
                      </a:r>
                      <a:r>
                        <a:rPr lang="en-GB" baseline="0" dirty="0" smtClean="0"/>
                        <a:t> 0.20]</a:t>
                      </a:r>
                      <a:endParaRPr lang="en-GB" dirty="0"/>
                    </a:p>
                  </a:txBody>
                  <a:tcPr/>
                </a:tc>
                <a:tc>
                  <a:txBody>
                    <a:bodyPr/>
                    <a:lstStyle/>
                    <a:p>
                      <a:pPr algn="ctr"/>
                      <a:r>
                        <a:rPr lang="en-GB" dirty="0" smtClean="0"/>
                        <a:t>0.19 [0.14, 0.39]</a:t>
                      </a:r>
                      <a:endParaRPr lang="en-GB" dirty="0"/>
                    </a:p>
                  </a:txBody>
                  <a:tcPr/>
                </a:tc>
                <a:tc>
                  <a:txBody>
                    <a:bodyPr/>
                    <a:lstStyle/>
                    <a:p>
                      <a:pPr algn="ctr"/>
                      <a:r>
                        <a:rPr lang="en-GB" dirty="0" smtClean="0"/>
                        <a:t>0.004</a:t>
                      </a:r>
                      <a:endParaRPr lang="en-GB" dirty="0"/>
                    </a:p>
                  </a:txBody>
                  <a:tcPr/>
                </a:tc>
                <a:extLst>
                  <a:ext uri="{0D108BD9-81ED-4DB2-BD59-A6C34878D82A}">
                    <a16:rowId xmlns:a16="http://schemas.microsoft.com/office/drawing/2014/main" val="10004"/>
                  </a:ext>
                </a:extLst>
              </a:tr>
              <a:tr h="370840">
                <a:tc>
                  <a:txBody>
                    <a:bodyPr/>
                    <a:lstStyle/>
                    <a:p>
                      <a:pPr algn="ctr"/>
                      <a:r>
                        <a:rPr lang="en-GB" b="1" dirty="0" smtClean="0"/>
                        <a:t>Age (years)</a:t>
                      </a:r>
                      <a:endParaRPr lang="en-GB" b="1" dirty="0"/>
                    </a:p>
                  </a:txBody>
                  <a:tcPr/>
                </a:tc>
                <a:tc>
                  <a:txBody>
                    <a:bodyPr/>
                    <a:lstStyle/>
                    <a:p>
                      <a:pPr algn="ctr"/>
                      <a:r>
                        <a:rPr lang="en-GB" dirty="0" smtClean="0"/>
                        <a:t>12.6 [11.0, 14.0]</a:t>
                      </a:r>
                      <a:endParaRPr lang="en-GB" dirty="0"/>
                    </a:p>
                  </a:txBody>
                  <a:tcPr/>
                </a:tc>
                <a:tc>
                  <a:txBody>
                    <a:bodyPr/>
                    <a:lstStyle/>
                    <a:p>
                      <a:pPr algn="ctr"/>
                      <a:r>
                        <a:rPr lang="en-GB" dirty="0" smtClean="0"/>
                        <a:t>14.6 [12.2, 15.1]</a:t>
                      </a:r>
                      <a:endParaRPr lang="en-GB" dirty="0"/>
                    </a:p>
                  </a:txBody>
                  <a:tcPr/>
                </a:tc>
                <a:tc>
                  <a:txBody>
                    <a:bodyPr/>
                    <a:lstStyle/>
                    <a:p>
                      <a:pPr algn="ctr"/>
                      <a:r>
                        <a:rPr lang="en-GB" dirty="0" smtClean="0"/>
                        <a:t>0.023</a:t>
                      </a:r>
                      <a:endParaRPr lang="en-GB" dirty="0"/>
                    </a:p>
                  </a:txBody>
                  <a:tcPr/>
                </a:tc>
                <a:extLst>
                  <a:ext uri="{0D108BD9-81ED-4DB2-BD59-A6C34878D82A}">
                    <a16:rowId xmlns:a16="http://schemas.microsoft.com/office/drawing/2014/main" val="10005"/>
                  </a:ext>
                </a:extLst>
              </a:tr>
              <a:tr h="370840">
                <a:tc>
                  <a:txBody>
                    <a:bodyPr/>
                    <a:lstStyle/>
                    <a:p>
                      <a:pPr algn="ctr"/>
                      <a:r>
                        <a:rPr lang="en-GB" b="1" dirty="0" smtClean="0"/>
                        <a:t>USG</a:t>
                      </a:r>
                      <a:endParaRPr lang="en-GB" b="1" dirty="0"/>
                    </a:p>
                  </a:txBody>
                  <a:tcPr/>
                </a:tc>
                <a:tc>
                  <a:txBody>
                    <a:bodyPr/>
                    <a:lstStyle/>
                    <a:p>
                      <a:pPr algn="ctr"/>
                      <a:r>
                        <a:rPr lang="en-GB" dirty="0" smtClean="0"/>
                        <a:t>1.050 [1.032, 1.060]</a:t>
                      </a:r>
                      <a:endParaRPr lang="en-GB" dirty="0"/>
                    </a:p>
                  </a:txBody>
                  <a:tcPr/>
                </a:tc>
                <a:tc>
                  <a:txBody>
                    <a:bodyPr/>
                    <a:lstStyle/>
                    <a:p>
                      <a:pPr algn="ctr"/>
                      <a:r>
                        <a:rPr lang="en-GB" dirty="0" smtClean="0"/>
                        <a:t>1.042</a:t>
                      </a:r>
                      <a:r>
                        <a:rPr lang="en-GB" baseline="0" dirty="0" smtClean="0"/>
                        <a:t> [1.023, 1.051]</a:t>
                      </a:r>
                      <a:endParaRPr lang="en-GB" dirty="0"/>
                    </a:p>
                  </a:txBody>
                  <a:tcPr/>
                </a:tc>
                <a:tc>
                  <a:txBody>
                    <a:bodyPr/>
                    <a:lstStyle/>
                    <a:p>
                      <a:pPr algn="ctr"/>
                      <a:r>
                        <a:rPr lang="en-GB" dirty="0" smtClean="0"/>
                        <a:t>0.043</a:t>
                      </a:r>
                      <a:endParaRPr lang="en-GB" dirty="0"/>
                    </a:p>
                  </a:txBody>
                  <a:tcPr/>
                </a:tc>
                <a:extLst>
                  <a:ext uri="{0D108BD9-81ED-4DB2-BD59-A6C34878D82A}">
                    <a16:rowId xmlns:a16="http://schemas.microsoft.com/office/drawing/2014/main" val="10006"/>
                  </a:ext>
                </a:extLst>
              </a:tr>
              <a:tr h="370840">
                <a:tc>
                  <a:txBody>
                    <a:bodyPr/>
                    <a:lstStyle/>
                    <a:p>
                      <a:pPr algn="ctr"/>
                      <a:r>
                        <a:rPr lang="en-GB" b="1" dirty="0" smtClean="0"/>
                        <a:t>NAG index</a:t>
                      </a:r>
                      <a:endParaRPr lang="en-GB" b="1" dirty="0"/>
                    </a:p>
                  </a:txBody>
                  <a:tcPr/>
                </a:tc>
                <a:tc>
                  <a:txBody>
                    <a:bodyPr/>
                    <a:lstStyle/>
                    <a:p>
                      <a:pPr algn="ctr"/>
                      <a:r>
                        <a:rPr lang="en-GB" dirty="0" smtClean="0"/>
                        <a:t>0.85 [0.35, 1.35]</a:t>
                      </a:r>
                      <a:endParaRPr lang="en-GB" dirty="0"/>
                    </a:p>
                  </a:txBody>
                  <a:tcPr/>
                </a:tc>
                <a:tc>
                  <a:txBody>
                    <a:bodyPr/>
                    <a:lstStyle/>
                    <a:p>
                      <a:pPr algn="ctr"/>
                      <a:r>
                        <a:rPr lang="en-GB" dirty="0" smtClean="0"/>
                        <a:t>1.40</a:t>
                      </a:r>
                      <a:r>
                        <a:rPr lang="en-GB" baseline="0" dirty="0" smtClean="0"/>
                        <a:t> [0.74, 2.39]</a:t>
                      </a:r>
                      <a:endParaRPr lang="en-GB" dirty="0"/>
                    </a:p>
                  </a:txBody>
                  <a:tcPr/>
                </a:tc>
                <a:tc>
                  <a:txBody>
                    <a:bodyPr/>
                    <a:lstStyle/>
                    <a:p>
                      <a:pPr algn="ctr"/>
                      <a:r>
                        <a:rPr lang="en-GB" dirty="0" smtClean="0"/>
                        <a:t>0.05</a:t>
                      </a:r>
                      <a:endParaRPr lang="en-GB"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33948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Approaches to Early Diagnosis</a:t>
            </a:r>
            <a:endParaRPr lang="en-GB" dirty="0"/>
          </a:p>
        </p:txBody>
      </p:sp>
      <p:sp>
        <p:nvSpPr>
          <p:cNvPr id="5" name="Content Placeholder 4"/>
          <p:cNvSpPr>
            <a:spLocks noGrp="1"/>
          </p:cNvSpPr>
          <p:nvPr>
            <p:ph sz="half" idx="1"/>
          </p:nvPr>
        </p:nvSpPr>
        <p:spPr/>
        <p:txBody>
          <a:bodyPr/>
          <a:lstStyle/>
          <a:p>
            <a:pPr marL="514350" indent="-514350">
              <a:buSzPct val="100000"/>
              <a:buFont typeface="+mj-lt"/>
              <a:buAutoNum type="arabicPeriod"/>
            </a:pPr>
            <a:r>
              <a:rPr lang="en-GB" dirty="0" smtClean="0"/>
              <a:t>Better estimates of GFR</a:t>
            </a:r>
          </a:p>
          <a:p>
            <a:pPr marL="514350" indent="-514350">
              <a:buSzPct val="100000"/>
              <a:buFont typeface="+mj-lt"/>
              <a:buAutoNum type="arabicPeriod"/>
            </a:pPr>
            <a:r>
              <a:rPr lang="en-GB" dirty="0" smtClean="0"/>
              <a:t>Alternative biomarkers of injury/dysfunction</a:t>
            </a:r>
          </a:p>
          <a:p>
            <a:pPr marL="514350" indent="-514350">
              <a:buSzPct val="100000"/>
              <a:buFont typeface="+mj-lt"/>
              <a:buAutoNum type="arabicPeriod"/>
            </a:pPr>
            <a:r>
              <a:rPr lang="en-GB" dirty="0" smtClean="0"/>
              <a:t>Hypothesis-free search for biomarkers          (-omics)</a:t>
            </a:r>
          </a:p>
          <a:p>
            <a:pPr marL="514350" indent="-514350">
              <a:buSzPct val="100000"/>
              <a:buFont typeface="+mj-lt"/>
              <a:buAutoNum type="arabicPeriod"/>
            </a:pPr>
            <a:r>
              <a:rPr lang="en-GB" dirty="0" smtClean="0"/>
              <a:t>Identify underlying aetiological factors</a:t>
            </a:r>
          </a:p>
          <a:p>
            <a:pPr marL="514350" indent="-514350">
              <a:buSzPct val="100000"/>
              <a:buFont typeface="+mj-lt"/>
              <a:buAutoNum type="arabicPeriod"/>
            </a:pPr>
            <a:r>
              <a:rPr lang="en-GB" dirty="0" smtClean="0"/>
              <a:t>Pathophysiology of declining renal function</a:t>
            </a:r>
            <a:endParaRPr lang="en-GB" dirty="0"/>
          </a:p>
        </p:txBody>
      </p:sp>
    </p:spTree>
    <p:extLst>
      <p:ext uri="{BB962C8B-B14F-4D97-AF65-F5344CB8AC3E}">
        <p14:creationId xmlns:p14="http://schemas.microsoft.com/office/powerpoint/2010/main" val="30449642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Prospective study</a:t>
            </a:r>
            <a:endParaRPr lang="en-GB" dirty="0"/>
          </a:p>
        </p:txBody>
      </p:sp>
      <p:sp>
        <p:nvSpPr>
          <p:cNvPr id="4" name="Content Placeholder 3"/>
          <p:cNvSpPr>
            <a:spLocks noGrp="1"/>
          </p:cNvSpPr>
          <p:nvPr>
            <p:ph idx="1"/>
          </p:nvPr>
        </p:nvSpPr>
        <p:spPr>
          <a:xfrm>
            <a:off x="683568" y="1546225"/>
            <a:ext cx="8280920" cy="4462463"/>
          </a:xfrm>
        </p:spPr>
        <p:txBody>
          <a:bodyPr/>
          <a:lstStyle/>
          <a:p>
            <a:r>
              <a:rPr lang="en-GB" dirty="0" smtClean="0"/>
              <a:t>Multivariable regression model:</a:t>
            </a:r>
          </a:p>
          <a:p>
            <a:pPr lvl="1"/>
            <a:r>
              <a:rPr lang="en-GB" b="1" dirty="0" err="1" smtClean="0">
                <a:solidFill>
                  <a:schemeClr val="accent2"/>
                </a:solidFill>
              </a:rPr>
              <a:t>Creatinine</a:t>
            </a:r>
            <a:endParaRPr lang="en-GB" b="1" dirty="0">
              <a:solidFill>
                <a:schemeClr val="accent2"/>
              </a:solidFill>
            </a:endParaRPr>
          </a:p>
          <a:p>
            <a:pPr lvl="1"/>
            <a:r>
              <a:rPr lang="en-GB" b="1" dirty="0" smtClean="0">
                <a:solidFill>
                  <a:schemeClr val="accent2"/>
                </a:solidFill>
              </a:rPr>
              <a:t>Proteinuria</a:t>
            </a:r>
            <a:endParaRPr lang="en-GB" b="1" dirty="0">
              <a:solidFill>
                <a:schemeClr val="accent2"/>
              </a:solidFill>
            </a:endParaRPr>
          </a:p>
          <a:p>
            <a:pPr lvl="2"/>
            <a:r>
              <a:rPr lang="en-GB" b="1" dirty="0">
                <a:solidFill>
                  <a:schemeClr val="accent2"/>
                </a:solidFill>
              </a:rPr>
              <a:t>UP/C or UA/C</a:t>
            </a:r>
          </a:p>
          <a:p>
            <a:endParaRPr lang="en-GB" dirty="0" smtClean="0"/>
          </a:p>
          <a:p>
            <a:r>
              <a:rPr lang="en-GB" dirty="0" smtClean="0"/>
              <a:t>Importance of proteinuria</a:t>
            </a:r>
            <a:endParaRPr lang="en-GB" b="1" dirty="0" smtClean="0">
              <a:solidFill>
                <a:schemeClr val="accent2"/>
              </a:solidFill>
            </a:endParaRPr>
          </a:p>
          <a:p>
            <a:pPr marL="355600" lvl="1" indent="0">
              <a:buNone/>
            </a:pPr>
            <a:endParaRPr lang="en-GB" b="1" dirty="0" smtClean="0">
              <a:solidFill>
                <a:schemeClr val="accent2"/>
              </a:solidFill>
            </a:endParaRPr>
          </a:p>
          <a:p>
            <a:r>
              <a:rPr lang="en-GB" dirty="0" smtClean="0"/>
              <a:t>Individual cat versus population studies</a:t>
            </a:r>
          </a:p>
        </p:txBody>
      </p:sp>
    </p:spTree>
    <p:extLst>
      <p:ext uri="{BB962C8B-B14F-4D97-AF65-F5344CB8AC3E}">
        <p14:creationId xmlns:p14="http://schemas.microsoft.com/office/powerpoint/2010/main" val="18374499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CA8QMYDQ.jpg"/>
          <p:cNvPicPr>
            <a:picLocks noChangeAspect="1"/>
          </p:cNvPicPr>
          <p:nvPr/>
        </p:nvPicPr>
        <p:blipFill>
          <a:blip r:embed="rId3" cstate="print"/>
          <a:stretch>
            <a:fillRect/>
          </a:stretch>
        </p:blipFill>
        <p:spPr>
          <a:xfrm>
            <a:off x="827584" y="4941168"/>
            <a:ext cx="7920880" cy="1656184"/>
          </a:xfrm>
          <a:prstGeom prst="rect">
            <a:avLst/>
          </a:prstGeom>
        </p:spPr>
      </p:pic>
      <p:sp>
        <p:nvSpPr>
          <p:cNvPr id="2" name="Title 1"/>
          <p:cNvSpPr>
            <a:spLocks noGrp="1"/>
          </p:cNvSpPr>
          <p:nvPr>
            <p:ph type="title"/>
          </p:nvPr>
        </p:nvSpPr>
        <p:spPr/>
        <p:txBody>
          <a:bodyPr/>
          <a:lstStyle/>
          <a:p>
            <a:r>
              <a:rPr lang="en-GB" dirty="0" smtClean="0"/>
              <a:t>Pressure, proteinuria and proteomics</a:t>
            </a:r>
            <a:endParaRPr lang="en-GB" dirty="0"/>
          </a:p>
        </p:txBody>
      </p:sp>
      <p:sp>
        <p:nvSpPr>
          <p:cNvPr id="4" name="Content Placeholder 3"/>
          <p:cNvSpPr>
            <a:spLocks noGrp="1"/>
          </p:cNvSpPr>
          <p:nvPr>
            <p:ph idx="1"/>
          </p:nvPr>
        </p:nvSpPr>
        <p:spPr>
          <a:xfrm>
            <a:off x="971600" y="908720"/>
            <a:ext cx="7700963" cy="4462463"/>
          </a:xfrm>
        </p:spPr>
        <p:txBody>
          <a:bodyPr/>
          <a:lstStyle/>
          <a:p>
            <a:r>
              <a:rPr lang="en-GB" dirty="0" smtClean="0"/>
              <a:t>Importance of proteinuria:</a:t>
            </a:r>
          </a:p>
          <a:p>
            <a:endParaRPr lang="en-GB" sz="1400" dirty="0" smtClean="0"/>
          </a:p>
          <a:p>
            <a:pPr lvl="2"/>
            <a:r>
              <a:rPr lang="en-GB" b="1" dirty="0" smtClean="0">
                <a:solidFill>
                  <a:schemeClr val="accent2"/>
                </a:solidFill>
              </a:rPr>
              <a:t>Chronic kidney disease</a:t>
            </a:r>
          </a:p>
          <a:p>
            <a:pPr lvl="2"/>
            <a:r>
              <a:rPr lang="en-GB" b="1" dirty="0" smtClean="0">
                <a:solidFill>
                  <a:schemeClr val="accent2"/>
                </a:solidFill>
              </a:rPr>
              <a:t>Development of </a:t>
            </a:r>
            <a:r>
              <a:rPr lang="en-GB" b="1" dirty="0" err="1" smtClean="0">
                <a:solidFill>
                  <a:schemeClr val="accent2"/>
                </a:solidFill>
              </a:rPr>
              <a:t>azotemia</a:t>
            </a:r>
            <a:r>
              <a:rPr lang="en-GB" b="1" dirty="0" smtClean="0">
                <a:solidFill>
                  <a:schemeClr val="accent2"/>
                </a:solidFill>
              </a:rPr>
              <a:t> </a:t>
            </a:r>
          </a:p>
          <a:p>
            <a:pPr lvl="2"/>
            <a:r>
              <a:rPr lang="en-GB" b="1" dirty="0" smtClean="0">
                <a:solidFill>
                  <a:schemeClr val="accent2"/>
                </a:solidFill>
              </a:rPr>
              <a:t>Systemic hypertension</a:t>
            </a:r>
          </a:p>
          <a:p>
            <a:pPr marL="715962" lvl="2" indent="0">
              <a:buNone/>
            </a:pPr>
            <a:endParaRPr lang="en-GB" sz="1000" dirty="0" smtClean="0"/>
          </a:p>
          <a:p>
            <a:r>
              <a:rPr lang="en-GB" dirty="0" smtClean="0"/>
              <a:t>Much work remains to be done to understand the pathogenesis of feline kidney disease and systemic hypertension</a:t>
            </a:r>
          </a:p>
          <a:p>
            <a:endParaRPr lang="en-GB" sz="1000" dirty="0" smtClean="0"/>
          </a:p>
          <a:p>
            <a:r>
              <a:rPr lang="en-GB" dirty="0" smtClean="0"/>
              <a:t>The search for the golden biomarker continues…….</a:t>
            </a:r>
            <a:endParaRPr lang="en-GB" b="1" dirty="0">
              <a:solidFill>
                <a:schemeClr val="accent2"/>
              </a:solidFill>
            </a:endParaRPr>
          </a:p>
        </p:txBody>
      </p:sp>
    </p:spTree>
    <p:extLst>
      <p:ext uri="{BB962C8B-B14F-4D97-AF65-F5344CB8AC3E}">
        <p14:creationId xmlns:p14="http://schemas.microsoft.com/office/powerpoint/2010/main" val="35659017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sp>
        <p:nvSpPr>
          <p:cNvPr id="4" name="Content Placeholder 5"/>
          <p:cNvSpPr txBox="1">
            <a:spLocks/>
          </p:cNvSpPr>
          <p:nvPr/>
        </p:nvSpPr>
        <p:spPr>
          <a:xfrm>
            <a:off x="5002730" y="795977"/>
            <a:ext cx="3775075" cy="5266045"/>
          </a:xfrm>
          <a:prstGeom prst="rect">
            <a:avLst/>
          </a:prstGeom>
        </p:spPr>
        <p:txBody>
          <a:bodyPr/>
          <a:lstStyle>
            <a:lvl1pPr algn="l" rtl="0" eaLnBrk="1" fontAlgn="base" hangingPunct="1">
              <a:spcBef>
                <a:spcPct val="20000"/>
              </a:spcBef>
              <a:spcAft>
                <a:spcPct val="0"/>
              </a:spcAft>
              <a:defRPr sz="2400">
                <a:solidFill>
                  <a:schemeClr val="tx1"/>
                </a:solidFill>
                <a:latin typeface="+mn-lt"/>
                <a:ea typeface="+mn-ea"/>
                <a:cs typeface="+mn-cs"/>
              </a:defRPr>
            </a:lvl1pPr>
            <a:lvl2pPr marL="254000" indent="-254000" algn="l" rtl="0" eaLnBrk="1" fontAlgn="base" hangingPunct="1">
              <a:spcBef>
                <a:spcPct val="20000"/>
              </a:spcBef>
              <a:spcAft>
                <a:spcPct val="0"/>
              </a:spcAft>
              <a:buClr>
                <a:srgbClr val="8F23B3"/>
              </a:buClr>
              <a:buChar char="•"/>
              <a:defRPr sz="2400">
                <a:solidFill>
                  <a:schemeClr val="tx1"/>
                </a:solidFill>
                <a:latin typeface="+mn-lt"/>
              </a:defRPr>
            </a:lvl2pPr>
            <a:lvl3pPr marL="254000" algn="l" rtl="0" eaLnBrk="1" fontAlgn="base" hangingPunct="1">
              <a:spcBef>
                <a:spcPct val="20000"/>
              </a:spcBef>
              <a:spcAft>
                <a:spcPct val="0"/>
              </a:spcAft>
              <a:defRPr sz="2400">
                <a:solidFill>
                  <a:schemeClr val="tx1"/>
                </a:solidFill>
                <a:latin typeface="+mn-lt"/>
              </a:defRPr>
            </a:lvl3pPr>
            <a:lvl4pPr marL="508000" indent="-254000" algn="l" rtl="0" eaLnBrk="1" fontAlgn="base" hangingPunct="1">
              <a:spcBef>
                <a:spcPct val="20000"/>
              </a:spcBef>
              <a:spcAft>
                <a:spcPct val="0"/>
              </a:spcAft>
              <a:buClr>
                <a:srgbClr val="8F23B3"/>
              </a:buClr>
              <a:buFont typeface="Arial" charset="0"/>
              <a:buChar char="–"/>
              <a:defRPr sz="2000">
                <a:solidFill>
                  <a:schemeClr val="tx1"/>
                </a:solidFill>
                <a:latin typeface="+mn-lt"/>
              </a:defRPr>
            </a:lvl4pPr>
            <a:lvl5pPr marL="762000" indent="-254000" algn="l" rtl="0" eaLnBrk="1" fontAlgn="base" hangingPunct="1">
              <a:spcBef>
                <a:spcPct val="20000"/>
              </a:spcBef>
              <a:spcAft>
                <a:spcPct val="0"/>
              </a:spcAft>
              <a:defRPr sz="2000">
                <a:solidFill>
                  <a:schemeClr val="tx1"/>
                </a:solidFill>
                <a:latin typeface="+mn-lt"/>
              </a:defRPr>
            </a:lvl5pPr>
            <a:lvl6pPr marL="1219200" indent="-254000" algn="l" rtl="0" eaLnBrk="1" fontAlgn="base" hangingPunct="1">
              <a:spcBef>
                <a:spcPct val="20000"/>
              </a:spcBef>
              <a:spcAft>
                <a:spcPct val="0"/>
              </a:spcAft>
              <a:defRPr sz="2000">
                <a:solidFill>
                  <a:schemeClr val="tx1"/>
                </a:solidFill>
                <a:latin typeface="+mn-lt"/>
              </a:defRPr>
            </a:lvl6pPr>
            <a:lvl7pPr marL="1676400" indent="-254000" algn="l" rtl="0" eaLnBrk="1" fontAlgn="base" hangingPunct="1">
              <a:spcBef>
                <a:spcPct val="20000"/>
              </a:spcBef>
              <a:spcAft>
                <a:spcPct val="0"/>
              </a:spcAft>
              <a:defRPr sz="2000">
                <a:solidFill>
                  <a:schemeClr val="tx1"/>
                </a:solidFill>
                <a:latin typeface="+mn-lt"/>
              </a:defRPr>
            </a:lvl7pPr>
            <a:lvl8pPr marL="2133600" indent="-254000" algn="l" rtl="0" eaLnBrk="1" fontAlgn="base" hangingPunct="1">
              <a:spcBef>
                <a:spcPct val="20000"/>
              </a:spcBef>
              <a:spcAft>
                <a:spcPct val="0"/>
              </a:spcAft>
              <a:defRPr sz="2000">
                <a:solidFill>
                  <a:schemeClr val="tx1"/>
                </a:solidFill>
                <a:latin typeface="+mn-lt"/>
              </a:defRPr>
            </a:lvl8pPr>
            <a:lvl9pPr marL="2590800" indent="-254000" algn="l" rtl="0" eaLnBrk="1" fontAlgn="base" hangingPunct="1">
              <a:spcBef>
                <a:spcPct val="20000"/>
              </a:spcBef>
              <a:spcAft>
                <a:spcPct val="0"/>
              </a:spcAft>
              <a:defRPr sz="2000">
                <a:solidFill>
                  <a:schemeClr val="tx1"/>
                </a:solidFill>
                <a:latin typeface="+mn-lt"/>
              </a:defRPr>
            </a:lvl9pPr>
          </a:lstStyle>
          <a:p>
            <a:r>
              <a:rPr lang="en-GB" sz="1800" b="1" dirty="0" smtClean="0">
                <a:solidFill>
                  <a:schemeClr val="accent2"/>
                </a:solidFill>
              </a:rPr>
              <a:t>Feline Research Group</a:t>
            </a:r>
          </a:p>
          <a:p>
            <a:pPr marL="285750" indent="-285750">
              <a:buFont typeface="Arial" pitchFamily="34" charset="0"/>
              <a:buChar char="•"/>
            </a:pPr>
            <a:r>
              <a:rPr lang="en-GB" sz="1400" dirty="0" smtClean="0"/>
              <a:t>Kim </a:t>
            </a:r>
            <a:r>
              <a:rPr lang="en-GB" sz="1400" dirty="0" err="1" smtClean="0"/>
              <a:t>Souttar</a:t>
            </a:r>
            <a:endParaRPr lang="en-GB" sz="1400" dirty="0" smtClean="0"/>
          </a:p>
          <a:p>
            <a:pPr marL="285750" indent="-285750">
              <a:buFont typeface="Arial" pitchFamily="34" charset="0"/>
              <a:buChar char="•"/>
            </a:pPr>
            <a:r>
              <a:rPr lang="en-GB" sz="1400" dirty="0" smtClean="0"/>
              <a:t>Shanta Cariese</a:t>
            </a:r>
          </a:p>
          <a:p>
            <a:pPr marL="285750" indent="-285750">
              <a:buFont typeface="Arial" pitchFamily="34" charset="0"/>
              <a:buChar char="•"/>
            </a:pPr>
            <a:r>
              <a:rPr lang="en-GB" sz="1400" dirty="0" smtClean="0"/>
              <a:t>Helen Woodcock</a:t>
            </a:r>
          </a:p>
          <a:p>
            <a:pPr marL="285750" indent="-285750">
              <a:buFont typeface="Arial" pitchFamily="34" charset="0"/>
              <a:buChar char="•"/>
            </a:pPr>
            <a:r>
              <a:rPr lang="en-GB" sz="1400" dirty="0" smtClean="0"/>
              <a:t>Dr Jenny </a:t>
            </a:r>
            <a:r>
              <a:rPr lang="en-GB" sz="1400" dirty="0" err="1" smtClean="0"/>
              <a:t>Wakeling</a:t>
            </a:r>
            <a:endParaRPr lang="en-GB" sz="1400" dirty="0" smtClean="0"/>
          </a:p>
          <a:p>
            <a:pPr marL="285750" indent="-285750">
              <a:buFont typeface="Arial" pitchFamily="34" charset="0"/>
              <a:buChar char="•"/>
            </a:pPr>
            <a:endParaRPr lang="en-GB" sz="1400" b="1" dirty="0">
              <a:solidFill>
                <a:schemeClr val="accent2"/>
              </a:solidFill>
            </a:endParaRPr>
          </a:p>
          <a:p>
            <a:pPr marL="285750" indent="-285750">
              <a:buFont typeface="Arial" pitchFamily="34" charset="0"/>
              <a:buChar char="•"/>
            </a:pPr>
            <a:endParaRPr lang="en-GB" sz="1400" b="1" dirty="0" smtClean="0">
              <a:solidFill>
                <a:schemeClr val="accent2"/>
              </a:solidFill>
            </a:endParaRPr>
          </a:p>
          <a:p>
            <a:pPr marL="285750" indent="-285750">
              <a:buFont typeface="Arial" pitchFamily="34" charset="0"/>
              <a:buChar char="•"/>
            </a:pPr>
            <a:endParaRPr lang="en-GB" sz="1400" b="1" dirty="0">
              <a:solidFill>
                <a:schemeClr val="accent2"/>
              </a:solidFill>
            </a:endParaRPr>
          </a:p>
          <a:p>
            <a:endParaRPr lang="en-GB" sz="1800" b="1" dirty="0" smtClean="0">
              <a:solidFill>
                <a:schemeClr val="accent2"/>
              </a:solidFill>
            </a:endParaRPr>
          </a:p>
          <a:p>
            <a:endParaRPr lang="en-GB" sz="1800" b="1" dirty="0" smtClean="0">
              <a:solidFill>
                <a:schemeClr val="accent2"/>
              </a:solidFill>
            </a:endParaRPr>
          </a:p>
          <a:p>
            <a:endParaRPr lang="en-GB" sz="1800" b="1" dirty="0" smtClean="0">
              <a:solidFill>
                <a:schemeClr val="accent2"/>
              </a:solidFill>
            </a:endParaRPr>
          </a:p>
          <a:p>
            <a:endParaRPr lang="en-GB" sz="1800" b="1" dirty="0" smtClean="0">
              <a:solidFill>
                <a:schemeClr val="accent2"/>
              </a:solidFill>
            </a:endParaRPr>
          </a:p>
          <a:p>
            <a:r>
              <a:rPr lang="en-GB" sz="1800" b="1" dirty="0" smtClean="0">
                <a:solidFill>
                  <a:schemeClr val="accent2"/>
                </a:solidFill>
              </a:rPr>
              <a:t>St George’s </a:t>
            </a:r>
            <a:r>
              <a:rPr lang="en-GB" sz="1800" b="1" dirty="0" err="1" smtClean="0">
                <a:solidFill>
                  <a:schemeClr val="accent2"/>
                </a:solidFill>
              </a:rPr>
              <a:t>Biomics</a:t>
            </a:r>
            <a:r>
              <a:rPr lang="en-GB" sz="1800" b="1" dirty="0" smtClean="0">
                <a:solidFill>
                  <a:schemeClr val="accent2"/>
                </a:solidFill>
              </a:rPr>
              <a:t> Centre</a:t>
            </a:r>
          </a:p>
          <a:p>
            <a:pPr marL="285750" indent="-285750">
              <a:buFont typeface="Arial" pitchFamily="34" charset="0"/>
              <a:buChar char="•"/>
            </a:pPr>
            <a:r>
              <a:rPr lang="en-GB" sz="1400" dirty="0" smtClean="0"/>
              <a:t>Dr Gary </a:t>
            </a:r>
            <a:r>
              <a:rPr lang="en-GB" sz="1400" dirty="0" err="1" smtClean="0"/>
              <a:t>Coulton</a:t>
            </a:r>
            <a:endParaRPr lang="en-GB" sz="1400" dirty="0" smtClean="0"/>
          </a:p>
          <a:p>
            <a:pPr marL="285750" indent="-285750">
              <a:buFont typeface="Arial" pitchFamily="34" charset="0"/>
              <a:buChar char="•"/>
            </a:pPr>
            <a:r>
              <a:rPr lang="en-GB" sz="1400" dirty="0" smtClean="0"/>
              <a:t>Dr Matthew Cowan</a:t>
            </a:r>
            <a:endParaRPr lang="en-GB" sz="1400" dirty="0"/>
          </a:p>
        </p:txBody>
      </p:sp>
      <p:pic>
        <p:nvPicPr>
          <p:cNvPr id="5" name="Picture 4" descr="st_georges_logo.gif"/>
          <p:cNvPicPr>
            <a:picLocks noChangeAspect="1"/>
          </p:cNvPicPr>
          <p:nvPr/>
        </p:nvPicPr>
        <p:blipFill>
          <a:blip r:embed="rId3" cstate="print"/>
          <a:stretch>
            <a:fillRect/>
          </a:stretch>
        </p:blipFill>
        <p:spPr>
          <a:xfrm>
            <a:off x="1150910" y="4365104"/>
            <a:ext cx="2303496" cy="1096903"/>
          </a:xfrm>
          <a:prstGeom prst="rect">
            <a:avLst/>
          </a:prstGeom>
        </p:spPr>
      </p:pic>
      <p:pic>
        <p:nvPicPr>
          <p:cNvPr id="6" name="Picture 5" descr="Logo-3 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73" y="2312876"/>
            <a:ext cx="4621156" cy="761791"/>
          </a:xfrm>
          <a:prstGeom prst="rect">
            <a:avLst/>
          </a:prstGeom>
        </p:spPr>
      </p:pic>
      <p:pic>
        <p:nvPicPr>
          <p:cNvPr id="7" name="Picture 8" descr="RVC_Logo_Pos_259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0910" y="908720"/>
            <a:ext cx="2016224" cy="1122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5615" y="3546291"/>
            <a:ext cx="2297935" cy="448097"/>
          </a:xfrm>
          <a:prstGeom prst="rect">
            <a:avLst/>
          </a:prstGeom>
        </p:spPr>
      </p:pic>
    </p:spTree>
    <p:extLst>
      <p:ext uri="{BB962C8B-B14F-4D97-AF65-F5344CB8AC3E}">
        <p14:creationId xmlns:p14="http://schemas.microsoft.com/office/powerpoint/2010/main" val="6789284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pic>
        <p:nvPicPr>
          <p:cNvPr id="10" name="Content Placeholder 9"/>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355976" y="1268760"/>
            <a:ext cx="4104457" cy="2736304"/>
          </a:xfrm>
        </p:spPr>
      </p:pic>
      <p:sp>
        <p:nvSpPr>
          <p:cNvPr id="5" name="TextBox 4"/>
          <p:cNvSpPr txBox="1"/>
          <p:nvPr/>
        </p:nvSpPr>
        <p:spPr>
          <a:xfrm>
            <a:off x="948780" y="5157192"/>
            <a:ext cx="3600400" cy="1446550"/>
          </a:xfrm>
          <a:prstGeom prst="rect">
            <a:avLst/>
          </a:prstGeom>
          <a:noFill/>
        </p:spPr>
        <p:txBody>
          <a:bodyPr wrap="square" rtlCol="0">
            <a:spAutoFit/>
          </a:bodyPr>
          <a:lstStyle/>
          <a:p>
            <a:pPr lvl="1">
              <a:buNone/>
            </a:pPr>
            <a:r>
              <a:rPr lang="en-GB" sz="1400" b="1" i="1" dirty="0">
                <a:latin typeface="+mj-lt"/>
              </a:rPr>
              <a:t>Rosanne E. Jepson</a:t>
            </a:r>
          </a:p>
          <a:p>
            <a:pPr lvl="1">
              <a:buNone/>
            </a:pPr>
            <a:r>
              <a:rPr lang="en-GB" sz="1400" b="1" i="1" dirty="0">
                <a:latin typeface="+mj-lt"/>
              </a:rPr>
              <a:t>Royal Veterinary College</a:t>
            </a:r>
          </a:p>
          <a:p>
            <a:pPr lvl="1">
              <a:buNone/>
            </a:pPr>
            <a:r>
              <a:rPr lang="en-GB" sz="1400" b="1" i="1" dirty="0">
                <a:latin typeface="+mj-lt"/>
              </a:rPr>
              <a:t>London, UK</a:t>
            </a:r>
          </a:p>
          <a:p>
            <a:pPr lvl="1">
              <a:buNone/>
            </a:pPr>
            <a:endParaRPr lang="en-GB" sz="1400" b="1" i="1" dirty="0">
              <a:latin typeface="+mj-lt"/>
            </a:endParaRPr>
          </a:p>
          <a:p>
            <a:pPr lvl="1">
              <a:buNone/>
            </a:pPr>
            <a:r>
              <a:rPr lang="en-GB" sz="1400" b="1" i="1" dirty="0">
                <a:latin typeface="+mj-lt"/>
              </a:rPr>
              <a:t>rjepson@rvc.ac.uk</a:t>
            </a:r>
          </a:p>
          <a:p>
            <a:endParaRPr lang="en-GB" dirty="0"/>
          </a:p>
        </p:txBody>
      </p:sp>
      <p:pic>
        <p:nvPicPr>
          <p:cNvPr id="6" name="Picture 6"/>
          <p:cNvPicPr>
            <a:picLocks noChangeAspect="1" noChangeArrowheads="1"/>
          </p:cNvPicPr>
          <p:nvPr/>
        </p:nvPicPr>
        <p:blipFill>
          <a:blip r:embed="rId4" cstate="print"/>
          <a:srcRect/>
          <a:stretch>
            <a:fillRect/>
          </a:stretch>
        </p:blipFill>
        <p:spPr bwMode="auto">
          <a:xfrm>
            <a:off x="6732240" y="4941888"/>
            <a:ext cx="1836737" cy="1530350"/>
          </a:xfrm>
          <a:prstGeom prst="rect">
            <a:avLst/>
          </a:prstGeom>
          <a:noFill/>
          <a:ln w="9525">
            <a:noFill/>
            <a:miter lim="800000"/>
            <a:headEnd/>
            <a:tailEnd/>
          </a:ln>
          <a:effectLst/>
        </p:spPr>
      </p:pic>
      <p:pic>
        <p:nvPicPr>
          <p:cNvPr id="9" name="Content Placeholder 8"/>
          <p:cNvPicPr>
            <a:picLocks noGrp="1" noChangeAspect="1"/>
          </p:cNvPicPr>
          <p:nvPr>
            <p:ph sz="half" idx="2"/>
          </p:nvPr>
        </p:nvPicPr>
        <p:blipFill rotWithShape="1">
          <a:blip r:embed="rId5" cstate="screen">
            <a:extLst>
              <a:ext uri="{28A0092B-C50C-407E-A947-70E740481C1C}">
                <a14:useLocalDpi xmlns:a14="http://schemas.microsoft.com/office/drawing/2010/main"/>
              </a:ext>
            </a:extLst>
          </a:blip>
          <a:srcRect l="57852" t="18640" r="23280" b="42844"/>
          <a:stretch/>
        </p:blipFill>
        <p:spPr>
          <a:xfrm>
            <a:off x="1331640" y="1268759"/>
            <a:ext cx="2448272" cy="3331669"/>
          </a:xfrm>
        </p:spPr>
      </p:pic>
    </p:spTree>
    <p:extLst>
      <p:ext uri="{BB962C8B-B14F-4D97-AF65-F5344CB8AC3E}">
        <p14:creationId xmlns:p14="http://schemas.microsoft.com/office/powerpoint/2010/main" val="34914997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Symmetric </a:t>
            </a:r>
            <a:r>
              <a:rPr lang="en-US" dirty="0" err="1" smtClean="0"/>
              <a:t>dimethylarginine</a:t>
            </a:r>
            <a:r>
              <a:rPr lang="en-US" dirty="0" smtClean="0"/>
              <a:t> (SDMA)</a:t>
            </a:r>
            <a:endParaRPr lang="en-US" dirty="0"/>
          </a:p>
        </p:txBody>
      </p:sp>
      <p:sp>
        <p:nvSpPr>
          <p:cNvPr id="3" name="Content Placeholder 2"/>
          <p:cNvSpPr>
            <a:spLocks noGrp="1"/>
          </p:cNvSpPr>
          <p:nvPr>
            <p:ph sz="half" idx="1"/>
          </p:nvPr>
        </p:nvSpPr>
        <p:spPr>
          <a:xfrm>
            <a:off x="803572" y="5014275"/>
            <a:ext cx="7883227" cy="1595453"/>
          </a:xfrm>
        </p:spPr>
        <p:txBody>
          <a:bodyPr>
            <a:normAutofit fontScale="85000" lnSpcReduction="20000"/>
          </a:bodyPr>
          <a:lstStyle/>
          <a:p>
            <a:pPr marL="0" indent="0">
              <a:buNone/>
            </a:pPr>
            <a:endParaRPr lang="en-US" dirty="0"/>
          </a:p>
          <a:p>
            <a:r>
              <a:rPr lang="en-GB" dirty="0" smtClean="0"/>
              <a:t>Endogenous </a:t>
            </a:r>
            <a:r>
              <a:rPr lang="en-GB" dirty="0" err="1" smtClean="0"/>
              <a:t>methylarginine</a:t>
            </a:r>
            <a:endParaRPr lang="en-GB" dirty="0"/>
          </a:p>
          <a:p>
            <a:r>
              <a:rPr lang="en-GB" dirty="0" smtClean="0"/>
              <a:t>Stereoisomer of ADMA (NOS inhibitor)</a:t>
            </a:r>
          </a:p>
          <a:p>
            <a:r>
              <a:rPr lang="en-GB" dirty="0" smtClean="0"/>
              <a:t>Properties of a surrogate marker of GFR</a:t>
            </a:r>
          </a:p>
          <a:p>
            <a:pPr marL="457200" lvl="1" indent="0">
              <a:buNone/>
            </a:pPr>
            <a:endParaRPr lang="en-GB" dirty="0"/>
          </a:p>
          <a:p>
            <a:endParaRPr lang="en-US" dirty="0"/>
          </a:p>
        </p:txBody>
      </p:sp>
      <p:pic>
        <p:nvPicPr>
          <p:cNvPr id="4" name="Picture 3" descr="sdma-video-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5606" y="1698710"/>
            <a:ext cx="3289520" cy="1850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155219LOGO.jpeg"/>
          <p:cNvPicPr>
            <a:picLocks noChangeAspect="1"/>
          </p:cNvPicPr>
          <p:nvPr/>
        </p:nvPicPr>
        <p:blipFill rotWithShape="1">
          <a:blip r:embed="rId3" cstate="screen">
            <a:extLst>
              <a:ext uri="{28A0092B-C50C-407E-A947-70E740481C1C}">
                <a14:useLocalDpi xmlns:a14="http://schemas.microsoft.com/office/drawing/2010/main"/>
              </a:ext>
            </a:extLst>
          </a:blip>
          <a:srcRect b="31010"/>
          <a:stretch/>
        </p:blipFill>
        <p:spPr>
          <a:xfrm>
            <a:off x="6376887" y="3369985"/>
            <a:ext cx="2618239" cy="643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F2.larg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824" y="2174555"/>
            <a:ext cx="4572000" cy="2839720"/>
          </a:xfrm>
          <a:prstGeom prst="rect">
            <a:avLst/>
          </a:prstGeom>
        </p:spPr>
      </p:pic>
    </p:spTree>
    <p:extLst>
      <p:ext uri="{BB962C8B-B14F-4D97-AF65-F5344CB8AC3E}">
        <p14:creationId xmlns:p14="http://schemas.microsoft.com/office/powerpoint/2010/main" val="15922968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Symmetric </a:t>
            </a:r>
            <a:r>
              <a:rPr lang="en-US" dirty="0" err="1" smtClean="0"/>
              <a:t>dimethylarginine</a:t>
            </a:r>
            <a:endParaRPr lang="en-US" dirty="0"/>
          </a:p>
        </p:txBody>
      </p:sp>
      <p:sp>
        <p:nvSpPr>
          <p:cNvPr id="3" name="Content Placeholder 2"/>
          <p:cNvSpPr>
            <a:spLocks noGrp="1"/>
          </p:cNvSpPr>
          <p:nvPr>
            <p:ph sz="half" idx="1"/>
          </p:nvPr>
        </p:nvSpPr>
        <p:spPr>
          <a:xfrm>
            <a:off x="803572" y="1479104"/>
            <a:ext cx="7883227" cy="1623325"/>
          </a:xfrm>
        </p:spPr>
        <p:txBody>
          <a:bodyPr/>
          <a:lstStyle/>
          <a:p>
            <a:r>
              <a:rPr lang="en-GB" dirty="0"/>
              <a:t>Less affected by muscle wastage/poor BCS</a:t>
            </a:r>
          </a:p>
          <a:p>
            <a:pPr marL="0" indent="0">
              <a:buNone/>
            </a:pPr>
            <a:endParaRPr lang="en-US" dirty="0"/>
          </a:p>
        </p:txBody>
      </p:sp>
      <p:sp>
        <p:nvSpPr>
          <p:cNvPr id="8" name="TextBox 7"/>
          <p:cNvSpPr txBox="1"/>
          <p:nvPr/>
        </p:nvSpPr>
        <p:spPr>
          <a:xfrm>
            <a:off x="4689353" y="6430406"/>
            <a:ext cx="3062788" cy="307777"/>
          </a:xfrm>
          <a:prstGeom prst="rect">
            <a:avLst/>
          </a:prstGeom>
          <a:noFill/>
        </p:spPr>
        <p:txBody>
          <a:bodyPr wrap="square" rtlCol="0">
            <a:spAutoFit/>
          </a:bodyPr>
          <a:lstStyle/>
          <a:p>
            <a:r>
              <a:rPr lang="en-US" sz="1400" i="1" dirty="0" smtClean="0"/>
              <a:t>Hall et al (2015) JVIM 29: 808-814</a:t>
            </a:r>
            <a:endParaRPr lang="en-US" sz="1400" i="1" dirty="0"/>
          </a:p>
        </p:txBody>
      </p:sp>
      <p:pic>
        <p:nvPicPr>
          <p:cNvPr id="4" name="Picture 3" descr="JVIM-29-808-g0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460" y="2622004"/>
            <a:ext cx="3443596" cy="2387367"/>
          </a:xfrm>
          <a:prstGeom prst="rect">
            <a:avLst/>
          </a:prstGeom>
          <a:ln>
            <a:noFill/>
          </a:ln>
          <a:effectLst>
            <a:outerShdw blurRad="292100" dist="139700" dir="2700000" algn="tl" rotWithShape="0">
              <a:srgbClr val="333333">
                <a:alpha val="65000"/>
              </a:srgbClr>
            </a:outerShdw>
          </a:effectLst>
        </p:spPr>
      </p:pic>
      <p:pic>
        <p:nvPicPr>
          <p:cNvPr id="5" name="Picture 4" descr="JVIM-29-808-g00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86153" y="2558142"/>
            <a:ext cx="3417302" cy="245122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116147" y="2457390"/>
            <a:ext cx="800219" cy="2267857"/>
          </a:xfrm>
          <a:prstGeom prst="rect">
            <a:avLst/>
          </a:prstGeom>
          <a:noFill/>
        </p:spPr>
        <p:txBody>
          <a:bodyPr vert="vert" wrap="square" rtlCol="0">
            <a:spAutoFit/>
          </a:bodyPr>
          <a:lstStyle/>
          <a:p>
            <a:r>
              <a:rPr lang="en-US" sz="4000" dirty="0" smtClean="0">
                <a:solidFill>
                  <a:srgbClr val="8F23B3"/>
                </a:solidFill>
              </a:rPr>
              <a:t>DOGS</a:t>
            </a:r>
            <a:endParaRPr lang="en-US" sz="4000" dirty="0">
              <a:solidFill>
                <a:srgbClr val="8F23B3"/>
              </a:solidFill>
            </a:endParaRPr>
          </a:p>
        </p:txBody>
      </p:sp>
      <p:pic>
        <p:nvPicPr>
          <p:cNvPr id="13" name="Picture 12" descr="impossibly-cute-puppy-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9332" y="5499100"/>
            <a:ext cx="1018800" cy="1358900"/>
          </a:xfrm>
          <a:prstGeom prst="rect">
            <a:avLst/>
          </a:prstGeom>
        </p:spPr>
      </p:pic>
    </p:spTree>
    <p:extLst>
      <p:ext uri="{BB962C8B-B14F-4D97-AF65-F5344CB8AC3E}">
        <p14:creationId xmlns:p14="http://schemas.microsoft.com/office/powerpoint/2010/main" val="16734910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Symmetric </a:t>
            </a:r>
            <a:r>
              <a:rPr lang="en-US" dirty="0" err="1" smtClean="0"/>
              <a:t>dimethylarginine</a:t>
            </a:r>
            <a:endParaRPr lang="en-US" dirty="0"/>
          </a:p>
        </p:txBody>
      </p:sp>
      <p:sp>
        <p:nvSpPr>
          <p:cNvPr id="3" name="Content Placeholder 2"/>
          <p:cNvSpPr>
            <a:spLocks noGrp="1"/>
          </p:cNvSpPr>
          <p:nvPr>
            <p:ph sz="half" idx="1"/>
          </p:nvPr>
        </p:nvSpPr>
        <p:spPr>
          <a:xfrm>
            <a:off x="787758" y="1454509"/>
            <a:ext cx="7883227" cy="4269139"/>
          </a:xfrm>
        </p:spPr>
        <p:txBody>
          <a:bodyPr/>
          <a:lstStyle/>
          <a:p>
            <a:r>
              <a:rPr lang="en-GB" dirty="0" smtClean="0"/>
              <a:t>In cats elevated </a:t>
            </a:r>
            <a:r>
              <a:rPr lang="en-GB" dirty="0"/>
              <a:t>earlier in course of </a:t>
            </a:r>
            <a:r>
              <a:rPr lang="en-GB" dirty="0" smtClean="0"/>
              <a:t>disease</a:t>
            </a:r>
            <a:r>
              <a:rPr lang="en-GB" baseline="30000" dirty="0" smtClean="0"/>
              <a:t>1</a:t>
            </a:r>
          </a:p>
          <a:p>
            <a:pPr lvl="1"/>
            <a:r>
              <a:rPr lang="en-US" dirty="0" smtClean="0"/>
              <a:t>Mean </a:t>
            </a:r>
            <a:r>
              <a:rPr lang="en-US" dirty="0"/>
              <a:t>17 months (range 2-48 months) </a:t>
            </a:r>
            <a:endParaRPr lang="en-GB" baseline="30000" dirty="0" smtClean="0"/>
          </a:p>
          <a:p>
            <a:r>
              <a:rPr lang="en-GB" dirty="0" smtClean="0"/>
              <a:t>Similar data in dogs</a:t>
            </a:r>
            <a:r>
              <a:rPr lang="en-GB" baseline="30000" dirty="0" smtClean="0"/>
              <a:t>2</a:t>
            </a:r>
            <a:endParaRPr lang="en-GB" dirty="0"/>
          </a:p>
          <a:p>
            <a:pPr marL="0" indent="0">
              <a:buNone/>
            </a:pPr>
            <a:endParaRPr lang="en-US" dirty="0"/>
          </a:p>
        </p:txBody>
      </p:sp>
      <p:pic>
        <p:nvPicPr>
          <p:cNvPr id="4" name="Picture 3" descr="Screen Shot 2016-08-24 at 13.34.0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9385" y="3041392"/>
            <a:ext cx="7721600" cy="3162300"/>
          </a:xfrm>
          <a:prstGeom prst="rect">
            <a:avLst/>
          </a:prstGeom>
        </p:spPr>
      </p:pic>
      <p:sp>
        <p:nvSpPr>
          <p:cNvPr id="5" name="TextBox 4"/>
          <p:cNvSpPr txBox="1"/>
          <p:nvPr/>
        </p:nvSpPr>
        <p:spPr>
          <a:xfrm>
            <a:off x="1739608" y="6387136"/>
            <a:ext cx="5866282" cy="313909"/>
          </a:xfrm>
          <a:prstGeom prst="rect">
            <a:avLst/>
          </a:prstGeom>
          <a:noFill/>
        </p:spPr>
        <p:txBody>
          <a:bodyPr wrap="square" rtlCol="0">
            <a:spAutoFit/>
          </a:bodyPr>
          <a:lstStyle/>
          <a:p>
            <a:r>
              <a:rPr lang="en-US" sz="1400" i="1" baseline="30000" dirty="0" smtClean="0"/>
              <a:t>1</a:t>
            </a:r>
            <a:r>
              <a:rPr lang="en-US" sz="1400" i="1" dirty="0" smtClean="0"/>
              <a:t>Hall et al (2014) JVIM 28: 1676-1683</a:t>
            </a:r>
            <a:r>
              <a:rPr lang="en-US" sz="1400" i="1" baseline="30000" dirty="0" smtClean="0"/>
              <a:t>	2</a:t>
            </a:r>
            <a:r>
              <a:rPr lang="en-US" sz="1400" i="1" dirty="0" smtClean="0"/>
              <a:t>Hall et al (2016) 30: 794-802 </a:t>
            </a:r>
            <a:endParaRPr lang="en-US" sz="1400" i="1" dirty="0"/>
          </a:p>
        </p:txBody>
      </p:sp>
      <p:pic>
        <p:nvPicPr>
          <p:cNvPr id="6" name="Picture 5" descr="photo_latest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2889" y="2000066"/>
            <a:ext cx="1213556" cy="1501089"/>
          </a:xfrm>
          <a:prstGeom prst="rect">
            <a:avLst/>
          </a:prstGeom>
        </p:spPr>
      </p:pic>
    </p:spTree>
    <p:extLst>
      <p:ext uri="{BB962C8B-B14F-4D97-AF65-F5344CB8AC3E}">
        <p14:creationId xmlns:p14="http://schemas.microsoft.com/office/powerpoint/2010/main" val="3753172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Assessing urine concentrating ability</a:t>
            </a:r>
            <a:endParaRPr lang="en-US" dirty="0"/>
          </a:p>
        </p:txBody>
      </p:sp>
      <p:sp>
        <p:nvSpPr>
          <p:cNvPr id="3" name="Content Placeholder 2"/>
          <p:cNvSpPr>
            <a:spLocks noGrp="1"/>
          </p:cNvSpPr>
          <p:nvPr>
            <p:ph sz="half" idx="1"/>
          </p:nvPr>
        </p:nvSpPr>
        <p:spPr>
          <a:xfrm>
            <a:off x="704794" y="1857024"/>
            <a:ext cx="8340428" cy="4269139"/>
          </a:xfrm>
        </p:spPr>
        <p:txBody>
          <a:bodyPr>
            <a:normAutofit fontScale="77500" lnSpcReduction="20000"/>
          </a:bodyPr>
          <a:lstStyle/>
          <a:p>
            <a:r>
              <a:rPr lang="en-US" dirty="0" smtClean="0"/>
              <a:t>Urine Specific gravity variable </a:t>
            </a:r>
            <a:r>
              <a:rPr lang="en-US" dirty="0"/>
              <a:t>in </a:t>
            </a:r>
            <a:r>
              <a:rPr lang="en-US" dirty="0" smtClean="0"/>
              <a:t>health</a:t>
            </a:r>
          </a:p>
          <a:p>
            <a:endParaRPr lang="en-US" dirty="0"/>
          </a:p>
          <a:p>
            <a:r>
              <a:rPr lang="en-US" dirty="0" smtClean="0"/>
              <a:t>Assess concurrently with plasma markers of GFR</a:t>
            </a:r>
            <a:endParaRPr lang="en-US" dirty="0"/>
          </a:p>
          <a:p>
            <a:pPr marL="0" indent="0">
              <a:buNone/>
            </a:pPr>
            <a:endParaRPr lang="en-US" dirty="0"/>
          </a:p>
          <a:p>
            <a:r>
              <a:rPr lang="en-US" dirty="0" smtClean="0"/>
              <a:t>Differentiation of pre-renal, renal and post-renal </a:t>
            </a:r>
            <a:r>
              <a:rPr lang="en-US" dirty="0" err="1" smtClean="0"/>
              <a:t>azotaemia</a:t>
            </a:r>
            <a:endParaRPr lang="en-US" dirty="0" smtClean="0"/>
          </a:p>
          <a:p>
            <a:endParaRPr lang="en-US" dirty="0"/>
          </a:p>
          <a:p>
            <a:r>
              <a:rPr lang="en-US" dirty="0" smtClean="0"/>
              <a:t>True for all surrogate markers of GFR </a:t>
            </a:r>
            <a:r>
              <a:rPr lang="mr-IN" dirty="0" smtClean="0"/>
              <a:t>–</a:t>
            </a:r>
            <a:r>
              <a:rPr lang="en-US" dirty="0" smtClean="0"/>
              <a:t> </a:t>
            </a:r>
            <a:r>
              <a:rPr lang="en-US" dirty="0" err="1" smtClean="0"/>
              <a:t>Creatinine</a:t>
            </a:r>
            <a:r>
              <a:rPr lang="en-US" dirty="0" smtClean="0"/>
              <a:t> </a:t>
            </a:r>
            <a:r>
              <a:rPr lang="en-US" b="1" dirty="0" smtClean="0">
                <a:solidFill>
                  <a:srgbClr val="8F23B3"/>
                </a:solidFill>
              </a:rPr>
              <a:t>and SDMA</a:t>
            </a:r>
          </a:p>
          <a:p>
            <a:endParaRPr lang="en-US" dirty="0"/>
          </a:p>
          <a:p>
            <a:r>
              <a:rPr lang="en-US" dirty="0" smtClean="0"/>
              <a:t>Identification </a:t>
            </a:r>
            <a:r>
              <a:rPr lang="en-US" dirty="0"/>
              <a:t>of pre-renal </a:t>
            </a:r>
            <a:r>
              <a:rPr lang="en-US" dirty="0" err="1" smtClean="0"/>
              <a:t>azotaemia</a:t>
            </a:r>
            <a:r>
              <a:rPr lang="en-US" dirty="0" smtClean="0"/>
              <a:t>: </a:t>
            </a:r>
            <a:endParaRPr lang="en-US" dirty="0"/>
          </a:p>
          <a:p>
            <a:pPr lvl="1"/>
            <a:r>
              <a:rPr lang="en-US" dirty="0" smtClean="0"/>
              <a:t>Cat &gt;1.035-1.040</a:t>
            </a:r>
          </a:p>
          <a:p>
            <a:pPr lvl="1"/>
            <a:r>
              <a:rPr lang="en-US" dirty="0" smtClean="0"/>
              <a:t>Dog &gt;1.030</a:t>
            </a:r>
          </a:p>
          <a:p>
            <a:pPr marL="914400" lvl="2" indent="0">
              <a:buNone/>
            </a:pPr>
            <a:endParaRPr lang="en-US" dirty="0"/>
          </a:p>
        </p:txBody>
      </p:sp>
    </p:spTree>
    <p:extLst>
      <p:ext uri="{BB962C8B-B14F-4D97-AF65-F5344CB8AC3E}">
        <p14:creationId xmlns:p14="http://schemas.microsoft.com/office/powerpoint/2010/main" val="18716905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aspects of urinalysis</a:t>
            </a:r>
            <a:endParaRPr lang="en-US" dirty="0"/>
          </a:p>
        </p:txBody>
      </p:sp>
      <p:sp>
        <p:nvSpPr>
          <p:cNvPr id="3" name="Content Placeholder 2"/>
          <p:cNvSpPr>
            <a:spLocks noGrp="1"/>
          </p:cNvSpPr>
          <p:nvPr>
            <p:ph sz="half" idx="1"/>
          </p:nvPr>
        </p:nvSpPr>
        <p:spPr>
          <a:xfrm>
            <a:off x="803571" y="1474313"/>
            <a:ext cx="8070335" cy="4774163"/>
          </a:xfrm>
        </p:spPr>
        <p:txBody>
          <a:bodyPr>
            <a:normAutofit fontScale="85000" lnSpcReduction="20000"/>
          </a:bodyPr>
          <a:lstStyle/>
          <a:p>
            <a:pPr marL="457200" lvl="1" indent="0">
              <a:buNone/>
            </a:pPr>
            <a:endParaRPr lang="en-US" dirty="0" smtClean="0"/>
          </a:p>
          <a:p>
            <a:r>
              <a:rPr lang="en-US" dirty="0" smtClean="0"/>
              <a:t>Dipstick assessment:</a:t>
            </a:r>
          </a:p>
          <a:p>
            <a:pPr lvl="1"/>
            <a:r>
              <a:rPr lang="en-US" b="1" dirty="0" smtClean="0">
                <a:solidFill>
                  <a:srgbClr val="8F23B3"/>
                </a:solidFill>
              </a:rPr>
              <a:t>pH</a:t>
            </a:r>
          </a:p>
          <a:p>
            <a:pPr lvl="1"/>
            <a:r>
              <a:rPr lang="en-US" b="1" dirty="0" smtClean="0">
                <a:solidFill>
                  <a:srgbClr val="8F23B3"/>
                </a:solidFill>
              </a:rPr>
              <a:t>Blood/</a:t>
            </a:r>
            <a:r>
              <a:rPr lang="en-US" b="1" dirty="0" err="1" smtClean="0">
                <a:solidFill>
                  <a:srgbClr val="8F23B3"/>
                </a:solidFill>
              </a:rPr>
              <a:t>Haemoglobin</a:t>
            </a:r>
            <a:endParaRPr lang="en-US" b="1" dirty="0" smtClean="0">
              <a:solidFill>
                <a:srgbClr val="8F23B3"/>
              </a:solidFill>
            </a:endParaRPr>
          </a:p>
          <a:p>
            <a:pPr marL="457200" lvl="1" indent="0">
              <a:buNone/>
            </a:pPr>
            <a:endParaRPr lang="en-US" b="1" dirty="0" smtClean="0">
              <a:solidFill>
                <a:srgbClr val="8F23B3"/>
              </a:solidFill>
            </a:endParaRPr>
          </a:p>
          <a:p>
            <a:pPr lvl="1"/>
            <a:r>
              <a:rPr lang="en-US" b="1" dirty="0" err="1" smtClean="0">
                <a:solidFill>
                  <a:srgbClr val="8F23B3"/>
                </a:solidFill>
              </a:rPr>
              <a:t>Glucosuria</a:t>
            </a:r>
            <a:endParaRPr lang="en-US" b="1" dirty="0" smtClean="0">
              <a:solidFill>
                <a:srgbClr val="8F23B3"/>
              </a:solidFill>
            </a:endParaRPr>
          </a:p>
          <a:p>
            <a:pPr lvl="2"/>
            <a:r>
              <a:rPr lang="en-US" dirty="0" smtClean="0"/>
              <a:t>Tubular injury</a:t>
            </a:r>
          </a:p>
          <a:p>
            <a:pPr lvl="2"/>
            <a:r>
              <a:rPr lang="en-US" dirty="0" smtClean="0"/>
              <a:t>Primary renal </a:t>
            </a:r>
            <a:r>
              <a:rPr lang="en-US" dirty="0" err="1" smtClean="0"/>
              <a:t>glucosuria</a:t>
            </a:r>
            <a:r>
              <a:rPr lang="en-US" dirty="0" smtClean="0"/>
              <a:t> </a:t>
            </a:r>
          </a:p>
          <a:p>
            <a:pPr lvl="2"/>
            <a:r>
              <a:rPr lang="en-US" dirty="0" smtClean="0"/>
              <a:t>Assess with </a:t>
            </a:r>
            <a:r>
              <a:rPr lang="en-US" dirty="0" err="1" smtClean="0"/>
              <a:t>normoglycaemia</a:t>
            </a:r>
            <a:endParaRPr lang="en-US" dirty="0" smtClean="0"/>
          </a:p>
          <a:p>
            <a:pPr marL="914400" lvl="2" indent="0">
              <a:buNone/>
            </a:pPr>
            <a:endParaRPr lang="en-US" dirty="0" smtClean="0"/>
          </a:p>
          <a:p>
            <a:pPr lvl="1"/>
            <a:r>
              <a:rPr lang="en-US" b="1" dirty="0" smtClean="0">
                <a:solidFill>
                  <a:srgbClr val="8F23B3"/>
                </a:solidFill>
              </a:rPr>
              <a:t>Proteinuria</a:t>
            </a:r>
          </a:p>
          <a:p>
            <a:pPr lvl="2"/>
            <a:r>
              <a:rPr lang="en-US" dirty="0"/>
              <a:t>Pre-renal, Renal, Post-renal?</a:t>
            </a:r>
          </a:p>
          <a:p>
            <a:pPr lvl="2"/>
            <a:r>
              <a:rPr lang="en-US" dirty="0"/>
              <a:t>Interpret with urine specific gravity</a:t>
            </a:r>
          </a:p>
          <a:p>
            <a:pPr lvl="2"/>
            <a:r>
              <a:rPr lang="en-US" dirty="0"/>
              <a:t>Significance of 2+ proteinuria with USG of 1.008 </a:t>
            </a:r>
            <a:r>
              <a:rPr lang="en-US" dirty="0" err="1"/>
              <a:t>vs</a:t>
            </a:r>
            <a:r>
              <a:rPr lang="en-US" dirty="0"/>
              <a:t> 1.045</a:t>
            </a:r>
          </a:p>
          <a:p>
            <a:pPr lvl="1"/>
            <a:endParaRPr lang="en-US" b="1" dirty="0" smtClean="0">
              <a:solidFill>
                <a:srgbClr val="8F23B3"/>
              </a:solidFill>
            </a:endParaRPr>
          </a:p>
          <a:p>
            <a:pPr lvl="1"/>
            <a:r>
              <a:rPr lang="en-US" b="1" dirty="0" smtClean="0">
                <a:solidFill>
                  <a:schemeClr val="accent6"/>
                </a:solidFill>
              </a:rPr>
              <a:t>Leucocyte pad (inaccurate) </a:t>
            </a:r>
            <a:r>
              <a:rPr lang="mr-IN" b="1" dirty="0" smtClean="0">
                <a:solidFill>
                  <a:schemeClr val="accent6"/>
                </a:solidFill>
              </a:rPr>
              <a:t>–</a:t>
            </a:r>
            <a:r>
              <a:rPr lang="en-US" b="1" dirty="0" smtClean="0">
                <a:solidFill>
                  <a:schemeClr val="accent6"/>
                </a:solidFill>
              </a:rPr>
              <a:t> do not interpret</a:t>
            </a:r>
          </a:p>
        </p:txBody>
      </p:sp>
      <p:pic>
        <p:nvPicPr>
          <p:cNvPr id="4" name="Picture 3" descr="roche-accu-chek-aviva-blood-glucose-meter-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291" y="1376461"/>
            <a:ext cx="2080224" cy="1394973"/>
          </a:xfrm>
          <a:prstGeom prst="rect">
            <a:avLst/>
          </a:prstGeom>
          <a:ln>
            <a:noFill/>
          </a:ln>
          <a:effectLst>
            <a:outerShdw blurRad="292100" dist="139700" dir="2700000" algn="tl" rotWithShape="0">
              <a:srgbClr val="333333">
                <a:alpha val="65000"/>
              </a:srgbClr>
            </a:outerShdw>
          </a:effectLst>
        </p:spPr>
      </p:pic>
      <p:pic>
        <p:nvPicPr>
          <p:cNvPr id="5" name="Picture 4" descr="M9201091-Urine_analysis_cdp-2014062002390312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290" y="3052592"/>
            <a:ext cx="2080224" cy="1392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46464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Diagnosing CKD: </a:t>
            </a:r>
            <a:r>
              <a:rPr lang="en-US" dirty="0" err="1" smtClean="0"/>
              <a:t>Creatinine</a:t>
            </a:r>
            <a:endParaRPr lang="en-US" dirty="0"/>
          </a:p>
        </p:txBody>
      </p:sp>
      <p:pic>
        <p:nvPicPr>
          <p:cNvPr id="4" name="Picture 3" descr="image00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7059" y="1454509"/>
            <a:ext cx="6801450" cy="4788776"/>
          </a:xfrm>
          <a:prstGeom prst="rect">
            <a:avLst/>
          </a:prstGeom>
        </p:spPr>
      </p:pic>
      <p:cxnSp>
        <p:nvCxnSpPr>
          <p:cNvPr id="5" name="Straight Connector 4"/>
          <p:cNvCxnSpPr/>
          <p:nvPr/>
        </p:nvCxnSpPr>
        <p:spPr>
          <a:xfrm>
            <a:off x="6219467" y="2100135"/>
            <a:ext cx="0" cy="3402545"/>
          </a:xfrm>
          <a:prstGeom prst="line">
            <a:avLst/>
          </a:prstGeom>
          <a:ln>
            <a:solidFill>
              <a:srgbClr val="8F23B3"/>
            </a:solidFill>
            <a:prstDash val="sys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635632" y="2100135"/>
            <a:ext cx="0" cy="3402545"/>
          </a:xfrm>
          <a:prstGeom prst="line">
            <a:avLst/>
          </a:prstGeom>
          <a:ln>
            <a:solidFill>
              <a:srgbClr val="8F23B3"/>
            </a:solidFill>
            <a:prstDash val="sys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877250" y="2100135"/>
            <a:ext cx="0" cy="3402545"/>
          </a:xfrm>
          <a:prstGeom prst="line">
            <a:avLst/>
          </a:prstGeom>
          <a:ln>
            <a:solidFill>
              <a:srgbClr val="8F23B3"/>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2116572" y="4818915"/>
            <a:ext cx="4102895" cy="3256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116573" y="3229343"/>
            <a:ext cx="760677"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77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03573" y="188790"/>
            <a:ext cx="7883227" cy="1143000"/>
          </a:xfrm>
        </p:spPr>
        <p:txBody>
          <a:bodyPr/>
          <a:lstStyle/>
          <a:p>
            <a:r>
              <a:rPr lang="en-GB" dirty="0" smtClean="0"/>
              <a:t>GFR</a:t>
            </a:r>
            <a:endParaRPr lang="en-GB" dirty="0" smtClean="0"/>
          </a:p>
        </p:txBody>
      </p:sp>
      <p:pic>
        <p:nvPicPr>
          <p:cNvPr id="16387" name="Picture 7" descr="GRF vs creat10"/>
          <p:cNvPicPr>
            <a:picLocks noChangeAspect="1" noChangeArrowheads="1"/>
          </p:cNvPicPr>
          <p:nvPr/>
        </p:nvPicPr>
        <p:blipFill>
          <a:blip r:embed="rId3" cstate="print"/>
          <a:srcRect/>
          <a:stretch>
            <a:fillRect/>
          </a:stretch>
        </p:blipFill>
        <p:spPr bwMode="auto">
          <a:xfrm>
            <a:off x="1304925" y="1700213"/>
            <a:ext cx="6534150" cy="4772025"/>
          </a:xfrm>
          <a:prstGeom prst="rect">
            <a:avLst/>
          </a:prstGeom>
          <a:ln>
            <a:noFill/>
          </a:ln>
          <a:effectLst>
            <a:outerShdw blurRad="292100" dist="139700" dir="2700000" algn="tl" rotWithShape="0">
              <a:srgbClr val="333333">
                <a:alpha val="65000"/>
              </a:srgbClr>
            </a:outerShdw>
          </a:effectLst>
        </p:spPr>
      </p:pic>
      <p:sp>
        <p:nvSpPr>
          <p:cNvPr id="16388" name="Line 8"/>
          <p:cNvSpPr>
            <a:spLocks noChangeShapeType="1"/>
          </p:cNvSpPr>
          <p:nvPr/>
        </p:nvSpPr>
        <p:spPr bwMode="auto">
          <a:xfrm>
            <a:off x="2700338" y="2060575"/>
            <a:ext cx="0" cy="0"/>
          </a:xfrm>
          <a:prstGeom prst="line">
            <a:avLst/>
          </a:prstGeom>
          <a:noFill/>
          <a:ln w="9525">
            <a:solidFill>
              <a:schemeClr val="tx1"/>
            </a:solidFill>
            <a:round/>
            <a:headEnd/>
            <a:tailEnd/>
          </a:ln>
        </p:spPr>
        <p:txBody>
          <a:bodyPr/>
          <a:lstStyle/>
          <a:p>
            <a:endParaRPr lang="en-GB"/>
          </a:p>
        </p:txBody>
      </p:sp>
      <p:sp>
        <p:nvSpPr>
          <p:cNvPr id="218121" name="Freeform 9"/>
          <p:cNvSpPr>
            <a:spLocks/>
          </p:cNvSpPr>
          <p:nvPr/>
        </p:nvSpPr>
        <p:spPr bwMode="auto">
          <a:xfrm>
            <a:off x="2843213" y="2276475"/>
            <a:ext cx="3313112" cy="3097213"/>
          </a:xfrm>
          <a:custGeom>
            <a:avLst/>
            <a:gdLst>
              <a:gd name="T0" fmla="*/ 0 w 1905"/>
              <a:gd name="T1" fmla="*/ 0 h 2215"/>
              <a:gd name="T2" fmla="*/ 2147483647 w 1905"/>
              <a:gd name="T3" fmla="*/ 2147483647 h 2215"/>
              <a:gd name="T4" fmla="*/ 2147483647 w 1905"/>
              <a:gd name="T5" fmla="*/ 2147483647 h 2215"/>
              <a:gd name="T6" fmla="*/ 0 60000 65536"/>
              <a:gd name="T7" fmla="*/ 0 60000 65536"/>
              <a:gd name="T8" fmla="*/ 0 60000 65536"/>
              <a:gd name="T9" fmla="*/ 0 w 1905"/>
              <a:gd name="T10" fmla="*/ 0 h 2215"/>
              <a:gd name="T11" fmla="*/ 1905 w 1905"/>
              <a:gd name="T12" fmla="*/ 2215 h 2215"/>
            </a:gdLst>
            <a:ahLst/>
            <a:cxnLst>
              <a:cxn ang="T6">
                <a:pos x="T0" y="T1"/>
              </a:cxn>
              <a:cxn ang="T7">
                <a:pos x="T2" y="T3"/>
              </a:cxn>
              <a:cxn ang="T8">
                <a:pos x="T4" y="T5"/>
              </a:cxn>
            </a:cxnLst>
            <a:rect l="T9" t="T10" r="T11" b="T12"/>
            <a:pathLst>
              <a:path w="1905" h="2215">
                <a:moveTo>
                  <a:pt x="0" y="0"/>
                </a:moveTo>
                <a:cubicBezTo>
                  <a:pt x="23" y="752"/>
                  <a:pt x="46" y="1505"/>
                  <a:pt x="363" y="1860"/>
                </a:cubicBezTo>
                <a:cubicBezTo>
                  <a:pt x="680" y="2215"/>
                  <a:pt x="1292" y="2173"/>
                  <a:pt x="1905" y="2132"/>
                </a:cubicBezTo>
              </a:path>
            </a:pathLst>
          </a:custGeom>
          <a:noFill/>
          <a:ln w="9525">
            <a:solidFill>
              <a:srgbClr val="000000"/>
            </a:solidFill>
            <a:prstDash val="dash"/>
            <a:round/>
            <a:headEnd/>
            <a:tailEnd/>
          </a:ln>
        </p:spPr>
        <p:txBody>
          <a:bodyPr/>
          <a:lstStyle/>
          <a:p>
            <a:endParaRPr lang="en-GB"/>
          </a:p>
        </p:txBody>
      </p:sp>
      <p:sp>
        <p:nvSpPr>
          <p:cNvPr id="218122" name="Rectangle 10"/>
          <p:cNvSpPr>
            <a:spLocks noChangeArrowheads="1"/>
          </p:cNvSpPr>
          <p:nvPr/>
        </p:nvSpPr>
        <p:spPr bwMode="auto">
          <a:xfrm>
            <a:off x="2051050" y="4365625"/>
            <a:ext cx="4105275" cy="1150938"/>
          </a:xfrm>
          <a:prstGeom prst="rect">
            <a:avLst/>
          </a:prstGeom>
          <a:solidFill>
            <a:srgbClr val="C0C0C0">
              <a:alpha val="30980"/>
            </a:srgbClr>
          </a:solidFill>
          <a:ln w="9525">
            <a:solidFill>
              <a:schemeClr val="tx1"/>
            </a:solidFill>
            <a:miter lim="800000"/>
            <a:headEnd/>
            <a:tailEnd/>
          </a:ln>
        </p:spPr>
        <p:txBody>
          <a:bodyPr wrap="none" anchor="ctr"/>
          <a:lstStyle/>
          <a:p>
            <a:endParaRPr lang="en-US"/>
          </a:p>
        </p:txBody>
      </p:sp>
      <p:grpSp>
        <p:nvGrpSpPr>
          <p:cNvPr id="19" name="Group 18"/>
          <p:cNvGrpSpPr/>
          <p:nvPr/>
        </p:nvGrpSpPr>
        <p:grpSpPr>
          <a:xfrm>
            <a:off x="5232400" y="676275"/>
            <a:ext cx="3022600" cy="2768600"/>
            <a:chOff x="5232400" y="676275"/>
            <a:chExt cx="3022600" cy="2768600"/>
          </a:xfrm>
          <a:effectLst>
            <a:outerShdw blurRad="50800" dist="38100" dir="2700000" algn="tl" rotWithShape="0">
              <a:prstClr val="black">
                <a:alpha val="40000"/>
              </a:prstClr>
            </a:outerShdw>
          </a:effectLst>
        </p:grpSpPr>
        <p:sp>
          <p:nvSpPr>
            <p:cNvPr id="7" name="Rectangle 6"/>
            <p:cNvSpPr/>
            <p:nvPr/>
          </p:nvSpPr>
          <p:spPr>
            <a:xfrm>
              <a:off x="5232400" y="676275"/>
              <a:ext cx="3022600" cy="2768600"/>
            </a:xfrm>
            <a:prstGeom prst="rect">
              <a:avLst/>
            </a:prstGeom>
            <a:solidFill>
              <a:srgbClr val="8F23B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9" name="Straight Connector 8"/>
            <p:cNvCxnSpPr/>
            <p:nvPr/>
          </p:nvCxnSpPr>
          <p:spPr>
            <a:xfrm>
              <a:off x="5791200" y="1331790"/>
              <a:ext cx="12700" cy="1589210"/>
            </a:xfrm>
            <a:prstGeom prst="line">
              <a:avLst/>
            </a:prstGeom>
            <a:ln>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803900" y="2921000"/>
              <a:ext cx="2035175" cy="0"/>
            </a:xfrm>
            <a:prstGeom prst="line">
              <a:avLst/>
            </a:prstGeom>
            <a:ln>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4848962" y="1339039"/>
              <a:ext cx="1505540" cy="369332"/>
            </a:xfrm>
            <a:prstGeom prst="rect">
              <a:avLst/>
            </a:prstGeom>
            <a:noFill/>
          </p:spPr>
          <p:txBody>
            <a:bodyPr wrap="none" rtlCol="0">
              <a:spAutoFit/>
            </a:bodyPr>
            <a:lstStyle/>
            <a:p>
              <a:r>
                <a:rPr lang="en-GB" dirty="0" smtClean="0">
                  <a:solidFill>
                    <a:schemeClr val="bg1"/>
                  </a:solidFill>
                </a:rPr>
                <a:t>1/[creatinine]</a:t>
              </a:r>
              <a:endParaRPr lang="en-GB" dirty="0">
                <a:solidFill>
                  <a:schemeClr val="bg1"/>
                </a:solidFill>
              </a:endParaRPr>
            </a:p>
          </p:txBody>
        </p:sp>
        <p:sp>
          <p:nvSpPr>
            <p:cNvPr id="13" name="TextBox 12"/>
            <p:cNvSpPr txBox="1"/>
            <p:nvPr/>
          </p:nvSpPr>
          <p:spPr>
            <a:xfrm>
              <a:off x="7167096" y="2921000"/>
              <a:ext cx="671979" cy="369332"/>
            </a:xfrm>
            <a:prstGeom prst="rect">
              <a:avLst/>
            </a:prstGeom>
            <a:noFill/>
          </p:spPr>
          <p:txBody>
            <a:bodyPr wrap="none" rtlCol="0">
              <a:spAutoFit/>
            </a:bodyPr>
            <a:lstStyle/>
            <a:p>
              <a:r>
                <a:rPr lang="en-GB" dirty="0" smtClean="0">
                  <a:solidFill>
                    <a:schemeClr val="bg1"/>
                  </a:solidFill>
                </a:rPr>
                <a:t>GFR</a:t>
              </a:r>
              <a:endParaRPr lang="en-GB" dirty="0">
                <a:solidFill>
                  <a:schemeClr val="bg1"/>
                </a:solidFill>
              </a:endParaRPr>
            </a:p>
          </p:txBody>
        </p:sp>
        <p:cxnSp>
          <p:nvCxnSpPr>
            <p:cNvPr id="17" name="Straight Connector 16"/>
            <p:cNvCxnSpPr/>
            <p:nvPr/>
          </p:nvCxnSpPr>
          <p:spPr>
            <a:xfrm flipV="1">
              <a:off x="5803900" y="1700213"/>
              <a:ext cx="1752600" cy="1220788"/>
            </a:xfrm>
            <a:prstGeom prst="line">
              <a:avLst/>
            </a:prstGeom>
            <a:ln w="38100">
              <a:solidFill>
                <a:schemeClr val="bg1"/>
              </a:solidFill>
              <a:prstDash val="dashDot"/>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6660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21" grpId="0" animBg="1"/>
      <p:bldP spid="2181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Retinol binding protein</a:t>
            </a:r>
            <a:br>
              <a:rPr lang="en-US" dirty="0" smtClean="0"/>
            </a:br>
            <a:r>
              <a:rPr lang="en-US" dirty="0" smtClean="0"/>
              <a:t>(RBP)</a:t>
            </a:r>
            <a:endParaRPr lang="en-US" dirty="0"/>
          </a:p>
        </p:txBody>
      </p:sp>
      <p:sp>
        <p:nvSpPr>
          <p:cNvPr id="3" name="Content Placeholder 2"/>
          <p:cNvSpPr>
            <a:spLocks noGrp="1"/>
          </p:cNvSpPr>
          <p:nvPr>
            <p:ph sz="half" idx="1"/>
          </p:nvPr>
        </p:nvSpPr>
        <p:spPr/>
        <p:txBody>
          <a:bodyPr/>
          <a:lstStyle/>
          <a:p>
            <a:r>
              <a:rPr lang="en-US" dirty="0" smtClean="0"/>
              <a:t>Low molecular weight protein 21KDa</a:t>
            </a:r>
          </a:p>
          <a:p>
            <a:r>
              <a:rPr lang="en-US" dirty="0" smtClean="0"/>
              <a:t>Synthesized in liver</a:t>
            </a:r>
          </a:p>
          <a:p>
            <a:r>
              <a:rPr lang="en-US" dirty="0" smtClean="0"/>
              <a:t>Transports retinol from liver to periphery</a:t>
            </a:r>
          </a:p>
          <a:p>
            <a:r>
              <a:rPr lang="en-US" dirty="0" smtClean="0"/>
              <a:t>Circulates in a macromolecular complex with </a:t>
            </a:r>
            <a:r>
              <a:rPr lang="en-US" dirty="0" err="1" smtClean="0"/>
              <a:t>transthretin</a:t>
            </a:r>
            <a:r>
              <a:rPr lang="en-US" dirty="0" smtClean="0"/>
              <a:t> (54KDa)</a:t>
            </a:r>
          </a:p>
          <a:p>
            <a:r>
              <a:rPr lang="en-US" dirty="0" smtClean="0"/>
              <a:t>Only free RBP filtered at glomerulus</a:t>
            </a:r>
          </a:p>
          <a:p>
            <a:r>
              <a:rPr lang="en-US" dirty="0" smtClean="0"/>
              <a:t>Reabsorbed by </a:t>
            </a:r>
            <a:r>
              <a:rPr lang="en-US" dirty="0" err="1" smtClean="0"/>
              <a:t>megalin</a:t>
            </a:r>
            <a:r>
              <a:rPr lang="en-US" dirty="0" smtClean="0"/>
              <a:t> mediated endocytosis</a:t>
            </a:r>
          </a:p>
          <a:p>
            <a:endParaRPr lang="en-US" dirty="0"/>
          </a:p>
        </p:txBody>
      </p:sp>
      <p:pic>
        <p:nvPicPr>
          <p:cNvPr id="4" name="Picture 3" descr="Retinol_binding_protein_1RBP.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6626" y="166760"/>
            <a:ext cx="2417766" cy="1982568"/>
          </a:xfrm>
          <a:prstGeom prst="rect">
            <a:avLst/>
          </a:prstGeom>
        </p:spPr>
      </p:pic>
    </p:spTree>
    <p:extLst>
      <p:ext uri="{BB962C8B-B14F-4D97-AF65-F5344CB8AC3E}">
        <p14:creationId xmlns:p14="http://schemas.microsoft.com/office/powerpoint/2010/main" val="25571070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Urinary </a:t>
            </a:r>
            <a:r>
              <a:rPr lang="en-US" dirty="0" err="1" smtClean="0"/>
              <a:t>cystatin</a:t>
            </a:r>
            <a:r>
              <a:rPr lang="en-US" dirty="0" smtClean="0"/>
              <a:t> C</a:t>
            </a:r>
            <a:endParaRPr lang="en-US" dirty="0"/>
          </a:p>
        </p:txBody>
      </p:sp>
      <p:pic>
        <p:nvPicPr>
          <p:cNvPr id="9" name="Content Placeholder 8" descr="Screen Shot 2016-05-09 at 14.22.40.png"/>
          <p:cNvPicPr>
            <a:picLocks noGrp="1" noChangeAspect="1"/>
          </p:cNvPicPr>
          <p:nvPr>
            <p:ph sz="quarter" idx="4"/>
          </p:nvPr>
        </p:nvPicPr>
        <p:blipFill>
          <a:blip r:embed="rId3" cstate="screen">
            <a:extLst>
              <a:ext uri="{28A0092B-C50C-407E-A947-70E740481C1C}">
                <a14:useLocalDpi xmlns:a14="http://schemas.microsoft.com/office/drawing/2010/main"/>
              </a:ext>
            </a:extLst>
          </a:blip>
          <a:srcRect l="-4174" r="-4174"/>
          <a:stretch>
            <a:fillRect/>
          </a:stretch>
        </p:blipFill>
        <p:spPr>
          <a:xfrm>
            <a:off x="5227785" y="1319183"/>
            <a:ext cx="3769575" cy="3675232"/>
          </a:xfrm>
        </p:spPr>
      </p:pic>
      <p:sp>
        <p:nvSpPr>
          <p:cNvPr id="5" name="TextBox 4"/>
          <p:cNvSpPr txBox="1"/>
          <p:nvPr/>
        </p:nvSpPr>
        <p:spPr>
          <a:xfrm>
            <a:off x="875407" y="5581788"/>
            <a:ext cx="3957828" cy="584776"/>
          </a:xfrm>
          <a:prstGeom prst="rect">
            <a:avLst/>
          </a:prstGeom>
          <a:noFill/>
        </p:spPr>
        <p:txBody>
          <a:bodyPr wrap="square" rtlCol="0">
            <a:spAutoFit/>
          </a:bodyPr>
          <a:lstStyle/>
          <a:p>
            <a:pPr algn="ctr"/>
            <a:r>
              <a:rPr lang="en-US" sz="1600" i="1" dirty="0" err="1"/>
              <a:t>Monti</a:t>
            </a:r>
            <a:r>
              <a:rPr lang="en-US" sz="1600" i="1" dirty="0"/>
              <a:t> et al (2012) JSAP 53; 254-</a:t>
            </a:r>
            <a:r>
              <a:rPr lang="en-US" sz="1600" i="1" dirty="0" smtClean="0"/>
              <a:t>259</a:t>
            </a:r>
          </a:p>
          <a:p>
            <a:pPr algn="ctr"/>
            <a:r>
              <a:rPr lang="en-US" sz="1600" b="1" i="1" dirty="0" err="1" smtClean="0">
                <a:solidFill>
                  <a:srgbClr val="8F23B3"/>
                </a:solidFill>
              </a:rPr>
              <a:t>Creatinine</a:t>
            </a:r>
            <a:r>
              <a:rPr lang="en-US" sz="1600" b="1" i="1" dirty="0" smtClean="0">
                <a:solidFill>
                  <a:srgbClr val="8F23B3"/>
                </a:solidFill>
              </a:rPr>
              <a:t> range 2.0-15.5 mg/</a:t>
            </a:r>
            <a:r>
              <a:rPr lang="en-US" sz="1600" b="1" i="1" dirty="0" err="1" smtClean="0">
                <a:solidFill>
                  <a:srgbClr val="8F23B3"/>
                </a:solidFill>
              </a:rPr>
              <a:t>dL</a:t>
            </a:r>
            <a:endParaRPr lang="en-US" sz="1600" b="1" i="1" dirty="0">
              <a:solidFill>
                <a:srgbClr val="8F23B3"/>
              </a:solidFill>
            </a:endParaRPr>
          </a:p>
        </p:txBody>
      </p:sp>
      <p:pic>
        <p:nvPicPr>
          <p:cNvPr id="8" name="Content Placeholder 7" descr="Screen Shot 2013-07-13 at 16.57.31.png"/>
          <p:cNvPicPr>
            <a:picLocks noGrp="1" noChangeAspect="1"/>
          </p:cNvPicPr>
          <p:nvPr>
            <p:ph sz="half" idx="2"/>
          </p:nvPr>
        </p:nvPicPr>
        <p:blipFill>
          <a:blip r:embed="rId4" cstate="screen">
            <a:extLst>
              <a:ext uri="{28A0092B-C50C-407E-A947-70E740481C1C}">
                <a14:useLocalDpi xmlns:a14="http://schemas.microsoft.com/office/drawing/2010/main"/>
              </a:ext>
            </a:extLst>
          </a:blip>
          <a:srcRect t="-14218" b="-14218"/>
          <a:stretch>
            <a:fillRect/>
          </a:stretch>
        </p:blipFill>
        <p:spPr>
          <a:xfrm>
            <a:off x="532320" y="1033660"/>
            <a:ext cx="4695465" cy="4592146"/>
          </a:xfrm>
          <a:prstGeom prst="rect">
            <a:avLst/>
          </a:prstGeom>
        </p:spPr>
      </p:pic>
      <p:sp>
        <p:nvSpPr>
          <p:cNvPr id="10" name="TextBox 9"/>
          <p:cNvSpPr txBox="1"/>
          <p:nvPr/>
        </p:nvSpPr>
        <p:spPr>
          <a:xfrm>
            <a:off x="4833235" y="5271934"/>
            <a:ext cx="4164125" cy="584776"/>
          </a:xfrm>
          <a:prstGeom prst="rect">
            <a:avLst/>
          </a:prstGeom>
          <a:noFill/>
        </p:spPr>
        <p:txBody>
          <a:bodyPr wrap="square" rtlCol="0">
            <a:spAutoFit/>
          </a:bodyPr>
          <a:lstStyle/>
          <a:p>
            <a:pPr algn="ctr"/>
            <a:r>
              <a:rPr lang="en-US" sz="1600" i="1" dirty="0" smtClean="0"/>
              <a:t>Williams &amp; Archer (2016) JSAP 57: 122-129</a:t>
            </a:r>
          </a:p>
          <a:p>
            <a:pPr algn="ctr"/>
            <a:r>
              <a:rPr lang="en-US" sz="1600" b="1" i="1" dirty="0" err="1" smtClean="0">
                <a:solidFill>
                  <a:srgbClr val="8F23B3"/>
                </a:solidFill>
              </a:rPr>
              <a:t>Creatinine</a:t>
            </a:r>
            <a:r>
              <a:rPr lang="en-US" sz="1600" b="1" i="1" dirty="0" smtClean="0">
                <a:solidFill>
                  <a:srgbClr val="8F23B3"/>
                </a:solidFill>
              </a:rPr>
              <a:t> median 2.15 mg/</a:t>
            </a:r>
            <a:r>
              <a:rPr lang="en-US" sz="1600" b="1" i="1" dirty="0" err="1" smtClean="0">
                <a:solidFill>
                  <a:srgbClr val="8F23B3"/>
                </a:solidFill>
              </a:rPr>
              <a:t>dL</a:t>
            </a:r>
            <a:r>
              <a:rPr lang="en-US" sz="1600" b="1" i="1" dirty="0" smtClean="0">
                <a:solidFill>
                  <a:srgbClr val="8F23B3"/>
                </a:solidFill>
              </a:rPr>
              <a:t> (1.91, 2.77) </a:t>
            </a:r>
            <a:endParaRPr lang="en-US" sz="1600" b="1" i="1" dirty="0">
              <a:solidFill>
                <a:srgbClr val="8F23B3"/>
              </a:solidFill>
            </a:endParaRPr>
          </a:p>
        </p:txBody>
      </p:sp>
      <p:sp>
        <p:nvSpPr>
          <p:cNvPr id="11" name="TextBox 10"/>
          <p:cNvSpPr txBox="1"/>
          <p:nvPr/>
        </p:nvSpPr>
        <p:spPr>
          <a:xfrm>
            <a:off x="4588066" y="6020821"/>
            <a:ext cx="4239986" cy="584776"/>
          </a:xfrm>
          <a:prstGeom prst="rect">
            <a:avLst/>
          </a:prstGeom>
          <a:noFill/>
        </p:spPr>
        <p:txBody>
          <a:bodyPr wrap="square" rtlCol="0">
            <a:spAutoFit/>
          </a:bodyPr>
          <a:lstStyle/>
          <a:p>
            <a:pPr algn="ctr"/>
            <a:r>
              <a:rPr lang="en-US" sz="1600" i="1" dirty="0" err="1" smtClean="0"/>
              <a:t>Ghys</a:t>
            </a:r>
            <a:r>
              <a:rPr lang="en-US" sz="1600" i="1" dirty="0" smtClean="0"/>
              <a:t> et al (2014) Vet </a:t>
            </a:r>
            <a:r>
              <a:rPr lang="en-US" sz="1600" i="1" dirty="0" err="1" smtClean="0"/>
              <a:t>Clin</a:t>
            </a:r>
            <a:r>
              <a:rPr lang="en-US" sz="1600" i="1" dirty="0" smtClean="0"/>
              <a:t> </a:t>
            </a:r>
            <a:r>
              <a:rPr lang="en-US" sz="1600" i="1" dirty="0" err="1" smtClean="0"/>
              <a:t>Pathol</a:t>
            </a:r>
            <a:r>
              <a:rPr lang="en-US" sz="1600" i="1" dirty="0" smtClean="0"/>
              <a:t> 43: 226-234</a:t>
            </a:r>
            <a:endParaRPr lang="en-US" sz="1600" i="1" dirty="0"/>
          </a:p>
        </p:txBody>
      </p:sp>
      <p:sp>
        <p:nvSpPr>
          <p:cNvPr id="3" name="TextBox 2"/>
          <p:cNvSpPr txBox="1"/>
          <p:nvPr/>
        </p:nvSpPr>
        <p:spPr>
          <a:xfrm>
            <a:off x="2668470" y="5087268"/>
            <a:ext cx="718434" cy="369332"/>
          </a:xfrm>
          <a:prstGeom prst="rect">
            <a:avLst/>
          </a:prstGeom>
          <a:noFill/>
        </p:spPr>
        <p:txBody>
          <a:bodyPr wrap="square" rtlCol="0">
            <a:spAutoFit/>
          </a:bodyPr>
          <a:lstStyle/>
          <a:p>
            <a:r>
              <a:rPr lang="en-US" dirty="0"/>
              <a:t>n</a:t>
            </a:r>
            <a:r>
              <a:rPr lang="en-US" dirty="0" smtClean="0"/>
              <a:t>=14</a:t>
            </a:r>
            <a:endParaRPr lang="en-US" dirty="0"/>
          </a:p>
        </p:txBody>
      </p:sp>
      <p:sp>
        <p:nvSpPr>
          <p:cNvPr id="12" name="TextBox 11"/>
          <p:cNvSpPr txBox="1"/>
          <p:nvPr/>
        </p:nvSpPr>
        <p:spPr>
          <a:xfrm>
            <a:off x="1499464" y="5087268"/>
            <a:ext cx="718434" cy="369332"/>
          </a:xfrm>
          <a:prstGeom prst="rect">
            <a:avLst/>
          </a:prstGeom>
          <a:noFill/>
        </p:spPr>
        <p:txBody>
          <a:bodyPr wrap="square" rtlCol="0">
            <a:spAutoFit/>
          </a:bodyPr>
          <a:lstStyle/>
          <a:p>
            <a:r>
              <a:rPr lang="en-US" dirty="0"/>
              <a:t>n</a:t>
            </a:r>
            <a:r>
              <a:rPr lang="en-US" dirty="0" smtClean="0"/>
              <a:t>=15</a:t>
            </a:r>
            <a:endParaRPr lang="en-US" dirty="0"/>
          </a:p>
        </p:txBody>
      </p:sp>
      <p:sp>
        <p:nvSpPr>
          <p:cNvPr id="13" name="TextBox 12"/>
          <p:cNvSpPr txBox="1"/>
          <p:nvPr/>
        </p:nvSpPr>
        <p:spPr>
          <a:xfrm>
            <a:off x="3768679" y="5087268"/>
            <a:ext cx="718434" cy="369332"/>
          </a:xfrm>
          <a:prstGeom prst="rect">
            <a:avLst/>
          </a:prstGeom>
          <a:noFill/>
        </p:spPr>
        <p:txBody>
          <a:bodyPr wrap="square" rtlCol="0">
            <a:spAutoFit/>
          </a:bodyPr>
          <a:lstStyle/>
          <a:p>
            <a:r>
              <a:rPr lang="en-US" dirty="0"/>
              <a:t>n</a:t>
            </a:r>
            <a:r>
              <a:rPr lang="en-US" dirty="0" smtClean="0"/>
              <a:t>=17</a:t>
            </a:r>
            <a:endParaRPr lang="en-US" dirty="0"/>
          </a:p>
        </p:txBody>
      </p:sp>
    </p:spTree>
    <p:extLst>
      <p:ext uri="{BB962C8B-B14F-4D97-AF65-F5344CB8AC3E}">
        <p14:creationId xmlns:p14="http://schemas.microsoft.com/office/powerpoint/2010/main" val="8715716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NAG index in cats</a:t>
            </a:r>
            <a:endParaRPr lang="en-US" dirty="0"/>
          </a:p>
        </p:txBody>
      </p:sp>
      <p:sp>
        <p:nvSpPr>
          <p:cNvPr id="3" name="Content Placeholder 2"/>
          <p:cNvSpPr>
            <a:spLocks noGrp="1"/>
          </p:cNvSpPr>
          <p:nvPr>
            <p:ph sz="half" idx="1"/>
          </p:nvPr>
        </p:nvSpPr>
        <p:spPr>
          <a:xfrm>
            <a:off x="780517" y="1302221"/>
            <a:ext cx="5445972" cy="3095978"/>
          </a:xfrm>
        </p:spPr>
        <p:txBody>
          <a:bodyPr>
            <a:normAutofit/>
          </a:bodyPr>
          <a:lstStyle/>
          <a:p>
            <a:r>
              <a:rPr lang="en-US" dirty="0" smtClean="0"/>
              <a:t>Cats:</a:t>
            </a:r>
            <a:r>
              <a:rPr lang="en-US" baseline="30000" dirty="0" smtClean="0"/>
              <a:t>3</a:t>
            </a:r>
            <a:endParaRPr lang="en-US" dirty="0" smtClean="0"/>
          </a:p>
          <a:p>
            <a:pPr lvl="1"/>
            <a:r>
              <a:rPr lang="en-US" dirty="0" smtClean="0"/>
              <a:t>No significant difference</a:t>
            </a:r>
          </a:p>
          <a:p>
            <a:pPr lvl="1"/>
            <a:r>
              <a:rPr lang="en-US" dirty="0" smtClean="0"/>
              <a:t>Sig correlation with proteinuria</a:t>
            </a:r>
          </a:p>
          <a:p>
            <a:pPr marL="0" indent="0">
              <a:buNone/>
            </a:pPr>
            <a:r>
              <a:rPr lang="en-US" dirty="0"/>
              <a:t>	</a:t>
            </a:r>
            <a:r>
              <a:rPr lang="en-US" dirty="0" smtClean="0"/>
              <a:t>	</a:t>
            </a:r>
            <a:endParaRPr lang="en-US" dirty="0"/>
          </a:p>
        </p:txBody>
      </p:sp>
      <p:sp>
        <p:nvSpPr>
          <p:cNvPr id="4" name="TextBox 3"/>
          <p:cNvSpPr txBox="1"/>
          <p:nvPr/>
        </p:nvSpPr>
        <p:spPr>
          <a:xfrm>
            <a:off x="5149316" y="6188517"/>
            <a:ext cx="3537484" cy="307777"/>
          </a:xfrm>
          <a:prstGeom prst="rect">
            <a:avLst/>
          </a:prstGeom>
          <a:noFill/>
        </p:spPr>
        <p:txBody>
          <a:bodyPr wrap="square" rtlCol="0">
            <a:spAutoFit/>
          </a:bodyPr>
          <a:lstStyle/>
          <a:p>
            <a:r>
              <a:rPr lang="en-US" sz="1400" i="1" baseline="30000" dirty="0" smtClean="0"/>
              <a:t>3</a:t>
            </a:r>
            <a:r>
              <a:rPr lang="en-US" sz="1400" i="1" dirty="0" smtClean="0"/>
              <a:t>Jepson et al (2010) AJVR 71: 241-247</a:t>
            </a:r>
            <a:endParaRPr lang="en-US" sz="1400" i="1" baseline="30000" dirty="0" smtClean="0"/>
          </a:p>
        </p:txBody>
      </p:sp>
      <p:pic>
        <p:nvPicPr>
          <p:cNvPr id="6" name="Picture 5" descr="Screen Shot 2013-07-16 at 14.51.55.png"/>
          <p:cNvPicPr>
            <a:picLocks noChangeAspect="1"/>
          </p:cNvPicPr>
          <p:nvPr/>
        </p:nvPicPr>
        <p:blipFill rotWithShape="1">
          <a:blip r:embed="rId3">
            <a:extLst>
              <a:ext uri="{28A0092B-C50C-407E-A947-70E740481C1C}">
                <a14:useLocalDpi xmlns:a14="http://schemas.microsoft.com/office/drawing/2010/main"/>
              </a:ext>
            </a:extLst>
          </a:blip>
          <a:srcRect b="22691"/>
          <a:stretch/>
        </p:blipFill>
        <p:spPr>
          <a:xfrm>
            <a:off x="1249045" y="3037995"/>
            <a:ext cx="7573222" cy="2942724"/>
          </a:xfrm>
          <a:prstGeom prst="rect">
            <a:avLst/>
          </a:prstGeom>
        </p:spPr>
      </p:pic>
      <p:sp>
        <p:nvSpPr>
          <p:cNvPr id="7" name="Oval 6"/>
          <p:cNvSpPr/>
          <p:nvPr/>
        </p:nvSpPr>
        <p:spPr>
          <a:xfrm>
            <a:off x="982133" y="4267201"/>
            <a:ext cx="8161867" cy="651182"/>
          </a:xfrm>
          <a:prstGeom prst="ellipse">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726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Markers of inflammation, fibrosis, hypoxia and oxidative stress</a:t>
            </a:r>
            <a:endParaRPr lang="en-US" dirty="0"/>
          </a:p>
        </p:txBody>
      </p:sp>
      <p:sp>
        <p:nvSpPr>
          <p:cNvPr id="3" name="Content Placeholder 2"/>
          <p:cNvSpPr>
            <a:spLocks noGrp="1"/>
          </p:cNvSpPr>
          <p:nvPr>
            <p:ph sz="half" idx="1"/>
          </p:nvPr>
        </p:nvSpPr>
        <p:spPr>
          <a:xfrm>
            <a:off x="803572" y="1728747"/>
            <a:ext cx="7883227" cy="1580795"/>
          </a:xfrm>
        </p:spPr>
        <p:txBody>
          <a:bodyPr>
            <a:normAutofit/>
          </a:bodyPr>
          <a:lstStyle/>
          <a:p>
            <a:r>
              <a:rPr lang="en-US" dirty="0" smtClean="0"/>
              <a:t>Preliminary information only</a:t>
            </a:r>
          </a:p>
          <a:p>
            <a:pPr lvl="1"/>
            <a:r>
              <a:rPr lang="en-US" dirty="0" smtClean="0"/>
              <a:t>Important mechanistic information</a:t>
            </a:r>
            <a:endParaRPr lang="en-US" dirty="0"/>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27085921"/>
              </p:ext>
            </p:extLst>
          </p:nvPr>
        </p:nvGraphicFramePr>
        <p:xfrm>
          <a:off x="746125" y="2880795"/>
          <a:ext cx="8099883" cy="3567020"/>
        </p:xfrm>
        <a:graphic>
          <a:graphicData uri="http://schemas.openxmlformats.org/drawingml/2006/table">
            <a:tbl>
              <a:tblPr firstRow="1" bandRow="1">
                <a:tableStyleId>{5C22544A-7EE6-4342-B048-85BDC9FD1C3A}</a:tableStyleId>
              </a:tblPr>
              <a:tblGrid>
                <a:gridCol w="2699961">
                  <a:extLst>
                    <a:ext uri="{9D8B030D-6E8A-4147-A177-3AD203B41FA5}">
                      <a16:colId xmlns:a16="http://schemas.microsoft.com/office/drawing/2014/main" val="20000"/>
                    </a:ext>
                  </a:extLst>
                </a:gridCol>
                <a:gridCol w="2699961">
                  <a:extLst>
                    <a:ext uri="{9D8B030D-6E8A-4147-A177-3AD203B41FA5}">
                      <a16:colId xmlns:a16="http://schemas.microsoft.com/office/drawing/2014/main" val="20001"/>
                    </a:ext>
                  </a:extLst>
                </a:gridCol>
                <a:gridCol w="2699961">
                  <a:extLst>
                    <a:ext uri="{9D8B030D-6E8A-4147-A177-3AD203B41FA5}">
                      <a16:colId xmlns:a16="http://schemas.microsoft.com/office/drawing/2014/main" val="20002"/>
                    </a:ext>
                  </a:extLst>
                </a:gridCol>
              </a:tblGrid>
              <a:tr h="732380">
                <a:tc>
                  <a:txBody>
                    <a:bodyPr/>
                    <a:lstStyle/>
                    <a:p>
                      <a:pPr algn="ctr"/>
                      <a:r>
                        <a:rPr lang="en-US" dirty="0" smtClean="0"/>
                        <a:t>Inflammation</a:t>
                      </a:r>
                      <a:endParaRPr lang="en-US" dirty="0"/>
                    </a:p>
                  </a:txBody>
                  <a:tcPr>
                    <a:solidFill>
                      <a:srgbClr val="8F23B3"/>
                    </a:solidFill>
                  </a:tcPr>
                </a:tc>
                <a:tc>
                  <a:txBody>
                    <a:bodyPr/>
                    <a:lstStyle/>
                    <a:p>
                      <a:pPr algn="ctr"/>
                      <a:r>
                        <a:rPr lang="en-US" dirty="0" smtClean="0"/>
                        <a:t>Fibrosis </a:t>
                      </a:r>
                      <a:endParaRPr lang="en-US" dirty="0"/>
                    </a:p>
                  </a:txBody>
                  <a:tcPr>
                    <a:solidFill>
                      <a:srgbClr val="8F23B3"/>
                    </a:solidFill>
                  </a:tcPr>
                </a:tc>
                <a:tc>
                  <a:txBody>
                    <a:bodyPr/>
                    <a:lstStyle/>
                    <a:p>
                      <a:pPr algn="ctr"/>
                      <a:r>
                        <a:rPr lang="en-US" dirty="0" smtClean="0"/>
                        <a:t>Hypoxia/oxidative stress</a:t>
                      </a:r>
                      <a:endParaRPr lang="en-US" dirty="0"/>
                    </a:p>
                  </a:txBody>
                  <a:tcPr>
                    <a:solidFill>
                      <a:srgbClr val="8F23B3"/>
                    </a:solidFill>
                  </a:tcPr>
                </a:tc>
                <a:extLst>
                  <a:ext uri="{0D108BD9-81ED-4DB2-BD59-A6C34878D82A}">
                    <a16:rowId xmlns:a16="http://schemas.microsoft.com/office/drawing/2014/main" val="10000"/>
                  </a:ext>
                </a:extLst>
              </a:tr>
              <a:tr h="2615645">
                <a:tc>
                  <a:txBody>
                    <a:bodyPr/>
                    <a:lstStyle/>
                    <a:p>
                      <a:r>
                        <a:rPr lang="en-US" sz="1400" b="1" dirty="0" smtClean="0"/>
                        <a:t>IL18</a:t>
                      </a:r>
                    </a:p>
                    <a:p>
                      <a:endParaRPr lang="en-US" sz="800" dirty="0" smtClean="0"/>
                    </a:p>
                    <a:p>
                      <a:r>
                        <a:rPr lang="en-US" sz="1400" i="1" dirty="0" err="1" smtClean="0"/>
                        <a:t>Habernicht</a:t>
                      </a:r>
                      <a:r>
                        <a:rPr lang="en-US" sz="1400" i="1" baseline="0" dirty="0" smtClean="0"/>
                        <a:t> et al (2013) JFMS 15: 99-104</a:t>
                      </a:r>
                    </a:p>
                    <a:p>
                      <a:endParaRPr lang="en-US" sz="1400" i="1" baseline="0" dirty="0" smtClean="0"/>
                    </a:p>
                    <a:p>
                      <a:r>
                        <a:rPr lang="en-US" sz="1400" b="1" i="1" baseline="0" dirty="0" smtClean="0"/>
                        <a:t>Future:</a:t>
                      </a:r>
                    </a:p>
                    <a:p>
                      <a:r>
                        <a:rPr lang="en-US" sz="1400" i="1" baseline="0" dirty="0" smtClean="0"/>
                        <a:t>MCP-1</a:t>
                      </a:r>
                    </a:p>
                    <a:p>
                      <a:r>
                        <a:rPr lang="en-US" sz="1400" i="1" baseline="0" dirty="0" smtClean="0"/>
                        <a:t>YKL-40 (</a:t>
                      </a:r>
                      <a:r>
                        <a:rPr lang="en-US" sz="1400" i="1" baseline="0" dirty="0" err="1" smtClean="0"/>
                        <a:t>chitinase</a:t>
                      </a:r>
                      <a:r>
                        <a:rPr lang="en-US" sz="1400" i="1" baseline="0" dirty="0" smtClean="0"/>
                        <a:t>)</a:t>
                      </a:r>
                    </a:p>
                    <a:p>
                      <a:r>
                        <a:rPr lang="en-US" sz="1400" i="1" baseline="0" dirty="0" smtClean="0"/>
                        <a:t>IL1</a:t>
                      </a:r>
                    </a:p>
                    <a:p>
                      <a:r>
                        <a:rPr lang="en-US" sz="1400" i="1" baseline="0" dirty="0" smtClean="0"/>
                        <a:t>IL1-beta</a:t>
                      </a:r>
                    </a:p>
                    <a:p>
                      <a:r>
                        <a:rPr lang="en-US" sz="1400" i="1" baseline="0" dirty="0" smtClean="0"/>
                        <a:t>TNFα</a:t>
                      </a:r>
                    </a:p>
                    <a:p>
                      <a:r>
                        <a:rPr lang="en-US" sz="1400" i="1" baseline="0" dirty="0" smtClean="0"/>
                        <a:t>IL6</a:t>
                      </a:r>
                    </a:p>
                  </a:txBody>
                  <a:tcPr>
                    <a:solidFill>
                      <a:srgbClr val="CC98EE"/>
                    </a:solidFill>
                  </a:tcPr>
                </a:tc>
                <a:tc>
                  <a:txBody>
                    <a:bodyPr/>
                    <a:lstStyle/>
                    <a:p>
                      <a:r>
                        <a:rPr lang="en-US" sz="1400" b="1" dirty="0" smtClean="0"/>
                        <a:t>TGFβ</a:t>
                      </a:r>
                    </a:p>
                    <a:p>
                      <a:endParaRPr lang="en-US" sz="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err="1" smtClean="0"/>
                        <a:t>Habernicht</a:t>
                      </a:r>
                      <a:r>
                        <a:rPr lang="en-US" sz="1200" i="1" baseline="0" dirty="0" smtClean="0"/>
                        <a:t> et al (2013) JFMS 15: 99-104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baseline="0" dirty="0" err="1" smtClean="0"/>
                        <a:t>Arata</a:t>
                      </a:r>
                      <a:r>
                        <a:rPr lang="en-US" sz="1200" i="1" baseline="0" dirty="0" smtClean="0"/>
                        <a:t> et al (2005) J Vet Med </a:t>
                      </a:r>
                      <a:r>
                        <a:rPr lang="en-US" sz="1200" i="1" baseline="0" dirty="0" err="1" smtClean="0"/>
                        <a:t>Sci</a:t>
                      </a:r>
                      <a:r>
                        <a:rPr lang="en-US" sz="1200" i="1" baseline="0" dirty="0" smtClean="0"/>
                        <a:t> 67: 1253-1255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i="0" dirty="0" err="1" smtClean="0"/>
                        <a:t>Transglutaminase</a:t>
                      </a:r>
                      <a:r>
                        <a:rPr lang="en-US" sz="1400" b="1" i="0" baseline="0" dirty="0" smtClean="0"/>
                        <a:t> 2</a:t>
                      </a:r>
                      <a:endParaRPr lang="en-US" sz="1400" b="1" i="0" dirty="0" smtClean="0"/>
                    </a:p>
                    <a:p>
                      <a:endParaRPr lang="en-US" sz="1200" i="1" dirty="0" smtClean="0"/>
                    </a:p>
                    <a:p>
                      <a:r>
                        <a:rPr lang="en-US" sz="1200" i="1" dirty="0" smtClean="0"/>
                        <a:t>Sanchez-</a:t>
                      </a:r>
                      <a:r>
                        <a:rPr lang="en-US" sz="1200" i="1" dirty="0" err="1" smtClean="0"/>
                        <a:t>lara</a:t>
                      </a:r>
                      <a:r>
                        <a:rPr lang="en-US" sz="1200" i="1" dirty="0" smtClean="0"/>
                        <a:t> et al (2015) Vet </a:t>
                      </a:r>
                      <a:r>
                        <a:rPr lang="en-US" sz="1200" i="1" dirty="0" err="1" smtClean="0"/>
                        <a:t>Pathol</a:t>
                      </a:r>
                      <a:r>
                        <a:rPr lang="en-US" sz="1200" i="1" dirty="0" smtClean="0"/>
                        <a:t> 52: 513-522</a:t>
                      </a:r>
                    </a:p>
                    <a:p>
                      <a:endParaRPr lang="en-US" sz="1200" i="1" dirty="0" smtClean="0"/>
                    </a:p>
                    <a:p>
                      <a:r>
                        <a:rPr lang="en-US" sz="1200" b="1" i="0" dirty="0" smtClean="0"/>
                        <a:t>Future:</a:t>
                      </a:r>
                      <a:r>
                        <a:rPr lang="en-US" sz="1200" b="1" i="0" baseline="0" dirty="0" smtClean="0"/>
                        <a:t> Galectin-3</a:t>
                      </a:r>
                    </a:p>
                    <a:p>
                      <a:endParaRPr lang="en-US" sz="1200" b="1" i="0" baseline="0" dirty="0" smtClean="0"/>
                    </a:p>
                  </a:txBody>
                  <a:tcPr>
                    <a:solidFill>
                      <a:srgbClr val="CC98EE"/>
                    </a:solidFill>
                  </a:tcPr>
                </a:tc>
                <a:tc>
                  <a:txBody>
                    <a:bodyPr/>
                    <a:lstStyle/>
                    <a:p>
                      <a:r>
                        <a:rPr lang="en-US" sz="1400" b="1" dirty="0" smtClean="0"/>
                        <a:t>Glutathione</a:t>
                      </a:r>
                      <a:r>
                        <a:rPr lang="en-US" sz="1400" b="1" baseline="0" dirty="0" smtClean="0"/>
                        <a:t> peroxidase, Selenium, Total antioxidant capacity</a:t>
                      </a:r>
                    </a:p>
                    <a:p>
                      <a:endParaRPr lang="en-US" sz="800" baseline="0" dirty="0" smtClean="0"/>
                    </a:p>
                    <a:p>
                      <a:r>
                        <a:rPr lang="en-US" sz="1200" i="1" dirty="0" err="1" smtClean="0"/>
                        <a:t>Krofic</a:t>
                      </a:r>
                      <a:r>
                        <a:rPr lang="en-US" sz="1200" i="1" baseline="0" dirty="0" smtClean="0"/>
                        <a:t> </a:t>
                      </a:r>
                      <a:r>
                        <a:rPr lang="en-US" sz="1200" i="1" baseline="0" dirty="0" err="1" smtClean="0"/>
                        <a:t>Zel</a:t>
                      </a:r>
                      <a:r>
                        <a:rPr lang="en-US" sz="1200" i="1" baseline="0" dirty="0" smtClean="0"/>
                        <a:t> et al (2014) JVIM 28:130-136</a:t>
                      </a:r>
                    </a:p>
                    <a:p>
                      <a:endParaRPr lang="en-US" sz="800" i="1" baseline="0" dirty="0" smtClean="0"/>
                    </a:p>
                    <a:p>
                      <a:r>
                        <a:rPr lang="en-US" sz="1400" b="1" i="0" baseline="0" dirty="0" smtClean="0"/>
                        <a:t>Superoxide dismutase, </a:t>
                      </a:r>
                      <a:r>
                        <a:rPr lang="en-US" sz="1400" b="1" kern="1200" dirty="0" smtClean="0">
                          <a:solidFill>
                            <a:schemeClr val="tx1"/>
                          </a:solidFill>
                          <a:effectLst/>
                          <a:latin typeface="+mn-lt"/>
                          <a:ea typeface="+mn-ea"/>
                          <a:cs typeface="+mn-cs"/>
                        </a:rPr>
                        <a:t>GSH : GSSG, neutrophil phagocytosis and oxidative burst</a:t>
                      </a:r>
                    </a:p>
                    <a:p>
                      <a:r>
                        <a:rPr lang="en-US" sz="1200" b="0" i="1" baseline="0" dirty="0" smtClean="0"/>
                        <a:t>Keegan et al (2010) JVIM 24: 514-519 </a:t>
                      </a:r>
                    </a:p>
                  </a:txBody>
                  <a:tcPr>
                    <a:solidFill>
                      <a:srgbClr val="CC98EE"/>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609515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Markers of metabolic derangement</a:t>
            </a:r>
            <a:endParaRPr lang="en-US" dirty="0"/>
          </a:p>
        </p:txBody>
      </p:sp>
      <p:pic>
        <p:nvPicPr>
          <p:cNvPr id="4" name="Picture 3" descr="cat-question-small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9245" y="1678570"/>
            <a:ext cx="4473976" cy="4473976"/>
          </a:xfrm>
          <a:prstGeom prst="rect">
            <a:avLst/>
          </a:prstGeom>
        </p:spPr>
      </p:pic>
    </p:spTree>
    <p:extLst>
      <p:ext uri="{BB962C8B-B14F-4D97-AF65-F5344CB8AC3E}">
        <p14:creationId xmlns:p14="http://schemas.microsoft.com/office/powerpoint/2010/main" val="17055793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Fibroblast growth factor-23 (FGF23)</a:t>
            </a:r>
            <a:endParaRPr lang="en-US" dirty="0"/>
          </a:p>
        </p:txBody>
      </p:sp>
      <p:sp>
        <p:nvSpPr>
          <p:cNvPr id="3" name="Content Placeholder 2"/>
          <p:cNvSpPr>
            <a:spLocks noGrp="1"/>
          </p:cNvSpPr>
          <p:nvPr>
            <p:ph sz="half" idx="1"/>
          </p:nvPr>
        </p:nvSpPr>
        <p:spPr>
          <a:xfrm>
            <a:off x="803572" y="1857025"/>
            <a:ext cx="7883227" cy="3144094"/>
          </a:xfrm>
        </p:spPr>
        <p:txBody>
          <a:bodyPr>
            <a:normAutofit fontScale="85000" lnSpcReduction="20000"/>
          </a:bodyPr>
          <a:lstStyle/>
          <a:p>
            <a:r>
              <a:rPr lang="en-US" dirty="0" smtClean="0"/>
              <a:t>Member of the fibroblast growth factor family</a:t>
            </a:r>
          </a:p>
          <a:p>
            <a:r>
              <a:rPr lang="en-US" dirty="0"/>
              <a:t>Produced by osteocytes and osteoblasts</a:t>
            </a:r>
          </a:p>
          <a:p>
            <a:r>
              <a:rPr lang="en-US" dirty="0"/>
              <a:t>Circulates either as intact active (iFGF23) or fragments (cFGF23)</a:t>
            </a:r>
          </a:p>
          <a:p>
            <a:r>
              <a:rPr lang="en-US" dirty="0" smtClean="0"/>
              <a:t>Acts together with cofactor alpha-</a:t>
            </a:r>
            <a:r>
              <a:rPr lang="en-US" dirty="0" err="1" smtClean="0"/>
              <a:t>Klotho</a:t>
            </a:r>
            <a:endParaRPr lang="en-US" dirty="0" smtClean="0"/>
          </a:p>
          <a:p>
            <a:endParaRPr lang="en-US" dirty="0" smtClean="0"/>
          </a:p>
          <a:p>
            <a:r>
              <a:rPr lang="en-US" dirty="0" err="1" smtClean="0"/>
              <a:t>Phosphaturic</a:t>
            </a:r>
            <a:r>
              <a:rPr lang="en-US" dirty="0" smtClean="0"/>
              <a:t> protein</a:t>
            </a:r>
          </a:p>
          <a:p>
            <a:r>
              <a:rPr lang="en-US" dirty="0" smtClean="0"/>
              <a:t>Phosphate homeostasis: Mineral and bone disorder</a:t>
            </a:r>
          </a:p>
        </p:txBody>
      </p:sp>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64282"/>
          <a:stretch/>
        </p:blipFill>
        <p:spPr bwMode="auto">
          <a:xfrm>
            <a:off x="3328258" y="5001118"/>
            <a:ext cx="5358541" cy="139953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p:cNvSpPr txBox="1"/>
          <p:nvPr/>
        </p:nvSpPr>
        <p:spPr>
          <a:xfrm>
            <a:off x="2696308" y="6400657"/>
            <a:ext cx="6154615" cy="307777"/>
          </a:xfrm>
          <a:prstGeom prst="rect">
            <a:avLst/>
          </a:prstGeom>
          <a:noFill/>
        </p:spPr>
        <p:txBody>
          <a:bodyPr wrap="square" rtlCol="0">
            <a:spAutoFit/>
          </a:bodyPr>
          <a:lstStyle/>
          <a:p>
            <a:r>
              <a:rPr lang="en-US" sz="1400" i="1" dirty="0" smtClean="0"/>
              <a:t>Donate-Correa et al (2012) Cytokine and Growth Factor Reviews 23: 37-46</a:t>
            </a:r>
            <a:endParaRPr lang="en-US" sz="1400" i="1" dirty="0"/>
          </a:p>
        </p:txBody>
      </p:sp>
    </p:spTree>
    <p:extLst>
      <p:ext uri="{BB962C8B-B14F-4D97-AF65-F5344CB8AC3E}">
        <p14:creationId xmlns:p14="http://schemas.microsoft.com/office/powerpoint/2010/main" val="8347215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260476" y="5738813"/>
            <a:ext cx="6373616" cy="974725"/>
          </a:xfrm>
        </p:spPr>
        <p:txBody>
          <a:bodyPr>
            <a:normAutofit/>
          </a:bodyPr>
          <a:lstStyle/>
          <a:p>
            <a:r>
              <a:rPr lang="en-US" sz="2400" dirty="0" smtClean="0"/>
              <a:t>Elevation in FGF23 precedes other metabolic changes in CKD</a:t>
            </a:r>
            <a:endParaRPr lang="en-US" sz="2400" dirty="0"/>
          </a:p>
        </p:txBody>
      </p:sp>
      <p:pic>
        <p:nvPicPr>
          <p:cNvPr id="4" name="Picture 3" descr="Screen Shot 2013-07-10 at 07.59.47.png"/>
          <p:cNvPicPr>
            <a:picLocks noChangeAspect="1"/>
          </p:cNvPicPr>
          <p:nvPr/>
        </p:nvPicPr>
        <p:blipFill rotWithShape="1">
          <a:blip r:embed="rId3" cstate="screen">
            <a:extLst>
              <a:ext uri="{28A0092B-C50C-407E-A947-70E740481C1C}">
                <a14:useLocalDpi xmlns:a14="http://schemas.microsoft.com/office/drawing/2010/main"/>
              </a:ext>
            </a:extLst>
          </a:blip>
          <a:srcRect l="8420" t="9050"/>
          <a:stretch/>
        </p:blipFill>
        <p:spPr>
          <a:xfrm>
            <a:off x="2611186" y="2347193"/>
            <a:ext cx="4735365" cy="3391620"/>
          </a:xfrm>
          <a:prstGeom prst="rect">
            <a:avLst/>
          </a:prstGeom>
        </p:spPr>
      </p:pic>
      <p:pic>
        <p:nvPicPr>
          <p:cNvPr id="5" name="Picture 4" descr="Screen Shot 2013-07-10 at 08.00.4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9511" y="29041"/>
            <a:ext cx="5152713" cy="2151548"/>
          </a:xfrm>
          <a:prstGeom prst="rect">
            <a:avLst/>
          </a:prstGeom>
        </p:spPr>
      </p:pic>
    </p:spTree>
    <p:extLst>
      <p:ext uri="{BB962C8B-B14F-4D97-AF65-F5344CB8AC3E}">
        <p14:creationId xmlns:p14="http://schemas.microsoft.com/office/powerpoint/2010/main" val="13397343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FGF23 in cats with CKD</a:t>
            </a:r>
            <a:endParaRPr lang="en-US" dirty="0"/>
          </a:p>
        </p:txBody>
      </p:sp>
      <p:pic>
        <p:nvPicPr>
          <p:cNvPr id="8" name="Content Placeholder 7" descr="Screen Shot 2013-07-10 at 09.08.03.png"/>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t="1509" r="16005" b="1509"/>
          <a:stretch/>
        </p:blipFill>
        <p:spPr>
          <a:xfrm>
            <a:off x="630238" y="1650610"/>
            <a:ext cx="3680367" cy="4271948"/>
          </a:xfrm>
        </p:spPr>
      </p:pic>
      <p:sp>
        <p:nvSpPr>
          <p:cNvPr id="3" name="TextBox 2"/>
          <p:cNvSpPr txBox="1"/>
          <p:nvPr/>
        </p:nvSpPr>
        <p:spPr>
          <a:xfrm>
            <a:off x="1090480" y="6144459"/>
            <a:ext cx="3220125" cy="307777"/>
          </a:xfrm>
          <a:prstGeom prst="rect">
            <a:avLst/>
          </a:prstGeom>
          <a:noFill/>
        </p:spPr>
        <p:txBody>
          <a:bodyPr wrap="square" rtlCol="0">
            <a:spAutoFit/>
          </a:bodyPr>
          <a:lstStyle/>
          <a:p>
            <a:r>
              <a:rPr lang="en-US" sz="1400" i="1" dirty="0" smtClean="0"/>
              <a:t>Geddes et al (2013) JVIM 27: 234-241</a:t>
            </a:r>
            <a:endParaRPr lang="en-US" sz="1400" i="1" dirty="0"/>
          </a:p>
        </p:txBody>
      </p:sp>
      <p:pic>
        <p:nvPicPr>
          <p:cNvPr id="7" name="Content Placeholder 3" descr="Screen Shot 2013-07-10 at 10.01.52.png"/>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l="5159" r="2765"/>
          <a:stretch/>
        </p:blipFill>
        <p:spPr>
          <a:xfrm>
            <a:off x="4518368" y="2026774"/>
            <a:ext cx="4195144" cy="3291245"/>
          </a:xfrm>
          <a:prstGeom prst="rect">
            <a:avLst/>
          </a:prstGeom>
        </p:spPr>
      </p:pic>
      <p:sp>
        <p:nvSpPr>
          <p:cNvPr id="9" name="Rectangle 8"/>
          <p:cNvSpPr/>
          <p:nvPr/>
        </p:nvSpPr>
        <p:spPr>
          <a:xfrm>
            <a:off x="5029973" y="6126163"/>
            <a:ext cx="3553165" cy="307777"/>
          </a:xfrm>
          <a:prstGeom prst="rect">
            <a:avLst/>
          </a:prstGeom>
        </p:spPr>
        <p:txBody>
          <a:bodyPr wrap="none">
            <a:spAutoFit/>
          </a:bodyPr>
          <a:lstStyle/>
          <a:p>
            <a:r>
              <a:rPr lang="en-US" sz="1400" i="1" dirty="0" smtClean="0"/>
              <a:t>Finch </a:t>
            </a:r>
            <a:r>
              <a:rPr lang="en-US" sz="1400" i="1" dirty="0"/>
              <a:t>et al (2012) JAVMA 241; 1326-1335</a:t>
            </a:r>
            <a:endParaRPr lang="en-US" sz="1400" i="1" baseline="30000" dirty="0"/>
          </a:p>
        </p:txBody>
      </p:sp>
    </p:spTree>
    <p:extLst>
      <p:ext uri="{BB962C8B-B14F-4D97-AF65-F5344CB8AC3E}">
        <p14:creationId xmlns:p14="http://schemas.microsoft.com/office/powerpoint/2010/main" val="16780422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FGF23 in cats with dietary phosphate restriction </a:t>
            </a:r>
            <a:endParaRPr lang="en-US" dirty="0"/>
          </a:p>
        </p:txBody>
      </p:sp>
      <p:pic>
        <p:nvPicPr>
          <p:cNvPr id="4" name="Content Placeholder 3" descr="Screen Shot 2014-03-22 at 21.01.10.png"/>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2534" t="-503" b="-1404"/>
          <a:stretch/>
        </p:blipFill>
        <p:spPr>
          <a:xfrm>
            <a:off x="803573" y="2155118"/>
            <a:ext cx="8140629" cy="3505330"/>
          </a:xfrm>
        </p:spPr>
      </p:pic>
      <p:sp>
        <p:nvSpPr>
          <p:cNvPr id="3" name="Rectangle 2"/>
          <p:cNvSpPr/>
          <p:nvPr/>
        </p:nvSpPr>
        <p:spPr>
          <a:xfrm>
            <a:off x="5977467" y="2155118"/>
            <a:ext cx="2966735" cy="3505330"/>
          </a:xfrm>
          <a:prstGeom prst="rect">
            <a:avLst/>
          </a:prstGeom>
          <a:noFill/>
          <a:ln w="38100" cmpd="sng">
            <a:solidFill>
              <a:srgbClr val="8F23B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302934" y="2489201"/>
            <a:ext cx="1049866" cy="2658533"/>
          </a:xfrm>
          <a:prstGeom prst="ellipse">
            <a:avLst/>
          </a:prstGeom>
          <a:noFill/>
          <a:ln>
            <a:solidFill>
              <a:srgbClr val="8F23B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775200" y="2489202"/>
            <a:ext cx="1049866" cy="2658533"/>
          </a:xfrm>
          <a:prstGeom prst="ellipse">
            <a:avLst/>
          </a:prstGeom>
          <a:noFill/>
          <a:ln>
            <a:solidFill>
              <a:srgbClr val="8F23B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49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Fibroblast growth factor 23 (FGF23)</a:t>
            </a:r>
            <a:endParaRPr lang="en-US" dirty="0"/>
          </a:p>
        </p:txBody>
      </p:sp>
      <p:sp>
        <p:nvSpPr>
          <p:cNvPr id="3" name="Content Placeholder 2"/>
          <p:cNvSpPr>
            <a:spLocks noGrp="1"/>
          </p:cNvSpPr>
          <p:nvPr>
            <p:ph sz="half" idx="1"/>
          </p:nvPr>
        </p:nvSpPr>
        <p:spPr/>
        <p:txBody>
          <a:bodyPr>
            <a:normAutofit/>
          </a:bodyPr>
          <a:lstStyle/>
          <a:p>
            <a:r>
              <a:rPr lang="en-US" dirty="0" smtClean="0"/>
              <a:t>Future work:</a:t>
            </a:r>
          </a:p>
          <a:p>
            <a:pPr lvl="1"/>
            <a:r>
              <a:rPr lang="en-US" dirty="0"/>
              <a:t>Early evidence of mineral and bone disorder</a:t>
            </a:r>
          </a:p>
          <a:p>
            <a:pPr lvl="2"/>
            <a:r>
              <a:rPr lang="en-US" dirty="0"/>
              <a:t>Elevated </a:t>
            </a:r>
            <a:r>
              <a:rPr lang="en-US" dirty="0" smtClean="0"/>
              <a:t>FGF23</a:t>
            </a:r>
          </a:p>
          <a:p>
            <a:pPr marL="914400" lvl="2" indent="0">
              <a:buNone/>
            </a:pPr>
            <a:endParaRPr lang="en-US" dirty="0"/>
          </a:p>
          <a:p>
            <a:pPr lvl="1"/>
            <a:r>
              <a:rPr lang="en-US" dirty="0" smtClean="0"/>
              <a:t>Early diagnosis of CKD</a:t>
            </a:r>
          </a:p>
          <a:p>
            <a:pPr lvl="2"/>
            <a:r>
              <a:rPr lang="en-US" dirty="0" smtClean="0"/>
              <a:t>Patients with persistently elevated SDMA</a:t>
            </a:r>
          </a:p>
          <a:p>
            <a:pPr marL="914400" lvl="2" indent="0">
              <a:buNone/>
            </a:pPr>
            <a:endParaRPr lang="en-US" dirty="0" smtClean="0"/>
          </a:p>
          <a:p>
            <a:pPr lvl="1"/>
            <a:r>
              <a:rPr lang="en-US" dirty="0" smtClean="0"/>
              <a:t>Benefit from dietary manipulation? </a:t>
            </a:r>
          </a:p>
          <a:p>
            <a:pPr lvl="2"/>
            <a:r>
              <a:rPr lang="en-US" dirty="0" smtClean="0"/>
              <a:t>Use of FGF23 to monitor response?</a:t>
            </a:r>
          </a:p>
          <a:p>
            <a:pPr marL="457200" lvl="1" indent="0">
              <a:buNone/>
            </a:pPr>
            <a:endParaRPr lang="en-US" dirty="0" smtClean="0"/>
          </a:p>
          <a:p>
            <a:pPr lvl="1"/>
            <a:endParaRPr lang="en-US" dirty="0"/>
          </a:p>
        </p:txBody>
      </p:sp>
    </p:spTree>
    <p:extLst>
      <p:ext uri="{BB962C8B-B14F-4D97-AF65-F5344CB8AC3E}">
        <p14:creationId xmlns:p14="http://schemas.microsoft.com/office/powerpoint/2010/main" val="2827491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Limitations of Traditional Estimates</a:t>
            </a:r>
            <a:endParaRPr lang="en-GB" dirty="0"/>
          </a:p>
        </p:txBody>
      </p:sp>
      <p:sp>
        <p:nvSpPr>
          <p:cNvPr id="3" name="Content Placeholder 2"/>
          <p:cNvSpPr>
            <a:spLocks noGrp="1"/>
          </p:cNvSpPr>
          <p:nvPr>
            <p:ph sz="half" idx="1"/>
          </p:nvPr>
        </p:nvSpPr>
        <p:spPr>
          <a:xfrm>
            <a:off x="3553946" y="1520616"/>
            <a:ext cx="5461000" cy="2410553"/>
          </a:xfrm>
        </p:spPr>
        <p:txBody>
          <a:bodyPr>
            <a:normAutofit/>
          </a:bodyPr>
          <a:lstStyle/>
          <a:p>
            <a:r>
              <a:rPr lang="en-GB" dirty="0" smtClean="0"/>
              <a:t>Poor </a:t>
            </a:r>
            <a:r>
              <a:rPr lang="en-GB" dirty="0" smtClean="0"/>
              <a:t>sensitivity of creatinine</a:t>
            </a:r>
            <a:endParaRPr lang="en-GB" dirty="0" smtClean="0"/>
          </a:p>
          <a:p>
            <a:pPr lvl="1"/>
            <a:r>
              <a:rPr lang="en-GB" dirty="0" smtClean="0"/>
              <a:t>¾ to </a:t>
            </a:r>
            <a:r>
              <a:rPr lang="en-GB" dirty="0" smtClean="0"/>
              <a:t>⅞ </a:t>
            </a:r>
            <a:r>
              <a:rPr lang="en-GB" sz="2800" baseline="30000" dirty="0" err="1" smtClean="0">
                <a:solidFill>
                  <a:prstClr val="black"/>
                </a:solidFill>
              </a:rPr>
              <a:t>ths</a:t>
            </a:r>
            <a:r>
              <a:rPr lang="en-GB" dirty="0" smtClean="0"/>
              <a:t> </a:t>
            </a:r>
            <a:r>
              <a:rPr lang="en-GB" dirty="0" smtClean="0"/>
              <a:t>nephrectomy</a:t>
            </a:r>
          </a:p>
          <a:p>
            <a:pPr lvl="2"/>
            <a:r>
              <a:rPr lang="en-GB" dirty="0" smtClean="0"/>
              <a:t>1.5 </a:t>
            </a:r>
            <a:r>
              <a:rPr lang="en-GB" dirty="0" smtClean="0"/>
              <a:t>– 2.0 x </a:t>
            </a:r>
            <a:r>
              <a:rPr lang="en-GB" dirty="0" smtClean="0"/>
              <a:t>baseline</a:t>
            </a:r>
          </a:p>
          <a:p>
            <a:pPr lvl="1"/>
            <a:r>
              <a:rPr lang="en-GB" dirty="0" smtClean="0"/>
              <a:t>11/12 </a:t>
            </a:r>
            <a:r>
              <a:rPr lang="en-GB" baseline="30000" dirty="0" err="1" smtClean="0"/>
              <a:t>ths</a:t>
            </a:r>
            <a:r>
              <a:rPr lang="en-GB" dirty="0" smtClean="0"/>
              <a:t> nephrectomy </a:t>
            </a:r>
          </a:p>
          <a:p>
            <a:pPr lvl="2"/>
            <a:r>
              <a:rPr lang="en-GB" dirty="0" smtClean="0"/>
              <a:t>3.5 mg/dl [310 µ</a:t>
            </a:r>
            <a:r>
              <a:rPr lang="en-GB" dirty="0" err="1" smtClean="0"/>
              <a:t>mol</a:t>
            </a:r>
            <a:r>
              <a:rPr lang="en-GB" dirty="0" smtClean="0"/>
              <a:t>/l]</a:t>
            </a:r>
            <a:endParaRPr lang="en-GB" dirty="0" smtClean="0"/>
          </a:p>
          <a:p>
            <a:pPr lvl="1"/>
            <a:endParaRPr lang="en-GB" dirty="0" smtClean="0"/>
          </a:p>
          <a:p>
            <a:pPr lvl="1"/>
            <a:endParaRPr lang="en-GB" dirty="0" smtClean="0"/>
          </a:p>
        </p:txBody>
      </p:sp>
      <p:pic>
        <p:nvPicPr>
          <p:cNvPr id="5" name="Picture 4" descr="kidneys.jpg"/>
          <p:cNvPicPr>
            <a:picLocks noChangeAspect="1"/>
          </p:cNvPicPr>
          <p:nvPr/>
        </p:nvPicPr>
        <p:blipFill>
          <a:blip r:embed="rId3" cstate="print"/>
          <a:srcRect/>
          <a:stretch>
            <a:fillRect/>
          </a:stretch>
        </p:blipFill>
        <p:spPr>
          <a:xfrm>
            <a:off x="968673" y="1606909"/>
            <a:ext cx="2143125" cy="1968500"/>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932627" y="3931169"/>
            <a:ext cx="8211373" cy="27470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8F23B3"/>
              </a:buClr>
              <a:buSzPct val="50000"/>
              <a:buFontTx/>
              <a:buBlip>
                <a:blip r:embed="rId4"/>
              </a:buBlip>
              <a:defRPr sz="2800" kern="1200">
                <a:solidFill>
                  <a:schemeClr val="tx1"/>
                </a:solidFill>
                <a:latin typeface="Arial"/>
                <a:ea typeface="+mn-ea"/>
                <a:cs typeface="+mn-cs"/>
              </a:defRPr>
            </a:lvl1pPr>
            <a:lvl2pPr marL="742950" indent="-285750" algn="l" defTabSz="457200" rtl="0" eaLnBrk="1" latinLnBrk="0" hangingPunct="1">
              <a:spcBef>
                <a:spcPct val="20000"/>
              </a:spcBef>
              <a:buClr>
                <a:srgbClr val="8F23B3"/>
              </a:buClr>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Clr>
                <a:srgbClr val="8F23B3"/>
              </a:buClr>
              <a:buSzPct val="80000"/>
              <a:buFont typeface="Wingdings" charset="2"/>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Clr>
                <a:srgbClr val="8F23B3"/>
              </a:buClr>
              <a:buSzPct val="80000"/>
              <a:buFont typeface="Courier New"/>
              <a:buChar char="o"/>
              <a:defRPr sz="1800" kern="1200">
                <a:solidFill>
                  <a:schemeClr val="tx1"/>
                </a:solidFill>
                <a:latin typeface="Arial"/>
                <a:ea typeface="+mn-ea"/>
                <a:cs typeface="+mn-cs"/>
              </a:defRPr>
            </a:lvl4pPr>
            <a:lvl5pPr marL="2057400" indent="-228600" algn="l" defTabSz="457200" rtl="0" eaLnBrk="1" latinLnBrk="0" hangingPunct="1">
              <a:spcBef>
                <a:spcPct val="20000"/>
              </a:spcBef>
              <a:buClr>
                <a:srgbClr val="8F23B3"/>
              </a:buClr>
              <a:buSzPct val="100000"/>
              <a:buFont typeface="Lucida Grande"/>
              <a:buChar char="-"/>
              <a:defRPr sz="18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dirty="0" smtClean="0"/>
              <a:t>Will other estimates perform better?</a:t>
            </a:r>
          </a:p>
          <a:p>
            <a:pPr lvl="1"/>
            <a:endParaRPr lang="en-GB" dirty="0" smtClean="0"/>
          </a:p>
        </p:txBody>
      </p:sp>
      <p:graphicFrame>
        <p:nvGraphicFramePr>
          <p:cNvPr id="4" name="Table 3"/>
          <p:cNvGraphicFramePr>
            <a:graphicFrameLocks noGrp="1"/>
          </p:cNvGraphicFramePr>
          <p:nvPr>
            <p:extLst>
              <p:ext uri="{D42A27DB-BD31-4B8C-83A1-F6EECF244321}">
                <p14:modId xmlns:p14="http://schemas.microsoft.com/office/powerpoint/2010/main" val="728108819"/>
              </p:ext>
            </p:extLst>
          </p:nvPr>
        </p:nvGraphicFramePr>
        <p:xfrm>
          <a:off x="968674" y="4844373"/>
          <a:ext cx="7718126" cy="1752600"/>
        </p:xfrm>
        <a:graphic>
          <a:graphicData uri="http://schemas.openxmlformats.org/drawingml/2006/table">
            <a:tbl>
              <a:tblPr firstRow="1" bandRow="1">
                <a:tableStyleId>{9D7B26C5-4107-4FEC-AEDC-1716B250A1EF}</a:tableStyleId>
              </a:tblPr>
              <a:tblGrid>
                <a:gridCol w="1621655">
                  <a:extLst>
                    <a:ext uri="{9D8B030D-6E8A-4147-A177-3AD203B41FA5}">
                      <a16:colId xmlns:a16="http://schemas.microsoft.com/office/drawing/2014/main" val="2612853128"/>
                    </a:ext>
                  </a:extLst>
                </a:gridCol>
                <a:gridCol w="1779967">
                  <a:extLst>
                    <a:ext uri="{9D8B030D-6E8A-4147-A177-3AD203B41FA5}">
                      <a16:colId xmlns:a16="http://schemas.microsoft.com/office/drawing/2014/main" val="4027427894"/>
                    </a:ext>
                  </a:extLst>
                </a:gridCol>
                <a:gridCol w="1853492">
                  <a:extLst>
                    <a:ext uri="{9D8B030D-6E8A-4147-A177-3AD203B41FA5}">
                      <a16:colId xmlns:a16="http://schemas.microsoft.com/office/drawing/2014/main" val="413770632"/>
                    </a:ext>
                  </a:extLst>
                </a:gridCol>
                <a:gridCol w="1231506">
                  <a:extLst>
                    <a:ext uri="{9D8B030D-6E8A-4147-A177-3AD203B41FA5}">
                      <a16:colId xmlns:a16="http://schemas.microsoft.com/office/drawing/2014/main" val="1323333207"/>
                    </a:ext>
                  </a:extLst>
                </a:gridCol>
                <a:gridCol w="1231506">
                  <a:extLst>
                    <a:ext uri="{9D8B030D-6E8A-4147-A177-3AD203B41FA5}">
                      <a16:colId xmlns:a16="http://schemas.microsoft.com/office/drawing/2014/main" val="3860115366"/>
                    </a:ext>
                  </a:extLst>
                </a:gridCol>
              </a:tblGrid>
              <a:tr h="370840">
                <a:tc>
                  <a:txBody>
                    <a:bodyPr/>
                    <a:lstStyle/>
                    <a:p>
                      <a:endParaRPr lang="en-GB" dirty="0"/>
                    </a:p>
                  </a:txBody>
                  <a:tcPr/>
                </a:tc>
                <a:tc>
                  <a:txBody>
                    <a:bodyPr/>
                    <a:lstStyle/>
                    <a:p>
                      <a:pPr algn="ctr"/>
                      <a:r>
                        <a:rPr lang="en-GB" dirty="0" smtClean="0"/>
                        <a:t>Control (n=7)</a:t>
                      </a:r>
                      <a:endParaRPr lang="en-GB" dirty="0"/>
                    </a:p>
                  </a:txBody>
                  <a:tcPr/>
                </a:tc>
                <a:tc>
                  <a:txBody>
                    <a:bodyPr/>
                    <a:lstStyle/>
                    <a:p>
                      <a:pPr algn="ctr"/>
                      <a:r>
                        <a:rPr lang="en-GB" dirty="0" smtClean="0"/>
                        <a:t>Remnant (n=7)</a:t>
                      </a:r>
                      <a:endParaRPr lang="en-GB" dirty="0"/>
                    </a:p>
                  </a:txBody>
                  <a:tcPr/>
                </a:tc>
                <a:tc>
                  <a:txBody>
                    <a:bodyPr/>
                    <a:lstStyle/>
                    <a:p>
                      <a:pPr algn="ctr"/>
                      <a:r>
                        <a:rPr lang="en-GB" dirty="0" smtClean="0"/>
                        <a:t>Change</a:t>
                      </a:r>
                      <a:endParaRPr lang="en-GB" dirty="0"/>
                    </a:p>
                  </a:txBody>
                  <a:tcPr/>
                </a:tc>
                <a:tc>
                  <a:txBody>
                    <a:bodyPr/>
                    <a:lstStyle/>
                    <a:p>
                      <a:pPr algn="ctr"/>
                      <a:r>
                        <a:rPr lang="en-GB" dirty="0" smtClean="0"/>
                        <a:t>P</a:t>
                      </a:r>
                      <a:endParaRPr lang="en-GB" dirty="0"/>
                    </a:p>
                  </a:txBody>
                  <a:tcPr/>
                </a:tc>
                <a:extLst>
                  <a:ext uri="{0D108BD9-81ED-4DB2-BD59-A6C34878D82A}">
                    <a16:rowId xmlns:a16="http://schemas.microsoft.com/office/drawing/2014/main" val="3613841984"/>
                  </a:ext>
                </a:extLst>
              </a:tr>
              <a:tr h="370840">
                <a:tc>
                  <a:txBody>
                    <a:bodyPr/>
                    <a:lstStyle/>
                    <a:p>
                      <a:r>
                        <a:rPr lang="en-GB" dirty="0" smtClean="0"/>
                        <a:t>GFR</a:t>
                      </a:r>
                      <a:endParaRPr lang="en-GB" dirty="0"/>
                    </a:p>
                  </a:txBody>
                  <a:tcPr/>
                </a:tc>
                <a:tc>
                  <a:txBody>
                    <a:bodyPr/>
                    <a:lstStyle/>
                    <a:p>
                      <a:pPr algn="ctr"/>
                      <a:r>
                        <a:rPr lang="en-GB" dirty="0" smtClean="0"/>
                        <a:t>3.55</a:t>
                      </a:r>
                      <a:r>
                        <a:rPr lang="en-GB" baseline="0" dirty="0" smtClean="0"/>
                        <a:t> ±</a:t>
                      </a:r>
                      <a:r>
                        <a:rPr lang="en-GB" dirty="0" smtClean="0"/>
                        <a:t> 0.35</a:t>
                      </a:r>
                      <a:endParaRPr lang="en-GB" dirty="0"/>
                    </a:p>
                  </a:txBody>
                  <a:tcPr/>
                </a:tc>
                <a:tc>
                  <a:txBody>
                    <a:bodyPr/>
                    <a:lstStyle/>
                    <a:p>
                      <a:pPr algn="ctr"/>
                      <a:r>
                        <a:rPr lang="en-GB" dirty="0" smtClean="0"/>
                        <a:t>1.51 ± 0.25</a:t>
                      </a:r>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smtClean="0"/>
                        <a:t>-57%</a:t>
                      </a:r>
                    </a:p>
                    <a:p>
                      <a:pPr algn="ctr"/>
                      <a:endParaRPr lang="en-GB" dirty="0"/>
                    </a:p>
                  </a:txBody>
                  <a:tcPr/>
                </a:tc>
                <a:tc>
                  <a:txBody>
                    <a:bodyPr/>
                    <a:lstStyle/>
                    <a:p>
                      <a:pPr algn="ctr"/>
                      <a:r>
                        <a:rPr lang="en-GB" dirty="0" smtClean="0"/>
                        <a:t>&lt;0.05</a:t>
                      </a:r>
                      <a:endParaRPr lang="en-GB" dirty="0"/>
                    </a:p>
                  </a:txBody>
                  <a:tcPr/>
                </a:tc>
                <a:extLst>
                  <a:ext uri="{0D108BD9-81ED-4DB2-BD59-A6C34878D82A}">
                    <a16:rowId xmlns:a16="http://schemas.microsoft.com/office/drawing/2014/main" val="1041166466"/>
                  </a:ext>
                </a:extLst>
              </a:tr>
              <a:tr h="370840">
                <a:tc>
                  <a:txBody>
                    <a:bodyPr/>
                    <a:lstStyle/>
                    <a:p>
                      <a:r>
                        <a:rPr lang="en-GB" dirty="0" err="1" smtClean="0"/>
                        <a:t>Creat</a:t>
                      </a:r>
                      <a:r>
                        <a:rPr lang="en-GB" dirty="0" smtClean="0"/>
                        <a:t> (mg/dl)</a:t>
                      </a:r>
                      <a:endParaRPr lang="en-GB" dirty="0"/>
                    </a:p>
                  </a:txBody>
                  <a:tcPr/>
                </a:tc>
                <a:tc>
                  <a:txBody>
                    <a:bodyPr/>
                    <a:lstStyle/>
                    <a:p>
                      <a:pPr algn="ctr"/>
                      <a:r>
                        <a:rPr lang="en-GB" dirty="0" smtClean="0"/>
                        <a:t>1.40 ± 0.04</a:t>
                      </a:r>
                      <a:endParaRPr lang="en-GB" dirty="0"/>
                    </a:p>
                  </a:txBody>
                  <a:tcPr/>
                </a:tc>
                <a:tc>
                  <a:txBody>
                    <a:bodyPr/>
                    <a:lstStyle/>
                    <a:p>
                      <a:pPr algn="ctr"/>
                      <a:r>
                        <a:rPr lang="en-GB" dirty="0" smtClean="0"/>
                        <a:t>2.35 ± 0.14</a:t>
                      </a:r>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+68%</a:t>
                      </a:r>
                    </a:p>
                  </a:txBody>
                  <a:tcPr/>
                </a:tc>
                <a:tc>
                  <a:txBody>
                    <a:bodyPr/>
                    <a:lstStyle/>
                    <a:p>
                      <a:pPr algn="ctr"/>
                      <a:r>
                        <a:rPr lang="en-GB" dirty="0" smtClean="0"/>
                        <a:t>&lt;0.05</a:t>
                      </a:r>
                      <a:endParaRPr lang="en-GB" dirty="0"/>
                    </a:p>
                  </a:txBody>
                  <a:tcPr/>
                </a:tc>
                <a:extLst>
                  <a:ext uri="{0D108BD9-81ED-4DB2-BD59-A6C34878D82A}">
                    <a16:rowId xmlns:a16="http://schemas.microsoft.com/office/drawing/2014/main" val="2903422059"/>
                  </a:ext>
                </a:extLst>
              </a:tr>
              <a:tr h="370840">
                <a:tc>
                  <a:txBody>
                    <a:bodyPr/>
                    <a:lstStyle/>
                    <a:p>
                      <a:r>
                        <a:rPr lang="en-GB" dirty="0" smtClean="0"/>
                        <a:t>          [µ</a:t>
                      </a:r>
                      <a:r>
                        <a:rPr lang="en-GB" dirty="0" err="1" smtClean="0"/>
                        <a:t>mol</a:t>
                      </a:r>
                      <a:r>
                        <a:rPr lang="en-GB" dirty="0" smtClean="0"/>
                        <a:t>/l]</a:t>
                      </a:r>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[124 ± 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[201 ± 12]</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3376972808"/>
                  </a:ext>
                </a:extLst>
              </a:tr>
            </a:tbl>
          </a:graphicData>
        </a:graphic>
      </p:graphicFrame>
      <p:sp>
        <p:nvSpPr>
          <p:cNvPr id="7" name="TextBox 6"/>
          <p:cNvSpPr txBox="1"/>
          <p:nvPr/>
        </p:nvSpPr>
        <p:spPr>
          <a:xfrm flipH="1">
            <a:off x="5241700" y="4377687"/>
            <a:ext cx="3679116" cy="369332"/>
          </a:xfrm>
          <a:prstGeom prst="rect">
            <a:avLst/>
          </a:prstGeom>
          <a:noFill/>
        </p:spPr>
        <p:txBody>
          <a:bodyPr wrap="square" rtlCol="0">
            <a:spAutoFit/>
          </a:bodyPr>
          <a:lstStyle/>
          <a:p>
            <a:r>
              <a:rPr lang="en-GB" dirty="0" err="1" smtClean="0">
                <a:solidFill>
                  <a:srgbClr val="7030A0"/>
                </a:solidFill>
              </a:rPr>
              <a:t>Mathur</a:t>
            </a:r>
            <a:r>
              <a:rPr lang="en-GB" dirty="0" smtClean="0">
                <a:solidFill>
                  <a:srgbClr val="7030A0"/>
                </a:solidFill>
              </a:rPr>
              <a:t> (2004) AJVR 65: 1006-13</a:t>
            </a:r>
            <a:endParaRPr lang="en-GB" dirty="0">
              <a:solidFill>
                <a:srgbClr val="7030A0"/>
              </a:solidFill>
            </a:endParaRPr>
          </a:p>
        </p:txBody>
      </p:sp>
    </p:spTree>
    <p:extLst>
      <p:ext uri="{BB962C8B-B14F-4D97-AF65-F5344CB8AC3E}">
        <p14:creationId xmlns:p14="http://schemas.microsoft.com/office/powerpoint/2010/main" val="36294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biomarkers for CKD</a:t>
            </a:r>
            <a:endParaRPr lang="en-US" dirty="0"/>
          </a:p>
        </p:txBody>
      </p:sp>
      <p:sp>
        <p:nvSpPr>
          <p:cNvPr id="3" name="Content Placeholder 2"/>
          <p:cNvSpPr>
            <a:spLocks noGrp="1"/>
          </p:cNvSpPr>
          <p:nvPr>
            <p:ph sz="half" idx="1"/>
          </p:nvPr>
        </p:nvSpPr>
        <p:spPr>
          <a:xfrm>
            <a:off x="803572" y="1857024"/>
            <a:ext cx="8228173" cy="4269139"/>
          </a:xfrm>
        </p:spPr>
        <p:txBody>
          <a:bodyPr>
            <a:normAutofit fontScale="85000" lnSpcReduction="20000"/>
          </a:bodyPr>
          <a:lstStyle/>
          <a:p>
            <a:r>
              <a:rPr lang="en-US" dirty="0" smtClean="0"/>
              <a:t>Many biomarkers have been evaluated for CKD</a:t>
            </a:r>
          </a:p>
          <a:p>
            <a:pPr marL="0" indent="0">
              <a:buNone/>
            </a:pPr>
            <a:endParaRPr lang="en-US" dirty="0" smtClean="0"/>
          </a:p>
          <a:p>
            <a:r>
              <a:rPr lang="en-US" dirty="0" smtClean="0"/>
              <a:t>Few have made it from laboratory to clinic</a:t>
            </a:r>
          </a:p>
          <a:p>
            <a:pPr marL="0" indent="0">
              <a:buNone/>
            </a:pPr>
            <a:endParaRPr lang="en-US" dirty="0" smtClean="0"/>
          </a:p>
          <a:p>
            <a:r>
              <a:rPr lang="en-US" dirty="0" smtClean="0"/>
              <a:t>Some offer information relating to populations</a:t>
            </a:r>
          </a:p>
          <a:p>
            <a:endParaRPr lang="en-US" dirty="0"/>
          </a:p>
          <a:p>
            <a:r>
              <a:rPr lang="en-US" dirty="0" smtClean="0"/>
              <a:t>Some perform better with longitudinal analysis</a:t>
            </a:r>
          </a:p>
          <a:p>
            <a:endParaRPr lang="en-US" dirty="0"/>
          </a:p>
          <a:p>
            <a:r>
              <a:rPr lang="en-US" dirty="0" smtClean="0"/>
              <a:t>Multifactorial biomarkers</a:t>
            </a:r>
          </a:p>
          <a:p>
            <a:pPr lvl="1"/>
            <a:r>
              <a:rPr lang="en-US" dirty="0" smtClean="0"/>
              <a:t>Early diagnosis</a:t>
            </a:r>
          </a:p>
          <a:p>
            <a:pPr lvl="1"/>
            <a:r>
              <a:rPr lang="en-US" dirty="0" smtClean="0"/>
              <a:t>Progression</a:t>
            </a:r>
          </a:p>
          <a:p>
            <a:pPr lvl="1"/>
            <a:r>
              <a:rPr lang="en-US" dirty="0" smtClean="0"/>
              <a:t>Surrogate markers of response to therapy</a:t>
            </a:r>
          </a:p>
        </p:txBody>
      </p:sp>
    </p:spTree>
    <p:extLst>
      <p:ext uri="{BB962C8B-B14F-4D97-AF65-F5344CB8AC3E}">
        <p14:creationId xmlns:p14="http://schemas.microsoft.com/office/powerpoint/2010/main" val="3893751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52480" y="2877670"/>
            <a:ext cx="7883227" cy="3382963"/>
          </a:xfrm>
        </p:spPr>
        <p:txBody>
          <a:bodyPr/>
          <a:lstStyle/>
          <a:p>
            <a:r>
              <a:rPr lang="en-GB" dirty="0" smtClean="0"/>
              <a:t>Prospective longitudinal cohort study</a:t>
            </a:r>
          </a:p>
          <a:p>
            <a:r>
              <a:rPr lang="en-GB" dirty="0" smtClean="0"/>
              <a:t>Non-azotaemic, healthy cats, &gt;9 years</a:t>
            </a:r>
          </a:p>
          <a:p>
            <a:r>
              <a:rPr lang="en-GB" dirty="0" smtClean="0"/>
              <a:t>Followed every 6 months until death, azotaemia or study end point</a:t>
            </a:r>
          </a:p>
          <a:p>
            <a:r>
              <a:rPr lang="en-GB" dirty="0" smtClean="0"/>
              <a:t>Multivariable logistic regression to predict development of azotaemia within one year</a:t>
            </a:r>
            <a:endParaRPr lang="en-GB" dirty="0"/>
          </a:p>
        </p:txBody>
      </p:sp>
      <p:pic>
        <p:nvPicPr>
          <p:cNvPr id="6" name="Picture 5"/>
          <p:cNvPicPr>
            <a:picLocks noChangeAspect="1"/>
          </p:cNvPicPr>
          <p:nvPr/>
        </p:nvPicPr>
        <p:blipFill rotWithShape="1">
          <a:blip r:embed="rId2"/>
          <a:srcRect l="6838" t="20262" r="8077" b="45018"/>
          <a:stretch/>
        </p:blipFill>
        <p:spPr>
          <a:xfrm>
            <a:off x="803571" y="605118"/>
            <a:ext cx="7932136" cy="18198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4044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RVC-stripe-coloured-bullets">
  <a:themeElements>
    <a:clrScheme name="RVC">
      <a:dk1>
        <a:sysClr val="windowText" lastClr="000000"/>
      </a:dk1>
      <a:lt1>
        <a:sysClr val="window" lastClr="FFFFFF"/>
      </a:lt1>
      <a:dk2>
        <a:srgbClr val="1F497D"/>
      </a:dk2>
      <a:lt2>
        <a:srgbClr val="EEECE1"/>
      </a:lt2>
      <a:accent1>
        <a:srgbClr val="A2AD00"/>
      </a:accent1>
      <a:accent2>
        <a:srgbClr val="007D57"/>
      </a:accent2>
      <a:accent3>
        <a:srgbClr val="009AA6"/>
      </a:accent3>
      <a:accent4>
        <a:srgbClr val="0083BE"/>
      </a:accent4>
      <a:accent5>
        <a:srgbClr val="4BACC6"/>
      </a:accent5>
      <a:accent6>
        <a:srgbClr val="D31245"/>
      </a:accent6>
      <a:hlink>
        <a:srgbClr val="F7403A"/>
      </a:hlink>
      <a:folHlink>
        <a:srgbClr val="FFA100"/>
      </a:folHlink>
    </a:clrScheme>
    <a:fontScheme name="RVC Fon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RVC-stripe-coloured-bullets">
  <a:themeElements>
    <a:clrScheme name="RVC">
      <a:dk1>
        <a:sysClr val="windowText" lastClr="000000"/>
      </a:dk1>
      <a:lt1>
        <a:sysClr val="window" lastClr="FFFFFF"/>
      </a:lt1>
      <a:dk2>
        <a:srgbClr val="1F497D"/>
      </a:dk2>
      <a:lt2>
        <a:srgbClr val="EEECE1"/>
      </a:lt2>
      <a:accent1>
        <a:srgbClr val="A2AD00"/>
      </a:accent1>
      <a:accent2>
        <a:srgbClr val="007D57"/>
      </a:accent2>
      <a:accent3>
        <a:srgbClr val="009AA6"/>
      </a:accent3>
      <a:accent4>
        <a:srgbClr val="0083BE"/>
      </a:accent4>
      <a:accent5>
        <a:srgbClr val="4BACC6"/>
      </a:accent5>
      <a:accent6>
        <a:srgbClr val="D31245"/>
      </a:accent6>
      <a:hlink>
        <a:srgbClr val="F7403A"/>
      </a:hlink>
      <a:folHlink>
        <a:srgbClr val="FFA100"/>
      </a:folHlink>
    </a:clrScheme>
    <a:fontScheme name="RVC Fon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RVC-Template">
  <a:themeElements>
    <a:clrScheme name="RVC">
      <a:dk1>
        <a:sysClr val="windowText" lastClr="000000"/>
      </a:dk1>
      <a:lt1>
        <a:sysClr val="window" lastClr="FFFFFF"/>
      </a:lt1>
      <a:dk2>
        <a:srgbClr val="1F497D"/>
      </a:dk2>
      <a:lt2>
        <a:srgbClr val="EEECE1"/>
      </a:lt2>
      <a:accent1>
        <a:srgbClr val="A2AD00"/>
      </a:accent1>
      <a:accent2>
        <a:srgbClr val="007D57"/>
      </a:accent2>
      <a:accent3>
        <a:srgbClr val="009AA6"/>
      </a:accent3>
      <a:accent4>
        <a:srgbClr val="0083BE"/>
      </a:accent4>
      <a:accent5>
        <a:srgbClr val="4BACC6"/>
      </a:accent5>
      <a:accent6>
        <a:srgbClr val="D31245"/>
      </a:accent6>
      <a:hlink>
        <a:srgbClr val="F7403A"/>
      </a:hlink>
      <a:folHlink>
        <a:srgbClr val="FFA100"/>
      </a:folHlink>
    </a:clrScheme>
    <a:fontScheme name="RVC Fon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RVC MasterTemplate">
  <a:themeElements>
    <a:clrScheme name="RVC Standard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RVC Standard">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RVC 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VC 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VC 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VC 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VC 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VC 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VC 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VC 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VC 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VC 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VC 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VC 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VC Standard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VC MasterTemplate">
  <a:themeElements>
    <a:clrScheme name="RVC Standard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RVC Standard">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RVC 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VC 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VC 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VC 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VC 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VC 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VC 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VC 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VC 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VC 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VC 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VC 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VC Standard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VC-stripe-black-white-bullets">
  <a:themeElements>
    <a:clrScheme name="RVC">
      <a:dk1>
        <a:sysClr val="windowText" lastClr="000000"/>
      </a:dk1>
      <a:lt1>
        <a:sysClr val="window" lastClr="FFFFFF"/>
      </a:lt1>
      <a:dk2>
        <a:srgbClr val="1F497D"/>
      </a:dk2>
      <a:lt2>
        <a:srgbClr val="EEECE1"/>
      </a:lt2>
      <a:accent1>
        <a:srgbClr val="A2AD00"/>
      </a:accent1>
      <a:accent2>
        <a:srgbClr val="007D57"/>
      </a:accent2>
      <a:accent3>
        <a:srgbClr val="009AA6"/>
      </a:accent3>
      <a:accent4>
        <a:srgbClr val="0083BE"/>
      </a:accent4>
      <a:accent5>
        <a:srgbClr val="4BACC6"/>
      </a:accent5>
      <a:accent6>
        <a:srgbClr val="D31245"/>
      </a:accent6>
      <a:hlink>
        <a:srgbClr val="F7403A"/>
      </a:hlink>
      <a:folHlink>
        <a:srgbClr val="FFA100"/>
      </a:folHlink>
    </a:clrScheme>
    <a:fontScheme name="RVC Fon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rvc theme">
  <a:themeElements>
    <a:clrScheme name="RVC Standard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RVC Standard">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RVC 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VC 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VC 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VC 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VC 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VC 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VC 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VC 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VC 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VC 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VC 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VC 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VC Standard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rvc theme">
  <a:themeElements>
    <a:clrScheme name="RVC Standard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RVC Standard">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RVC 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VC 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VC 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VC 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VC 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VC 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VC 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VC 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VC 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VC 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VC 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VC 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VC Standard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VC Standard_Alternative_Bullets">
  <a:themeElements>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1_RVC Standard_Alternative_Bulle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RVC Standard_Alternative_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VC Standard_Alternative_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VC Standard_Alternative_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VC Standard_Alternative_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VC Standard_Alternative_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VC Standard_Alternative_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VC Standard_Alternative_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VC Standard_Alternative_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VC Standard_Alternative_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VC Standard_Alternative_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VC Standard_Alternative_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VC Standard_Alternative_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RVC Standard_Alternative_Bullets">
  <a:themeElements>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1_RVC Standard_Alternative_Bulle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RVC Standard_Alternative_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VC Standard_Alternative_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VC Standard_Alternative_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VC Standard_Alternative_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VC Standard_Alternative_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VC Standard_Alternative_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VC Standard_Alternative_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VC Standard_Alternative_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VC Standard_Alternative_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VC Standard_Alternative_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VC Standard_Alternative_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VC Standard_Alternative_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RVC Standard_Alternative_Bullets">
  <a:themeElements>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1_RVC Standard_Alternative_Bulle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RVC Standard_Alternative_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VC Standard_Alternative_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VC Standard_Alternative_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VC Standard_Alternative_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VC Standard_Alternative_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VC Standard_Alternative_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VC Standard_Alternative_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VC Standard_Alternative_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VC Standard_Alternative_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VC Standard_Alternative_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VC Standard_Alternative_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VC Standard_Alternative_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RVC Standard_Alternative_Bullets">
  <a:themeElements>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1_RVC Standard_Alternative_Bulle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RVC Standard_Alternative_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VC Standard_Alternative_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VC Standard_Alternative_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VC Standard_Alternative_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VC Standard_Alternative_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VC Standard_Alternative_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VC Standard_Alternative_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VC Standard_Alternative_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VC Standard_Alternative_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VC Standard_Alternative_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VC Standard_Alternative_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VC Standard_Alternative_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RVC Standard_Alternative_Bullets">
  <a:themeElements>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1_RVC Standard_Alternative_Bulle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RVC Standard_Alternative_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VC Standard_Alternative_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VC Standard_Alternative_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VC Standard_Alternative_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VC Standard_Alternative_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VC Standard_Alternative_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VC Standard_Alternative_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VC Standard_Alternative_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VC Standard_Alternative_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VC Standard_Alternative_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VC Standard_Alternative_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VC Standard_Alternative_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RVC Standard_Alternative_Bullets">
  <a:themeElements>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1_RVC Standard_Alternative_Bulle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RVC Standard_Alternative_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VC Standard_Alternative_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VC Standard_Alternative_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VC Standard_Alternative_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VC Standard_Alternative_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VC Standard_Alternative_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VC Standard_Alternative_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VC Standard_Alternative_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VC Standard_Alternative_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VC Standard_Alternative_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VC Standard_Alternative_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VC Standard_Alternative_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RVC Standard_Alternative_Bullets">
  <a:themeElements>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1_RVC Standard_Alternative_Bulle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RVC Standard_Alternative_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VC Standard_Alternative_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VC Standard_Alternative_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VC Standard_Alternative_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VC Standard_Alternative_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VC Standard_Alternative_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VC Standard_Alternative_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VC Standard_Alternative_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VC Standard_Alternative_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VC Standard_Alternative_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VC Standard_Alternative_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VC Standard_Alternative_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RVC Standard_Alternative_Bullets">
  <a:themeElements>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fontScheme name="1_RVC Standard_Alternative_Bulle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RVC Standard_Alternative_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VC Standard_Alternative_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VC Standard_Alternative_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VC Standard_Alternative_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VC Standard_Alternative_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VC Standard_Alternative_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VC Standard_Alternative_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VC Standard_Alternative_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VC Standard_Alternative_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VC Standard_Alternative_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VC Standard_Alternative_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VC Standard_Alternative_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VC Standard_Alternative_Bullets 13">
        <a:dk1>
          <a:srgbClr val="000000"/>
        </a:dk1>
        <a:lt1>
          <a:srgbClr val="FFFFFF"/>
        </a:lt1>
        <a:dk2>
          <a:srgbClr val="000000"/>
        </a:dk2>
        <a:lt2>
          <a:srgbClr val="808080"/>
        </a:lt2>
        <a:accent1>
          <a:srgbClr val="808080"/>
        </a:accent1>
        <a:accent2>
          <a:srgbClr val="8F23B3"/>
        </a:accent2>
        <a:accent3>
          <a:srgbClr val="FFFFFF"/>
        </a:accent3>
        <a:accent4>
          <a:srgbClr val="000000"/>
        </a:accent4>
        <a:accent5>
          <a:srgbClr val="C0C0C0"/>
        </a:accent5>
        <a:accent6>
          <a:srgbClr val="811FA2"/>
        </a:accent6>
        <a:hlink>
          <a:srgbClr val="C0C0C0"/>
        </a:hlink>
        <a:folHlink>
          <a:srgbClr val="C97BE5"/>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ppt824A.tmp</Template>
  <TotalTime>1451</TotalTime>
  <Words>9190</Words>
  <Application>Microsoft Office PowerPoint</Application>
  <PresentationFormat>On-screen Show (4:3)</PresentationFormat>
  <Paragraphs>1101</Paragraphs>
  <Slides>80</Slides>
  <Notes>65</Notes>
  <HiddenSlides>0</HiddenSlides>
  <MMClips>0</MMClips>
  <ScaleCrop>false</ScaleCrop>
  <HeadingPairs>
    <vt:vector size="8" baseType="variant">
      <vt:variant>
        <vt:lpstr>Fonts Used</vt:lpstr>
      </vt:variant>
      <vt:variant>
        <vt:i4>9</vt:i4>
      </vt:variant>
      <vt:variant>
        <vt:lpstr>Theme</vt:lpstr>
      </vt:variant>
      <vt:variant>
        <vt:i4>16</vt:i4>
      </vt:variant>
      <vt:variant>
        <vt:lpstr>Embedded OLE Servers</vt:lpstr>
      </vt:variant>
      <vt:variant>
        <vt:i4>2</vt:i4>
      </vt:variant>
      <vt:variant>
        <vt:lpstr>Slide Titles</vt:lpstr>
      </vt:variant>
      <vt:variant>
        <vt:i4>80</vt:i4>
      </vt:variant>
    </vt:vector>
  </HeadingPairs>
  <TitlesOfParts>
    <vt:vector size="107" baseType="lpstr">
      <vt:lpstr>Adobe Fan Heiti Std B</vt:lpstr>
      <vt:lpstr>Arial</vt:lpstr>
      <vt:lpstr>Calibri</vt:lpstr>
      <vt:lpstr>Courier New</vt:lpstr>
      <vt:lpstr>Lucida Grande</vt:lpstr>
      <vt:lpstr>Palatino Linotype</vt:lpstr>
      <vt:lpstr>Tahoma</vt:lpstr>
      <vt:lpstr>Times New Roman</vt:lpstr>
      <vt:lpstr>Wingdings</vt:lpstr>
      <vt:lpstr>RVC-stripe-coloured-bullets</vt:lpstr>
      <vt:lpstr>1_RVC Standard_Alternative_Bullets</vt:lpstr>
      <vt:lpstr>2_RVC Standard_Alternative_Bullets</vt:lpstr>
      <vt:lpstr>3_RVC Standard_Alternative_Bullets</vt:lpstr>
      <vt:lpstr>4_RVC Standard_Alternative_Bullets</vt:lpstr>
      <vt:lpstr>5_RVC Standard_Alternative_Bullets</vt:lpstr>
      <vt:lpstr>6_RVC Standard_Alternative_Bullets</vt:lpstr>
      <vt:lpstr>7_RVC Standard_Alternative_Bullets</vt:lpstr>
      <vt:lpstr>8_RVC Standard_Alternative_Bullets</vt:lpstr>
      <vt:lpstr>1_RVC-stripe-coloured-bullets</vt:lpstr>
      <vt:lpstr>RVC-Template</vt:lpstr>
      <vt:lpstr>RVC MasterTemplate</vt:lpstr>
      <vt:lpstr>1_RVC MasterTemplate</vt:lpstr>
      <vt:lpstr>RVC-stripe-black-white-bullets</vt:lpstr>
      <vt:lpstr>rvc theme</vt:lpstr>
      <vt:lpstr>1_rvc theme</vt:lpstr>
      <vt:lpstr>Photo Editor Photo</vt:lpstr>
      <vt:lpstr>Prism 6</vt:lpstr>
      <vt:lpstr>Feline kidney disease –  early diagnosis </vt:lpstr>
      <vt:lpstr>“Bob”</vt:lpstr>
      <vt:lpstr>Feline Kidney Disease</vt:lpstr>
      <vt:lpstr>Comparative Medicine</vt:lpstr>
      <vt:lpstr>Need for ‘Early’ Diagnosis</vt:lpstr>
      <vt:lpstr>Approaches to Early Diagnosis</vt:lpstr>
      <vt:lpstr>GFR</vt:lpstr>
      <vt:lpstr>Limitations of Traditional Estimates</vt:lpstr>
      <vt:lpstr>PowerPoint Presentation</vt:lpstr>
      <vt:lpstr>PowerPoint Presentation</vt:lpstr>
      <vt:lpstr>PowerPoint Presentation</vt:lpstr>
      <vt:lpstr>Tubular Markers</vt:lpstr>
      <vt:lpstr>UPC Survival</vt:lpstr>
      <vt:lpstr>Proteomics </vt:lpstr>
      <vt:lpstr>SELDI-TOF-MS</vt:lpstr>
      <vt:lpstr>SELDI-TOF-MS</vt:lpstr>
      <vt:lpstr>Urinary proteomics</vt:lpstr>
      <vt:lpstr>PowerPoint Presentation</vt:lpstr>
      <vt:lpstr>Approaches to Early Diagnosis</vt:lpstr>
      <vt:lpstr>CKD – Mineral Bone Disorder</vt:lpstr>
      <vt:lpstr>Not in our patients?</vt:lpstr>
      <vt:lpstr>PowerPoint Presentation</vt:lpstr>
      <vt:lpstr>FGF-23</vt:lpstr>
      <vt:lpstr>Horribly Complicated!</vt:lpstr>
      <vt:lpstr>PowerPoint Presentation</vt:lpstr>
      <vt:lpstr>Human CKD</vt:lpstr>
      <vt:lpstr>PowerPoint Presentation</vt:lpstr>
      <vt:lpstr>‘Catch 22’</vt:lpstr>
      <vt:lpstr>Any  Questions?</vt:lpstr>
      <vt:lpstr>Questions?</vt:lpstr>
      <vt:lpstr>FGF-23 and prediction of survival (all cause mortality) and progression</vt:lpstr>
      <vt:lpstr>FGF-23 in non-azotaemic cats</vt:lpstr>
      <vt:lpstr>PTH in non-azotaemic cats</vt:lpstr>
      <vt:lpstr>α-Klotho Kuro-o (1997) Nature 390: 45 - 51</vt:lpstr>
      <vt:lpstr>Updated – now including FGF-23</vt:lpstr>
      <vt:lpstr>Feline CKD</vt:lpstr>
      <vt:lpstr>Markers of tubulointerstitial injury</vt:lpstr>
      <vt:lpstr>Proteomics:</vt:lpstr>
      <vt:lpstr>PowerPoint Presentation</vt:lpstr>
      <vt:lpstr>Feline Chronic Kidney Disease:  Pressure, Proteinuria &amp; Proteomics</vt:lpstr>
      <vt:lpstr>Introduction: Chronic kidney disease</vt:lpstr>
      <vt:lpstr>Introduction: Renal disease progression</vt:lpstr>
      <vt:lpstr>Introduction: Systemic hypertension </vt:lpstr>
      <vt:lpstr>Biomarkers for CKD</vt:lpstr>
      <vt:lpstr>Introduction: Renal proteinuria</vt:lpstr>
      <vt:lpstr>Introduction</vt:lpstr>
      <vt:lpstr>Hypertension</vt:lpstr>
      <vt:lpstr>PowerPoint Presentation</vt:lpstr>
      <vt:lpstr>Hypertension and proteinuria</vt:lpstr>
      <vt:lpstr>Biomarkers of CKD</vt:lpstr>
      <vt:lpstr>Hypertension and proteinuria</vt:lpstr>
      <vt:lpstr>Importance of proteinuria</vt:lpstr>
      <vt:lpstr>Early biomarkers</vt:lpstr>
      <vt:lpstr>Biomarkers of CKD</vt:lpstr>
      <vt:lpstr>Creatinine #trending:</vt:lpstr>
      <vt:lpstr>PowerPoint Presentation</vt:lpstr>
      <vt:lpstr>PowerPoint Presentation</vt:lpstr>
      <vt:lpstr>PowerPoint Presentation</vt:lpstr>
      <vt:lpstr>PowerPoint Presentation</vt:lpstr>
      <vt:lpstr>Prospective study</vt:lpstr>
      <vt:lpstr>Pressure, proteinuria and proteomics</vt:lpstr>
      <vt:lpstr>Acknowledgements:</vt:lpstr>
      <vt:lpstr>Acknowledgements:</vt:lpstr>
      <vt:lpstr>Symmetric dimethylarginine (SDMA)</vt:lpstr>
      <vt:lpstr>Symmetric dimethylarginine</vt:lpstr>
      <vt:lpstr>Symmetric dimethylarginine</vt:lpstr>
      <vt:lpstr>Assessing urine concentrating ability</vt:lpstr>
      <vt:lpstr>Other aspects of urinalysis</vt:lpstr>
      <vt:lpstr>Diagnosing CKD: Creatinine</vt:lpstr>
      <vt:lpstr>Retinol binding protein (RBP)</vt:lpstr>
      <vt:lpstr>Urinary cystatin C</vt:lpstr>
      <vt:lpstr>NAG index in cats</vt:lpstr>
      <vt:lpstr>Markers of inflammation, fibrosis, hypoxia and oxidative stress</vt:lpstr>
      <vt:lpstr>Markers of metabolic derangement</vt:lpstr>
      <vt:lpstr>Fibroblast growth factor-23 (FGF23)</vt:lpstr>
      <vt:lpstr>PowerPoint Presentation</vt:lpstr>
      <vt:lpstr>FGF23 in cats with CKD</vt:lpstr>
      <vt:lpstr>FGF23 in cats with dietary phosphate restriction </vt:lpstr>
      <vt:lpstr>Fibroblast growth factor 23 (FGF23)</vt:lpstr>
      <vt:lpstr>Summary of biomarkers for CKD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Syme, Hattie</dc:creator>
  <cp:lastModifiedBy>Syme, Hattie</cp:lastModifiedBy>
  <cp:revision>49</cp:revision>
  <dcterms:created xsi:type="dcterms:W3CDTF">2017-05-29T23:16:24Z</dcterms:created>
  <dcterms:modified xsi:type="dcterms:W3CDTF">2017-05-30T23:27:36Z</dcterms:modified>
</cp:coreProperties>
</file>