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56" r:id="rId5"/>
    <p:sldId id="293" r:id="rId6"/>
    <p:sldId id="259" r:id="rId7"/>
    <p:sldId id="288" r:id="rId8"/>
    <p:sldId id="294" r:id="rId9"/>
    <p:sldId id="289" r:id="rId10"/>
    <p:sldId id="286" r:id="rId11"/>
    <p:sldId id="307" r:id="rId12"/>
    <p:sldId id="264" r:id="rId13"/>
    <p:sldId id="261" r:id="rId14"/>
    <p:sldId id="300" r:id="rId15"/>
    <p:sldId id="306" r:id="rId16"/>
    <p:sldId id="301" r:id="rId17"/>
    <p:sldId id="302" r:id="rId18"/>
    <p:sldId id="304" r:id="rId19"/>
    <p:sldId id="262" r:id="rId20"/>
    <p:sldId id="263" r:id="rId21"/>
    <p:sldId id="268" r:id="rId22"/>
    <p:sldId id="299" r:id="rId23"/>
    <p:sldId id="291" r:id="rId24"/>
    <p:sldId id="295" r:id="rId25"/>
    <p:sldId id="305" r:id="rId26"/>
    <p:sldId id="280" r:id="rId27"/>
  </p:sldIdLst>
  <p:sldSz cx="9144000" cy="6858000" type="screen4x3"/>
  <p:notesSz cx="6794500" cy="9906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a:srgbClr val="DDDDDD"/>
    <a:srgbClr val="FF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1B6583-0BBC-4CC4-82EB-26EFAA955465}" v="371" dt="2023-02-07T16:05:22.642"/>
    <p1510:client id="{66F7B24A-36C0-AB20-683C-5D152C2214BF}" v="5" dt="2023-02-08T09:54:33.328"/>
    <p1510:client id="{70D12F68-C72C-CAF8-5FEF-650A50625089}" v="3" dt="2023-02-02T19:08:03.914"/>
    <p1510:client id="{759DAB9E-04D9-51A1-AFA6-5940594EDAE5}" v="1" dt="2023-02-08T13:36:58.758"/>
    <p1510:client id="{A9493B84-FF36-19B4-CAB6-E39234927919}" v="70" dt="2023-02-07T21:31:58.944"/>
    <p1510:client id="{A9DA6D8D-91CA-4A5C-AD4F-73901BBCAEF4}" v="722" dt="2023-02-02T13:44:05.730"/>
    <p1510:client id="{E76721E8-8A0A-F076-BF29-72029AF3DF0B}" v="774" dt="2023-02-02T11:50:58.4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22038D9-F372-4366-9F24-8EA5633E8E50}"/>
              </a:ext>
            </a:extLst>
          </p:cNvPr>
          <p:cNvSpPr>
            <a:spLocks noGrp="1"/>
          </p:cNvSpPr>
          <p:nvPr>
            <p:ph type="hdr" sz="quarter"/>
          </p:nvPr>
        </p:nvSpPr>
        <p:spPr>
          <a:xfrm>
            <a:off x="0" y="0"/>
            <a:ext cx="2943225" cy="4953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a:extLst>
              <a:ext uri="{FF2B5EF4-FFF2-40B4-BE49-F238E27FC236}">
                <a16:creationId xmlns:a16="http://schemas.microsoft.com/office/drawing/2014/main" id="{0987438F-BCD9-42BB-98F1-B321EB55C23C}"/>
              </a:ext>
            </a:extLst>
          </p:cNvPr>
          <p:cNvSpPr>
            <a:spLocks noGrp="1"/>
          </p:cNvSpPr>
          <p:nvPr>
            <p:ph type="dt" sz="quarter" idx="1"/>
          </p:nvPr>
        </p:nvSpPr>
        <p:spPr>
          <a:xfrm>
            <a:off x="3849688" y="0"/>
            <a:ext cx="2943225" cy="495300"/>
          </a:xfrm>
          <a:prstGeom prst="rect">
            <a:avLst/>
          </a:prstGeom>
        </p:spPr>
        <p:txBody>
          <a:bodyPr vert="horz" lIns="91440" tIns="45720" rIns="91440" bIns="45720" rtlCol="0"/>
          <a:lstStyle>
            <a:lvl1pPr algn="r" eaLnBrk="1" hangingPunct="1">
              <a:defRPr sz="1200">
                <a:latin typeface="Arial" charset="0"/>
              </a:defRPr>
            </a:lvl1pPr>
          </a:lstStyle>
          <a:p>
            <a:pPr>
              <a:defRPr/>
            </a:pPr>
            <a:fld id="{C82F80E3-3A3A-4C28-978E-D9326B551EFF}" type="datetimeFigureOut">
              <a:rPr lang="en-US"/>
              <a:pPr>
                <a:defRPr/>
              </a:pPr>
              <a:t>2/8/2023</a:t>
            </a:fld>
            <a:endParaRPr lang="en-GB"/>
          </a:p>
        </p:txBody>
      </p:sp>
      <p:sp>
        <p:nvSpPr>
          <p:cNvPr id="4" name="Footer Placeholder 3">
            <a:extLst>
              <a:ext uri="{FF2B5EF4-FFF2-40B4-BE49-F238E27FC236}">
                <a16:creationId xmlns:a16="http://schemas.microsoft.com/office/drawing/2014/main" id="{D7BF15C9-990E-48AD-823E-5A077587747A}"/>
              </a:ext>
            </a:extLst>
          </p:cNvPr>
          <p:cNvSpPr>
            <a:spLocks noGrp="1"/>
          </p:cNvSpPr>
          <p:nvPr>
            <p:ph type="ftr" sz="quarter" idx="2"/>
          </p:nvPr>
        </p:nvSpPr>
        <p:spPr>
          <a:xfrm>
            <a:off x="0" y="9409113"/>
            <a:ext cx="2943225" cy="4953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5" name="Slide Number Placeholder 4">
            <a:extLst>
              <a:ext uri="{FF2B5EF4-FFF2-40B4-BE49-F238E27FC236}">
                <a16:creationId xmlns:a16="http://schemas.microsoft.com/office/drawing/2014/main" id="{4A0C8F97-853F-4A29-B435-C399F28CF192}"/>
              </a:ext>
            </a:extLst>
          </p:cNvPr>
          <p:cNvSpPr>
            <a:spLocks noGrp="1"/>
          </p:cNvSpPr>
          <p:nvPr>
            <p:ph type="sldNum" sz="quarter" idx="3"/>
          </p:nvPr>
        </p:nvSpPr>
        <p:spPr>
          <a:xfrm>
            <a:off x="3849688" y="9409113"/>
            <a:ext cx="2943225" cy="4953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2E2AB2F-CC1E-425F-AE40-94EF13729668}"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BEA1467-979C-4DC7-9A7D-0DB076BB4230}"/>
              </a:ext>
            </a:extLst>
          </p:cNvPr>
          <p:cNvSpPr>
            <a:spLocks noGrp="1"/>
          </p:cNvSpPr>
          <p:nvPr>
            <p:ph type="hdr" sz="quarter"/>
          </p:nvPr>
        </p:nvSpPr>
        <p:spPr>
          <a:xfrm>
            <a:off x="0" y="0"/>
            <a:ext cx="2944813" cy="4953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a:extLst>
              <a:ext uri="{FF2B5EF4-FFF2-40B4-BE49-F238E27FC236}">
                <a16:creationId xmlns:a16="http://schemas.microsoft.com/office/drawing/2014/main" id="{8E126FAE-B73C-4FE9-88FF-5C5A0DB2D961}"/>
              </a:ext>
            </a:extLst>
          </p:cNvPr>
          <p:cNvSpPr>
            <a:spLocks noGrp="1"/>
          </p:cNvSpPr>
          <p:nvPr>
            <p:ph type="dt" idx="1"/>
          </p:nvPr>
        </p:nvSpPr>
        <p:spPr>
          <a:xfrm>
            <a:off x="3848100" y="0"/>
            <a:ext cx="2944813" cy="495300"/>
          </a:xfrm>
          <a:prstGeom prst="rect">
            <a:avLst/>
          </a:prstGeom>
        </p:spPr>
        <p:txBody>
          <a:bodyPr vert="horz" lIns="91440" tIns="45720" rIns="91440" bIns="45720" rtlCol="0"/>
          <a:lstStyle>
            <a:lvl1pPr algn="r" eaLnBrk="1" hangingPunct="1">
              <a:defRPr sz="1200">
                <a:latin typeface="Arial" charset="0"/>
              </a:defRPr>
            </a:lvl1pPr>
          </a:lstStyle>
          <a:p>
            <a:pPr>
              <a:defRPr/>
            </a:pPr>
            <a:fld id="{1CF80D24-980E-43B7-8878-B1AA6C9D1D3E}" type="datetimeFigureOut">
              <a:rPr lang="en-GB"/>
              <a:pPr>
                <a:defRPr/>
              </a:pPr>
              <a:t>08/02/2023</a:t>
            </a:fld>
            <a:endParaRPr lang="en-GB"/>
          </a:p>
        </p:txBody>
      </p:sp>
      <p:sp>
        <p:nvSpPr>
          <p:cNvPr id="4" name="Slide Image Placeholder 3">
            <a:extLst>
              <a:ext uri="{FF2B5EF4-FFF2-40B4-BE49-F238E27FC236}">
                <a16:creationId xmlns:a16="http://schemas.microsoft.com/office/drawing/2014/main" id="{24FFB69C-0A25-45EC-8872-5CA20328313E}"/>
              </a:ext>
            </a:extLst>
          </p:cNvPr>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8970F39E-4DEE-4A5A-8DBE-8B2C28671E85}"/>
              </a:ext>
            </a:extLst>
          </p:cNvPr>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48B3B037-AA7D-4145-B356-D35BFA7AB6DE}"/>
              </a:ext>
            </a:extLst>
          </p:cNvPr>
          <p:cNvSpPr>
            <a:spLocks noGrp="1"/>
          </p:cNvSpPr>
          <p:nvPr>
            <p:ph type="ftr" sz="quarter" idx="4"/>
          </p:nvPr>
        </p:nvSpPr>
        <p:spPr>
          <a:xfrm>
            <a:off x="0" y="9409113"/>
            <a:ext cx="2944813" cy="4953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E81A3F4A-A8B9-494D-8AE9-6949CFCCDEC7}"/>
              </a:ext>
            </a:extLst>
          </p:cNvPr>
          <p:cNvSpPr>
            <a:spLocks noGrp="1"/>
          </p:cNvSpPr>
          <p:nvPr>
            <p:ph type="sldNum" sz="quarter" idx="5"/>
          </p:nvPr>
        </p:nvSpPr>
        <p:spPr>
          <a:xfrm>
            <a:off x="3848100" y="9409113"/>
            <a:ext cx="2944813" cy="4953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A47C61D-2A80-4BD7-8597-DE0FC2896B6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B03F356F-3407-4970-AA32-2F1A7B1B9B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8B28A516-0BE2-4C50-AE52-598466AC1E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cs typeface="Calibri"/>
              </a:rPr>
              <a:t>Cheryl</a:t>
            </a:r>
            <a:endParaRPr lang="en-GB" altLang="en-US"/>
          </a:p>
        </p:txBody>
      </p:sp>
      <p:sp>
        <p:nvSpPr>
          <p:cNvPr id="6148" name="Slide Number Placeholder 3">
            <a:extLst>
              <a:ext uri="{FF2B5EF4-FFF2-40B4-BE49-F238E27FC236}">
                <a16:creationId xmlns:a16="http://schemas.microsoft.com/office/drawing/2014/main" id="{25D29B5E-6A3F-4FD8-B1AF-1928DCB9C1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E0E42F-C560-4F8E-8482-98CBA5957F80}" type="slidenum">
              <a:rPr lang="en-GB" altLang="en-US">
                <a:latin typeface="Arial" panose="020B0604020202020204" pitchFamily="34" charset="0"/>
              </a:rPr>
              <a:pPr>
                <a:spcBef>
                  <a:spcPct val="0"/>
                </a:spcBef>
              </a:pPr>
              <a:t>1</a:t>
            </a:fld>
            <a:endParaRPr lang="en-GB"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F2AC09BA-0AE1-4583-953B-7DA5CB0B82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5FD957CE-C657-4E35-B0A5-E1FAD26F28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Ana</a:t>
            </a:r>
          </a:p>
        </p:txBody>
      </p:sp>
      <p:sp>
        <p:nvSpPr>
          <p:cNvPr id="28676" name="Slide Number Placeholder 3">
            <a:extLst>
              <a:ext uri="{FF2B5EF4-FFF2-40B4-BE49-F238E27FC236}">
                <a16:creationId xmlns:a16="http://schemas.microsoft.com/office/drawing/2014/main" id="{DBCE5FF7-DE2C-4F73-AD68-75345331C6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2B9AA2-D3A7-4B1E-990A-DB5C0B383856}" type="slidenum">
              <a:rPr lang="en-GB" altLang="en-US">
                <a:latin typeface="Arial" panose="020B0604020202020204" pitchFamily="34" charset="0"/>
              </a:rPr>
              <a:pPr>
                <a:spcBef>
                  <a:spcPct val="0"/>
                </a:spcBef>
              </a:pPr>
              <a:t>10</a:t>
            </a:fld>
            <a:endParaRPr lang="en-GB"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5F5224FA-F6AA-4930-8922-53516CAA4ABF}"/>
              </a:ext>
            </a:extLst>
          </p:cNvPr>
          <p:cNvSpPr>
            <a:spLocks noGrp="1" noRot="1" noChangeAspect="1" noTextEdit="1"/>
          </p:cNvSpPr>
          <p:nvPr>
            <p:ph type="sldImg"/>
          </p:nvPr>
        </p:nvSpPr>
        <p:spPr bwMode="auto">
          <a:xfrm>
            <a:off x="128588" y="228600"/>
            <a:ext cx="4030662" cy="30241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0BEF6453-424D-49DF-B014-D1194AB04C08}"/>
              </a:ext>
            </a:extLst>
          </p:cNvPr>
          <p:cNvSpPr>
            <a:spLocks noGrp="1"/>
          </p:cNvSpPr>
          <p:nvPr>
            <p:ph type="body" idx="1"/>
          </p:nvPr>
        </p:nvSpPr>
        <p:spPr bwMode="auto">
          <a:xfrm>
            <a:off x="4232275" y="157163"/>
            <a:ext cx="5329238" cy="6408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r>
              <a:rPr lang="en-GB" altLang="en-US" dirty="0"/>
              <a:t>Adam</a:t>
            </a:r>
            <a:endParaRPr lang="en-US" dirty="0"/>
          </a:p>
        </p:txBody>
      </p:sp>
      <p:sp>
        <p:nvSpPr>
          <p:cNvPr id="34820" name="Slide Number Placeholder 3">
            <a:extLst>
              <a:ext uri="{FF2B5EF4-FFF2-40B4-BE49-F238E27FC236}">
                <a16:creationId xmlns:a16="http://schemas.microsoft.com/office/drawing/2014/main" id="{9B6AF79F-01D7-4CD0-9F71-5665E7736A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B1F3C8-4104-4058-9DB7-E7D4B563B1A7}" type="slidenum">
              <a:rPr lang="en-GB" altLang="en-US">
                <a:solidFill>
                  <a:srgbClr val="000000"/>
                </a:solidFill>
                <a:latin typeface="Arial" panose="020B0604020202020204" pitchFamily="34" charset="0"/>
              </a:rPr>
              <a:pPr>
                <a:spcBef>
                  <a:spcPct val="0"/>
                </a:spcBef>
              </a:pPr>
              <a:t>11</a:t>
            </a:fld>
            <a:endParaRPr lang="en-GB" altLang="en-US">
              <a:solidFill>
                <a:srgbClr val="000000"/>
              </a:solidFill>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76266B65-492B-4230-B7A8-599640BD7777}"/>
              </a:ext>
            </a:extLst>
          </p:cNvPr>
          <p:cNvSpPr>
            <a:spLocks noGrp="1" noRot="1" noChangeAspect="1" noTextEdit="1"/>
          </p:cNvSpPr>
          <p:nvPr>
            <p:ph type="sldImg"/>
          </p:nvPr>
        </p:nvSpPr>
        <p:spPr bwMode="auto">
          <a:xfrm>
            <a:off x="128588" y="228600"/>
            <a:ext cx="4030662" cy="30241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2C3C9B58-BB99-42B7-BF9A-3A1290FF0DF1}"/>
              </a:ext>
            </a:extLst>
          </p:cNvPr>
          <p:cNvSpPr>
            <a:spLocks noGrp="1"/>
          </p:cNvSpPr>
          <p:nvPr>
            <p:ph type="body" idx="1"/>
          </p:nvPr>
        </p:nvSpPr>
        <p:spPr bwMode="auto">
          <a:xfrm>
            <a:off x="4232275" y="157163"/>
            <a:ext cx="5329238" cy="6408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r>
              <a:rPr lang="en-GB" altLang="en-US" dirty="0"/>
              <a:t>Adam</a:t>
            </a:r>
            <a:endParaRPr lang="en-US" dirty="0"/>
          </a:p>
        </p:txBody>
      </p:sp>
      <p:sp>
        <p:nvSpPr>
          <p:cNvPr id="36868" name="Slide Number Placeholder 3">
            <a:extLst>
              <a:ext uri="{FF2B5EF4-FFF2-40B4-BE49-F238E27FC236}">
                <a16:creationId xmlns:a16="http://schemas.microsoft.com/office/drawing/2014/main" id="{85BC288D-F229-49F0-9378-BABCABD116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C0C943-3B90-4120-ABFF-94C70CBF4AF5}" type="slidenum">
              <a:rPr lang="en-GB" altLang="en-US">
                <a:solidFill>
                  <a:srgbClr val="000000"/>
                </a:solidFill>
                <a:latin typeface="Arial" panose="020B0604020202020204" pitchFamily="34" charset="0"/>
              </a:rPr>
              <a:pPr>
                <a:spcBef>
                  <a:spcPct val="0"/>
                </a:spcBef>
              </a:pPr>
              <a:t>12</a:t>
            </a:fld>
            <a:endParaRPr lang="en-GB" altLang="en-US">
              <a:solidFill>
                <a:srgbClr val="000000"/>
              </a:solidFill>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2488FAEC-ABC3-4C4B-B7F7-597E31A699A1}"/>
              </a:ext>
            </a:extLst>
          </p:cNvPr>
          <p:cNvSpPr>
            <a:spLocks noGrp="1" noRot="1" noChangeAspect="1" noTextEdit="1"/>
          </p:cNvSpPr>
          <p:nvPr>
            <p:ph type="sldImg"/>
          </p:nvPr>
        </p:nvSpPr>
        <p:spPr bwMode="auto">
          <a:xfrm>
            <a:off x="128588" y="228600"/>
            <a:ext cx="4030662" cy="30241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524EC62C-AB38-4640-BA14-557B317D028E}"/>
              </a:ext>
            </a:extLst>
          </p:cNvPr>
          <p:cNvSpPr>
            <a:spLocks noGrp="1"/>
          </p:cNvSpPr>
          <p:nvPr>
            <p:ph type="body" idx="1"/>
          </p:nvPr>
        </p:nvSpPr>
        <p:spPr bwMode="auto">
          <a:xfrm>
            <a:off x="4232275" y="157163"/>
            <a:ext cx="5329238" cy="6408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r>
              <a:rPr lang="en-GB" altLang="en-US" dirty="0"/>
              <a:t>Adam</a:t>
            </a:r>
            <a:endParaRPr lang="en-US" dirty="0"/>
          </a:p>
        </p:txBody>
      </p:sp>
      <p:sp>
        <p:nvSpPr>
          <p:cNvPr id="38916" name="Slide Number Placeholder 3">
            <a:extLst>
              <a:ext uri="{FF2B5EF4-FFF2-40B4-BE49-F238E27FC236}">
                <a16:creationId xmlns:a16="http://schemas.microsoft.com/office/drawing/2014/main" id="{DB661AD0-B854-4D6E-BEF9-71D8FDDED2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84D1AE-CAC0-4C2E-A5FB-C2BA460E7F3C}" type="slidenum">
              <a:rPr lang="en-GB" altLang="en-US">
                <a:latin typeface="Arial" panose="020B0604020202020204" pitchFamily="34" charset="0"/>
              </a:rPr>
              <a:pPr>
                <a:spcBef>
                  <a:spcPct val="0"/>
                </a:spcBef>
              </a:pPr>
              <a:t>13</a:t>
            </a:fld>
            <a:endParaRPr lang="en-GB"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ED317D93-86A1-4123-97D9-E2EF534CC813}"/>
              </a:ext>
            </a:extLst>
          </p:cNvPr>
          <p:cNvSpPr>
            <a:spLocks noGrp="1" noRot="1" noChangeAspect="1" noTextEdit="1"/>
          </p:cNvSpPr>
          <p:nvPr>
            <p:ph type="sldImg"/>
          </p:nvPr>
        </p:nvSpPr>
        <p:spPr bwMode="auto">
          <a:xfrm>
            <a:off x="128588" y="228600"/>
            <a:ext cx="4030662" cy="30241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D217A983-6E4E-41BC-AC4D-9BD9B9DA33D2}"/>
              </a:ext>
            </a:extLst>
          </p:cNvPr>
          <p:cNvSpPr>
            <a:spLocks noGrp="1"/>
          </p:cNvSpPr>
          <p:nvPr>
            <p:ph type="body" idx="1"/>
          </p:nvPr>
        </p:nvSpPr>
        <p:spPr bwMode="auto">
          <a:xfrm>
            <a:off x="4232275" y="157163"/>
            <a:ext cx="5329238" cy="6408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455613" lvl="1" eaLnBrk="1" hangingPunct="1">
              <a:spcBef>
                <a:spcPct val="0"/>
              </a:spcBef>
            </a:pPr>
            <a:r>
              <a:rPr lang="en-GB" altLang="en-US"/>
              <a:t>Adam </a:t>
            </a:r>
          </a:p>
        </p:txBody>
      </p:sp>
      <p:sp>
        <p:nvSpPr>
          <p:cNvPr id="40964" name="Slide Number Placeholder 3">
            <a:extLst>
              <a:ext uri="{FF2B5EF4-FFF2-40B4-BE49-F238E27FC236}">
                <a16:creationId xmlns:a16="http://schemas.microsoft.com/office/drawing/2014/main" id="{8E35D98A-A5BC-4513-AEC5-4FDB732C36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FB5EEF-4F5C-4049-BD39-671497EDD126}" type="slidenum">
              <a:rPr lang="en-GB" altLang="en-US">
                <a:latin typeface="Arial" panose="020B0604020202020204" pitchFamily="34" charset="0"/>
              </a:rPr>
              <a:pPr>
                <a:spcBef>
                  <a:spcPct val="0"/>
                </a:spcBef>
              </a:pPr>
              <a:t>14</a:t>
            </a:fld>
            <a:endParaRPr lang="en-GB"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6F89865A-FEAF-493E-89DE-91ABD2EA8378}"/>
              </a:ext>
            </a:extLst>
          </p:cNvPr>
          <p:cNvSpPr>
            <a:spLocks noGrp="1" noRot="1" noChangeAspect="1" noTextEdit="1"/>
          </p:cNvSpPr>
          <p:nvPr>
            <p:ph type="sldImg"/>
          </p:nvPr>
        </p:nvSpPr>
        <p:spPr bwMode="auto">
          <a:xfrm>
            <a:off x="117475" y="157163"/>
            <a:ext cx="3836988" cy="28797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3E56A266-62F5-4B9C-B559-0E190D295FFA}"/>
              </a:ext>
            </a:extLst>
          </p:cNvPr>
          <p:cNvSpPr>
            <a:spLocks noGrp="1"/>
          </p:cNvSpPr>
          <p:nvPr>
            <p:ph type="body" idx="1"/>
          </p:nvPr>
        </p:nvSpPr>
        <p:spPr bwMode="auto">
          <a:xfrm>
            <a:off x="3944938" y="157163"/>
            <a:ext cx="5616575" cy="6408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Adam</a:t>
            </a:r>
          </a:p>
        </p:txBody>
      </p:sp>
      <p:sp>
        <p:nvSpPr>
          <p:cNvPr id="43012" name="Slide Number Placeholder 3">
            <a:extLst>
              <a:ext uri="{FF2B5EF4-FFF2-40B4-BE49-F238E27FC236}">
                <a16:creationId xmlns:a16="http://schemas.microsoft.com/office/drawing/2014/main" id="{28A9A4B7-E617-4111-8F23-8E424E106C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363" indent="-284163">
              <a:spcBef>
                <a:spcPct val="30000"/>
              </a:spcBef>
              <a:defRPr sz="1200">
                <a:solidFill>
                  <a:schemeClr val="tx1"/>
                </a:solidFill>
                <a:latin typeface="Calibri" panose="020F0502020204030204" pitchFamily="34" charset="0"/>
              </a:defRPr>
            </a:lvl2pPr>
            <a:lvl3pPr marL="1141413" indent="-227013">
              <a:spcBef>
                <a:spcPct val="30000"/>
              </a:spcBef>
              <a:defRPr sz="1200">
                <a:solidFill>
                  <a:schemeClr val="tx1"/>
                </a:solidFill>
                <a:latin typeface="Calibri" panose="020F0502020204030204" pitchFamily="34" charset="0"/>
              </a:defRPr>
            </a:lvl3pPr>
            <a:lvl4pPr marL="1598613" indent="-227013">
              <a:spcBef>
                <a:spcPct val="30000"/>
              </a:spcBef>
              <a:defRPr sz="1200">
                <a:solidFill>
                  <a:schemeClr val="tx1"/>
                </a:solidFill>
                <a:latin typeface="Calibri" panose="020F0502020204030204" pitchFamily="34" charset="0"/>
              </a:defRPr>
            </a:lvl4pPr>
            <a:lvl5pPr marL="2055813" indent="-227013">
              <a:spcBef>
                <a:spcPct val="30000"/>
              </a:spcBef>
              <a:defRPr sz="1200">
                <a:solidFill>
                  <a:schemeClr val="tx1"/>
                </a:solidFill>
                <a:latin typeface="Calibri" panose="020F0502020204030204" pitchFamily="34" charset="0"/>
              </a:defRPr>
            </a:lvl5pPr>
            <a:lvl6pPr marL="2513013" indent="-227013" eaLnBrk="0" fontAlgn="base" hangingPunct="0">
              <a:spcBef>
                <a:spcPct val="30000"/>
              </a:spcBef>
              <a:spcAft>
                <a:spcPct val="0"/>
              </a:spcAft>
              <a:defRPr sz="1200">
                <a:solidFill>
                  <a:schemeClr val="tx1"/>
                </a:solidFill>
                <a:latin typeface="Calibri" panose="020F0502020204030204" pitchFamily="34" charset="0"/>
              </a:defRPr>
            </a:lvl6pPr>
            <a:lvl7pPr marL="2970213" indent="-227013" eaLnBrk="0" fontAlgn="base" hangingPunct="0">
              <a:spcBef>
                <a:spcPct val="30000"/>
              </a:spcBef>
              <a:spcAft>
                <a:spcPct val="0"/>
              </a:spcAft>
              <a:defRPr sz="1200">
                <a:solidFill>
                  <a:schemeClr val="tx1"/>
                </a:solidFill>
                <a:latin typeface="Calibri" panose="020F0502020204030204" pitchFamily="34" charset="0"/>
              </a:defRPr>
            </a:lvl7pPr>
            <a:lvl8pPr marL="3427413" indent="-227013" eaLnBrk="0" fontAlgn="base" hangingPunct="0">
              <a:spcBef>
                <a:spcPct val="30000"/>
              </a:spcBef>
              <a:spcAft>
                <a:spcPct val="0"/>
              </a:spcAft>
              <a:defRPr sz="1200">
                <a:solidFill>
                  <a:schemeClr val="tx1"/>
                </a:solidFill>
                <a:latin typeface="Calibri" panose="020F0502020204030204" pitchFamily="34" charset="0"/>
              </a:defRPr>
            </a:lvl8pPr>
            <a:lvl9pPr marL="3884613"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43AD27-181A-4534-AF61-4E0711867890}" type="slidenum">
              <a:rPr lang="en-GB" altLang="en-US">
                <a:latin typeface="Arial" panose="020B0604020202020204" pitchFamily="34" charset="0"/>
              </a:rPr>
              <a:pPr>
                <a:spcBef>
                  <a:spcPct val="0"/>
                </a:spcBef>
              </a:pPr>
              <a:t>15</a:t>
            </a:fld>
            <a:endParaRPr lang="en-GB"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4718105-47A0-4B5A-BAAC-A7A94E8315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A95FD46C-9FB7-4B4B-B6E4-24278A941A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cs typeface="Calibri"/>
              </a:rPr>
              <a:t>Sarah </a:t>
            </a:r>
            <a:endParaRPr lang="en-GB" altLang="en-US"/>
          </a:p>
        </p:txBody>
      </p:sp>
      <p:sp>
        <p:nvSpPr>
          <p:cNvPr id="30724" name="Slide Number Placeholder 3">
            <a:extLst>
              <a:ext uri="{FF2B5EF4-FFF2-40B4-BE49-F238E27FC236}">
                <a16:creationId xmlns:a16="http://schemas.microsoft.com/office/drawing/2014/main" id="{DDB062A4-3DF8-4F77-800D-5048092A47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6D8BEE-CDBB-4383-BBE9-6400881D6F03}" type="slidenum">
              <a:rPr lang="en-GB" altLang="en-US">
                <a:latin typeface="Arial" panose="020B0604020202020204" pitchFamily="34" charset="0"/>
              </a:rPr>
              <a:pPr>
                <a:spcBef>
                  <a:spcPct val="0"/>
                </a:spcBef>
              </a:pPr>
              <a:t>16</a:t>
            </a:fld>
            <a:endParaRPr lang="en-GB"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5DF85D97-1E3A-4D3A-80A7-5FF9851FDD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87EBF315-487C-48C9-82D5-6F61B97A81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cs typeface="Calibri"/>
              </a:rPr>
              <a:t>Sarah</a:t>
            </a:r>
            <a:endParaRPr lang="en-GB" altLang="en-US"/>
          </a:p>
        </p:txBody>
      </p:sp>
      <p:sp>
        <p:nvSpPr>
          <p:cNvPr id="32772" name="Slide Number Placeholder 3">
            <a:extLst>
              <a:ext uri="{FF2B5EF4-FFF2-40B4-BE49-F238E27FC236}">
                <a16:creationId xmlns:a16="http://schemas.microsoft.com/office/drawing/2014/main" id="{61AA7A98-4081-4C43-A044-802F955CBE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D4A9BC-19AA-4CA5-939E-A0F7A4E0843B}" type="slidenum">
              <a:rPr lang="en-GB" altLang="en-US">
                <a:latin typeface="Arial" panose="020B0604020202020204" pitchFamily="34" charset="0"/>
              </a:rPr>
              <a:pPr>
                <a:spcBef>
                  <a:spcPct val="0"/>
                </a:spcBef>
              </a:pPr>
              <a:t>17</a:t>
            </a:fld>
            <a:endParaRPr lang="en-GB"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A9BD2EC0-EF97-4A20-B77D-D1F2A42634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2539387B-AB25-4662-A01C-BC2B6E9062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a:cs typeface="Calibri"/>
              </a:rPr>
              <a:t>Sarah</a:t>
            </a:r>
            <a:endParaRPr lang="en-GB" altLang="en-US" dirty="0"/>
          </a:p>
        </p:txBody>
      </p:sp>
      <p:sp>
        <p:nvSpPr>
          <p:cNvPr id="47108" name="Slide Number Placeholder 3">
            <a:extLst>
              <a:ext uri="{FF2B5EF4-FFF2-40B4-BE49-F238E27FC236}">
                <a16:creationId xmlns:a16="http://schemas.microsoft.com/office/drawing/2014/main" id="{E1701E13-3838-4BE6-BAF5-2E25F43C92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5D4F76-BA55-4DDA-B259-A6FD41D9476F}" type="slidenum">
              <a:rPr lang="en-GB" altLang="en-US">
                <a:latin typeface="Arial" panose="020B0604020202020204" pitchFamily="34" charset="0"/>
              </a:rPr>
              <a:pPr>
                <a:spcBef>
                  <a:spcPct val="0"/>
                </a:spcBef>
              </a:pPr>
              <a:t>18</a:t>
            </a:fld>
            <a:endParaRPr lang="en-GB"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294FC691-A40A-4D3D-B949-624658F06A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96E3719E-2B3D-41B3-891F-E2450FF7E7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a:cs typeface="Calibri"/>
              </a:rPr>
              <a:t>Sarah</a:t>
            </a:r>
            <a:endParaRPr lang="en-GB" altLang="en-US" dirty="0"/>
          </a:p>
        </p:txBody>
      </p:sp>
      <p:sp>
        <p:nvSpPr>
          <p:cNvPr id="59396" name="Slide Number Placeholder 3">
            <a:extLst>
              <a:ext uri="{FF2B5EF4-FFF2-40B4-BE49-F238E27FC236}">
                <a16:creationId xmlns:a16="http://schemas.microsoft.com/office/drawing/2014/main" id="{B6F6E107-BE45-4064-BA22-7D145B44D8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818800-0621-4479-B0F3-0DFE12372E45}" type="slidenum">
              <a:rPr lang="en-GB" altLang="en-US">
                <a:latin typeface="Arial" panose="020B0604020202020204" pitchFamily="34" charset="0"/>
              </a:rPr>
              <a:pPr>
                <a:spcBef>
                  <a:spcPct val="0"/>
                </a:spcBef>
              </a:pPr>
              <a:t>19</a:t>
            </a:fld>
            <a:endParaRPr lang="en-GB"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DD564437-00CC-4A6B-8E9C-431DA138E5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39195BF4-CA0F-458F-A406-F8C17B4238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t>Cheryl</a:t>
            </a:r>
            <a:endParaRPr lang="en-US"/>
          </a:p>
        </p:txBody>
      </p:sp>
      <p:sp>
        <p:nvSpPr>
          <p:cNvPr id="8196" name="Slide Number Placeholder 3">
            <a:extLst>
              <a:ext uri="{FF2B5EF4-FFF2-40B4-BE49-F238E27FC236}">
                <a16:creationId xmlns:a16="http://schemas.microsoft.com/office/drawing/2014/main" id="{7666E6F9-4EEB-4D2C-A1AE-657E906F24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CCC0737-44CB-4A82-802B-DC64F6E294ED}" type="slidenum">
              <a:rPr lang="en-GB" altLang="en-US"/>
              <a:pPr/>
              <a:t>2</a:t>
            </a:fld>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AE58C5A6-C9FF-4C20-B7CC-0F01B93F32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2C812152-4CBC-419B-BD3C-4D097F5CEC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Ana</a:t>
            </a:r>
          </a:p>
        </p:txBody>
      </p:sp>
      <p:sp>
        <p:nvSpPr>
          <p:cNvPr id="49156" name="Slide Number Placeholder 3">
            <a:extLst>
              <a:ext uri="{FF2B5EF4-FFF2-40B4-BE49-F238E27FC236}">
                <a16:creationId xmlns:a16="http://schemas.microsoft.com/office/drawing/2014/main" id="{DA0EAED2-D85E-410C-9D75-677F3E7F40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95D7F3-48BC-4224-8246-582BB2923C07}" type="slidenum">
              <a:rPr lang="en-GB" altLang="en-US">
                <a:latin typeface="Arial" panose="020B0604020202020204" pitchFamily="34" charset="0"/>
              </a:rPr>
              <a:pPr>
                <a:spcBef>
                  <a:spcPct val="0"/>
                </a:spcBef>
              </a:pPr>
              <a:t>20</a:t>
            </a:fld>
            <a:endParaRPr lang="en-GB"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5C6C8627-B8B8-4214-AE2B-DBF3874084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61BAE4BB-E8AE-4C7D-9CA4-A28CB61D07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Ana – logins provided upon appointment. These are also included in the email invite to complete the report. If any problems to log in, contact Ana</a:t>
            </a:r>
          </a:p>
        </p:txBody>
      </p:sp>
      <p:sp>
        <p:nvSpPr>
          <p:cNvPr id="51204" name="Slide Number Placeholder 3">
            <a:extLst>
              <a:ext uri="{FF2B5EF4-FFF2-40B4-BE49-F238E27FC236}">
                <a16:creationId xmlns:a16="http://schemas.microsoft.com/office/drawing/2014/main" id="{C4238BDA-C3F3-4035-A75D-7F7F1AAE80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B5F14A4-7A0E-4B59-841D-D150AE4B313D}" type="slidenum">
              <a:rPr lang="en-GB" altLang="en-US"/>
              <a:pPr/>
              <a:t>21</a:t>
            </a:fld>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2DECD893-7A8C-48BF-A2BC-37D9FDDFD1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68BB8A93-4A62-4414-B98B-59B2E44C0D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cs typeface="Calibri"/>
              </a:rPr>
              <a:t>Ana</a:t>
            </a:r>
            <a:endParaRPr lang="en-GB" altLang="en-US"/>
          </a:p>
        </p:txBody>
      </p:sp>
      <p:sp>
        <p:nvSpPr>
          <p:cNvPr id="24580" name="Slide Number Placeholder 3">
            <a:extLst>
              <a:ext uri="{FF2B5EF4-FFF2-40B4-BE49-F238E27FC236}">
                <a16:creationId xmlns:a16="http://schemas.microsoft.com/office/drawing/2014/main" id="{26F83227-5DD3-4F91-BBAC-4D3503163B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D1A805-7715-4F86-A6F3-DF7203656263}" type="slidenum">
              <a:rPr lang="en-GB" altLang="en-US"/>
              <a:pPr/>
              <a:t>22</a:t>
            </a:fld>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C87DDD91-8E69-4257-AE51-0CCC061E80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C57B7851-404B-4C18-B3BF-5119541A50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dirty="0"/>
              <a:t>Ana</a:t>
            </a:r>
            <a:endParaRPr lang="en-US" dirty="0"/>
          </a:p>
        </p:txBody>
      </p:sp>
      <p:sp>
        <p:nvSpPr>
          <p:cNvPr id="65540" name="Slide Number Placeholder 3">
            <a:extLst>
              <a:ext uri="{FF2B5EF4-FFF2-40B4-BE49-F238E27FC236}">
                <a16:creationId xmlns:a16="http://schemas.microsoft.com/office/drawing/2014/main" id="{B2864FC9-2098-4286-9496-ED085CF04C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C5EF78-42EB-4988-9CAB-064B209E2E16}" type="slidenum">
              <a:rPr lang="en-GB" altLang="en-US">
                <a:latin typeface="Arial" panose="020B0604020202020204" pitchFamily="34" charset="0"/>
              </a:rPr>
              <a:pPr>
                <a:spcBef>
                  <a:spcPct val="0"/>
                </a:spcBef>
              </a:pPr>
              <a:t>23</a:t>
            </a:fld>
            <a:endParaRPr lang="en-GB"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7D60A37F-8720-43D4-8792-A1EBE31DD0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92EE1082-E39C-4F57-877D-9586DFBDB9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cs typeface="Calibri"/>
              </a:rPr>
              <a:t>Cheryl </a:t>
            </a:r>
            <a:endParaRPr lang="en-GB" altLang="en-US"/>
          </a:p>
        </p:txBody>
      </p:sp>
      <p:sp>
        <p:nvSpPr>
          <p:cNvPr id="10244" name="Slide Number Placeholder 3">
            <a:extLst>
              <a:ext uri="{FF2B5EF4-FFF2-40B4-BE49-F238E27FC236}">
                <a16:creationId xmlns:a16="http://schemas.microsoft.com/office/drawing/2014/main" id="{1DB436A6-4F22-4828-91E7-9693680AA4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5B9648-FEFD-4A3E-9A88-F6121EA03852}" type="slidenum">
              <a:rPr lang="en-GB" altLang="en-US">
                <a:latin typeface="Arial" panose="020B0604020202020204" pitchFamily="34" charset="0"/>
              </a:rPr>
              <a:pPr>
                <a:spcBef>
                  <a:spcPct val="0"/>
                </a:spcBef>
              </a:pPr>
              <a:t>3</a:t>
            </a:fld>
            <a:endParaRPr lang="en-GB"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7BE3B812-3F68-4FBA-B8DD-A3FE9CCFA3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21F0E655-0510-4EC5-AEDD-A8F5CEB45F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a:cs typeface="Calibri"/>
              </a:rPr>
              <a:t>Cheryl </a:t>
            </a:r>
            <a:endParaRPr lang="en-US" dirty="0">
              <a:cs typeface="Calibri"/>
            </a:endParaRPr>
          </a:p>
          <a:p>
            <a:pPr>
              <a:spcBef>
                <a:spcPct val="0"/>
              </a:spcBef>
            </a:pPr>
            <a:endParaRPr lang="en-GB" altLang="en-US">
              <a:cs typeface="Calibri"/>
            </a:endParaRPr>
          </a:p>
        </p:txBody>
      </p:sp>
      <p:sp>
        <p:nvSpPr>
          <p:cNvPr id="14340" name="Slide Number Placeholder 3">
            <a:extLst>
              <a:ext uri="{FF2B5EF4-FFF2-40B4-BE49-F238E27FC236}">
                <a16:creationId xmlns:a16="http://schemas.microsoft.com/office/drawing/2014/main" id="{18E25E1F-0A33-4B8A-8530-BE910508FA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B4E94F-3FCC-45AB-BE6B-9BB9FBCEFA5C}" type="slidenum">
              <a:rPr lang="en-GB" altLang="en-US">
                <a:latin typeface="Arial" panose="020B0604020202020204" pitchFamily="34" charset="0"/>
              </a:rPr>
              <a:pPr>
                <a:spcBef>
                  <a:spcPct val="0"/>
                </a:spcBef>
              </a:pPr>
              <a:t>4</a:t>
            </a:fld>
            <a:endParaRPr lang="en-GB"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C0CE81A2-AAFA-4B2B-B5C5-BE29F53C06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6C4D38EA-AD7A-4E93-B5BF-03C9D3864B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t>Cheryl</a:t>
            </a:r>
            <a:endParaRPr lang="en-US"/>
          </a:p>
        </p:txBody>
      </p:sp>
      <p:sp>
        <p:nvSpPr>
          <p:cNvPr id="16388" name="Slide Number Placeholder 3">
            <a:extLst>
              <a:ext uri="{FF2B5EF4-FFF2-40B4-BE49-F238E27FC236}">
                <a16:creationId xmlns:a16="http://schemas.microsoft.com/office/drawing/2014/main" id="{3754B7A2-A221-4AF3-8BEF-70D18549D4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36B2EC-D4C9-4CAA-80AE-872367261479}" type="slidenum">
              <a:rPr lang="en-GB" altLang="en-US">
                <a:latin typeface="Arial" panose="020B0604020202020204" pitchFamily="34" charset="0"/>
              </a:rPr>
              <a:pPr>
                <a:spcBef>
                  <a:spcPct val="0"/>
                </a:spcBef>
              </a:pPr>
              <a:t>5</a:t>
            </a:fld>
            <a:endParaRPr lang="en-GB"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89E04F30-996D-448D-86F0-891867E530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95255531-E3E5-4E61-A6A9-3E113DCCFE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cs typeface="Calibri"/>
              </a:rPr>
              <a:t>Cheryl </a:t>
            </a:r>
            <a:endParaRPr lang="en-GB" altLang="en-US"/>
          </a:p>
          <a:p>
            <a:pPr eaLnBrk="1" hangingPunct="1">
              <a:spcBef>
                <a:spcPct val="0"/>
              </a:spcBef>
            </a:pPr>
            <a:endParaRPr lang="en-GB" altLang="en-US"/>
          </a:p>
        </p:txBody>
      </p:sp>
      <p:sp>
        <p:nvSpPr>
          <p:cNvPr id="20484" name="Slide Number Placeholder 3">
            <a:extLst>
              <a:ext uri="{FF2B5EF4-FFF2-40B4-BE49-F238E27FC236}">
                <a16:creationId xmlns:a16="http://schemas.microsoft.com/office/drawing/2014/main" id="{BE53DC12-FBDC-42F6-B319-2266A14584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05BBC3-2138-457F-B788-493CAFE544BB}" type="slidenum">
              <a:rPr lang="en-GB" altLang="en-US">
                <a:latin typeface="Arial" panose="020B0604020202020204" pitchFamily="34" charset="0"/>
              </a:rPr>
              <a:pPr>
                <a:spcBef>
                  <a:spcPct val="0"/>
                </a:spcBef>
              </a:pPr>
              <a:t>6</a:t>
            </a:fld>
            <a:endParaRPr lang="en-GB"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D018A739-7C81-4871-91BC-942F064C31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6F78224C-AD42-4A47-B63C-830541F12D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cs typeface="Calibri"/>
              </a:rPr>
              <a:t>Cheryl </a:t>
            </a:r>
            <a:endParaRPr lang="en-GB" altLang="en-US"/>
          </a:p>
        </p:txBody>
      </p:sp>
      <p:sp>
        <p:nvSpPr>
          <p:cNvPr id="22532" name="Slide Number Placeholder 3">
            <a:extLst>
              <a:ext uri="{FF2B5EF4-FFF2-40B4-BE49-F238E27FC236}">
                <a16:creationId xmlns:a16="http://schemas.microsoft.com/office/drawing/2014/main" id="{48CCDCC2-6FD5-4288-BCE5-B45EAB754F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7F4867-C208-4665-804C-19148BB036AE}" type="slidenum">
              <a:rPr lang="en-GB" altLang="en-US">
                <a:latin typeface="Arial" panose="020B0604020202020204" pitchFamily="34" charset="0"/>
              </a:rPr>
              <a:pPr>
                <a:spcBef>
                  <a:spcPct val="0"/>
                </a:spcBef>
              </a:pPr>
              <a:t>7</a:t>
            </a:fld>
            <a:endParaRPr lang="en-GB"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Cheryl </a:t>
            </a:r>
            <a:endParaRPr lang="en-US" dirty="0"/>
          </a:p>
        </p:txBody>
      </p:sp>
      <p:sp>
        <p:nvSpPr>
          <p:cNvPr id="4" name="Slide Number Placeholder 3"/>
          <p:cNvSpPr>
            <a:spLocks noGrp="1"/>
          </p:cNvSpPr>
          <p:nvPr>
            <p:ph type="sldNum" sz="quarter" idx="5"/>
          </p:nvPr>
        </p:nvSpPr>
        <p:spPr/>
        <p:txBody>
          <a:bodyPr/>
          <a:lstStyle/>
          <a:p>
            <a:pPr>
              <a:defRPr/>
            </a:pPr>
            <a:fld id="{BA47C61D-2A80-4BD7-8597-DE0FC2896B6C}" type="slidenum">
              <a:rPr lang="en-GB" altLang="en-US"/>
              <a:pPr>
                <a:defRPr/>
              </a:pPr>
              <a:t>8</a:t>
            </a:fld>
            <a:endParaRPr lang="en-GB" altLang="en-US"/>
          </a:p>
        </p:txBody>
      </p:sp>
    </p:spTree>
    <p:extLst>
      <p:ext uri="{BB962C8B-B14F-4D97-AF65-F5344CB8AC3E}">
        <p14:creationId xmlns:p14="http://schemas.microsoft.com/office/powerpoint/2010/main" val="1644995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F9E1E344-DC62-48C3-952F-BD7878BF92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708A900C-4B98-45CD-991C-03F341BADC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cs typeface="Calibri"/>
              </a:rPr>
              <a:t>Ana</a:t>
            </a:r>
            <a:endParaRPr lang="en-GB" altLang="en-US"/>
          </a:p>
        </p:txBody>
      </p:sp>
      <p:sp>
        <p:nvSpPr>
          <p:cNvPr id="18436" name="Slide Number Placeholder 3">
            <a:extLst>
              <a:ext uri="{FF2B5EF4-FFF2-40B4-BE49-F238E27FC236}">
                <a16:creationId xmlns:a16="http://schemas.microsoft.com/office/drawing/2014/main" id="{A3B9F1B6-98D5-45C3-94B3-851BD49FC0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2385B0-5C59-4E4F-807C-9790E891F41F}" type="slidenum">
              <a:rPr lang="en-GB" altLang="en-US">
                <a:latin typeface="Arial" panose="020B0604020202020204" pitchFamily="34" charset="0"/>
              </a:rPr>
              <a:pPr>
                <a:spcBef>
                  <a:spcPct val="0"/>
                </a:spcBef>
              </a:pPr>
              <a:t>9</a:t>
            </a:fld>
            <a:endParaRPr lang="en-GB"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a:extLst>
              <a:ext uri="{FF2B5EF4-FFF2-40B4-BE49-F238E27FC236}">
                <a16:creationId xmlns:a16="http://schemas.microsoft.com/office/drawing/2014/main" id="{D383A33B-5142-4365-9854-BF10399200EB}"/>
              </a:ext>
            </a:extLst>
          </p:cNvPr>
          <p:cNvSpPr>
            <a:spLocks noGrp="1" noChangeArrowheads="1"/>
          </p:cNvSpPr>
          <p:nvPr>
            <p:ph type="ftr" sz="quarter" idx="10"/>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B74F3108-EE8A-45EF-A09D-420D8A5D599C}"/>
              </a:ext>
            </a:extLst>
          </p:cNvPr>
          <p:cNvSpPr>
            <a:spLocks noGrp="1" noChangeArrowheads="1"/>
          </p:cNvSpPr>
          <p:nvPr>
            <p:ph type="sldNum" sz="quarter" idx="11"/>
          </p:nvPr>
        </p:nvSpPr>
        <p:spPr>
          <a:ln/>
        </p:spPr>
        <p:txBody>
          <a:bodyPr/>
          <a:lstStyle>
            <a:lvl1pPr>
              <a:defRPr/>
            </a:lvl1pPr>
          </a:lstStyle>
          <a:p>
            <a:pPr>
              <a:defRPr/>
            </a:pPr>
            <a:fld id="{5DDD6DA2-65F0-49ED-A9C2-FB04B9BBEEDD}" type="slidenum">
              <a:rPr lang="en-GB" altLang="en-US"/>
              <a:pPr>
                <a:defRPr/>
              </a:pPr>
              <a:t>‹#›</a:t>
            </a:fld>
            <a:endParaRPr lang="en-GB" altLang="en-US"/>
          </a:p>
        </p:txBody>
      </p:sp>
    </p:spTree>
    <p:extLst>
      <p:ext uri="{BB962C8B-B14F-4D97-AF65-F5344CB8AC3E}">
        <p14:creationId xmlns:p14="http://schemas.microsoft.com/office/powerpoint/2010/main" val="4175853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E18EE955-80D8-4CAC-AFC6-3A1FC453FE44}"/>
              </a:ext>
            </a:extLst>
          </p:cNvPr>
          <p:cNvSpPr>
            <a:spLocks noGrp="1" noChangeArrowheads="1"/>
          </p:cNvSpPr>
          <p:nvPr>
            <p:ph type="ftr" sz="quarter" idx="10"/>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ABD2584B-0AB9-4CFD-B1EA-106E49FDCD7F}"/>
              </a:ext>
            </a:extLst>
          </p:cNvPr>
          <p:cNvSpPr>
            <a:spLocks noGrp="1" noChangeArrowheads="1"/>
          </p:cNvSpPr>
          <p:nvPr>
            <p:ph type="sldNum" sz="quarter" idx="11"/>
          </p:nvPr>
        </p:nvSpPr>
        <p:spPr>
          <a:ln/>
        </p:spPr>
        <p:txBody>
          <a:bodyPr/>
          <a:lstStyle>
            <a:lvl1pPr>
              <a:defRPr/>
            </a:lvl1pPr>
          </a:lstStyle>
          <a:p>
            <a:pPr>
              <a:defRPr/>
            </a:pPr>
            <a:fld id="{1738E102-3C23-4063-A5F7-EF59607718C8}" type="slidenum">
              <a:rPr lang="en-GB" altLang="en-US"/>
              <a:pPr>
                <a:defRPr/>
              </a:pPr>
              <a:t>‹#›</a:t>
            </a:fld>
            <a:endParaRPr lang="en-GB" altLang="en-US"/>
          </a:p>
        </p:txBody>
      </p:sp>
    </p:spTree>
    <p:extLst>
      <p:ext uri="{BB962C8B-B14F-4D97-AF65-F5344CB8AC3E}">
        <p14:creationId xmlns:p14="http://schemas.microsoft.com/office/powerpoint/2010/main" val="355674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52BFFAD4-D10C-464B-B205-0A494527A686}"/>
              </a:ext>
            </a:extLst>
          </p:cNvPr>
          <p:cNvSpPr>
            <a:spLocks noGrp="1" noChangeArrowheads="1"/>
          </p:cNvSpPr>
          <p:nvPr>
            <p:ph type="ftr" sz="quarter" idx="10"/>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9EC390F3-C4AE-400B-A581-612081FD0829}"/>
              </a:ext>
            </a:extLst>
          </p:cNvPr>
          <p:cNvSpPr>
            <a:spLocks noGrp="1" noChangeArrowheads="1"/>
          </p:cNvSpPr>
          <p:nvPr>
            <p:ph type="sldNum" sz="quarter" idx="11"/>
          </p:nvPr>
        </p:nvSpPr>
        <p:spPr>
          <a:ln/>
        </p:spPr>
        <p:txBody>
          <a:bodyPr/>
          <a:lstStyle>
            <a:lvl1pPr>
              <a:defRPr/>
            </a:lvl1pPr>
          </a:lstStyle>
          <a:p>
            <a:pPr>
              <a:defRPr/>
            </a:pPr>
            <a:fld id="{DB5199E1-6A5E-4308-B056-7D9C685D9F6B}" type="slidenum">
              <a:rPr lang="en-GB" altLang="en-US"/>
              <a:pPr>
                <a:defRPr/>
              </a:pPr>
              <a:t>‹#›</a:t>
            </a:fld>
            <a:endParaRPr lang="en-GB" altLang="en-US"/>
          </a:p>
        </p:txBody>
      </p:sp>
    </p:spTree>
    <p:extLst>
      <p:ext uri="{BB962C8B-B14F-4D97-AF65-F5344CB8AC3E}">
        <p14:creationId xmlns:p14="http://schemas.microsoft.com/office/powerpoint/2010/main" val="1841088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4648200" y="1600200"/>
            <a:ext cx="4038600" cy="4525963"/>
          </a:xfrm>
        </p:spPr>
        <p:txBody>
          <a:bodyPr/>
          <a:lstStyle/>
          <a:p>
            <a:pPr lvl="0"/>
            <a:endParaRPr lang="en-GB" noProof="0"/>
          </a:p>
        </p:txBody>
      </p:sp>
      <p:sp>
        <p:nvSpPr>
          <p:cNvPr id="5" name="Rectangle 5">
            <a:extLst>
              <a:ext uri="{FF2B5EF4-FFF2-40B4-BE49-F238E27FC236}">
                <a16:creationId xmlns:a16="http://schemas.microsoft.com/office/drawing/2014/main" id="{CF794F40-27DD-44F0-B43D-5C044C7385D9}"/>
              </a:ext>
            </a:extLst>
          </p:cNvPr>
          <p:cNvSpPr>
            <a:spLocks noGrp="1" noChangeArrowheads="1"/>
          </p:cNvSpPr>
          <p:nvPr>
            <p:ph type="ftr" sz="quarter" idx="10"/>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999D40D1-8051-46C3-ADD5-CF29E45D4431}"/>
              </a:ext>
            </a:extLst>
          </p:cNvPr>
          <p:cNvSpPr>
            <a:spLocks noGrp="1" noChangeArrowheads="1"/>
          </p:cNvSpPr>
          <p:nvPr>
            <p:ph type="sldNum" sz="quarter" idx="11"/>
          </p:nvPr>
        </p:nvSpPr>
        <p:spPr>
          <a:ln/>
        </p:spPr>
        <p:txBody>
          <a:bodyPr/>
          <a:lstStyle>
            <a:lvl1pPr>
              <a:defRPr/>
            </a:lvl1pPr>
          </a:lstStyle>
          <a:p>
            <a:pPr>
              <a:defRPr/>
            </a:pPr>
            <a:fld id="{2F12F110-3A12-497A-AC03-9BD9FAF264DE}" type="slidenum">
              <a:rPr lang="en-GB" altLang="en-US"/>
              <a:pPr>
                <a:defRPr/>
              </a:pPr>
              <a:t>‹#›</a:t>
            </a:fld>
            <a:endParaRPr lang="en-GB" altLang="en-US"/>
          </a:p>
        </p:txBody>
      </p:sp>
    </p:spTree>
    <p:extLst>
      <p:ext uri="{BB962C8B-B14F-4D97-AF65-F5344CB8AC3E}">
        <p14:creationId xmlns:p14="http://schemas.microsoft.com/office/powerpoint/2010/main" val="1012274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6" name="Picture 6" descr="background-main.png">
            <a:extLst>
              <a:ext uri="{FF2B5EF4-FFF2-40B4-BE49-F238E27FC236}">
                <a16:creationId xmlns:a16="http://schemas.microsoft.com/office/drawing/2014/main" id="{452499C2-D046-40AF-AF39-59E06821B8F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297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8F23B3"/>
                </a:solidFill>
              </a:defRPr>
            </a:lvl1pPr>
          </a:lstStyle>
          <a:p>
            <a:r>
              <a:rPr lang="en-US"/>
              <a:t>Click to edit Master title style</a:t>
            </a:r>
          </a:p>
        </p:txBody>
      </p:sp>
      <p:sp>
        <p:nvSpPr>
          <p:cNvPr id="8" name="Picture Placeholder 7"/>
          <p:cNvSpPr>
            <a:spLocks noGrp="1"/>
          </p:cNvSpPr>
          <p:nvPr>
            <p:ph type="pic" sz="quarter" idx="13"/>
          </p:nvPr>
        </p:nvSpPr>
        <p:spPr>
          <a:xfrm>
            <a:off x="5397500" y="1"/>
            <a:ext cx="3529013" cy="3429000"/>
          </a:xfrm>
        </p:spPr>
        <p:txBody>
          <a:bodyPr/>
          <a:lstStyle/>
          <a:p>
            <a:pPr lvl="0"/>
            <a:r>
              <a:rPr lang="en-US" noProof="0"/>
              <a:t>Click icon to add picture</a:t>
            </a:r>
          </a:p>
        </p:txBody>
      </p:sp>
      <p:sp>
        <p:nvSpPr>
          <p:cNvPr id="10" name="Text Placeholder 9"/>
          <p:cNvSpPr>
            <a:spLocks noGrp="1"/>
          </p:cNvSpPr>
          <p:nvPr>
            <p:ph type="body" sz="quarter" idx="14"/>
          </p:nvPr>
        </p:nvSpPr>
        <p:spPr>
          <a:xfrm>
            <a:off x="803275" y="4792663"/>
            <a:ext cx="3806825" cy="531812"/>
          </a:xfrm>
        </p:spPr>
        <p:txBody>
          <a:bodyPr>
            <a:normAutofit/>
          </a:bodyPr>
          <a:lstStyle>
            <a:lvl1pPr marL="0" indent="0">
              <a:buFontTx/>
              <a:buNone/>
              <a:defRPr sz="2000" baseline="0"/>
            </a:lvl1pPr>
          </a:lstStyle>
          <a:p>
            <a:pPr lvl="0"/>
            <a:r>
              <a:rPr lang="en-US"/>
              <a:t>Click to edit Master text styles</a:t>
            </a:r>
          </a:p>
        </p:txBody>
      </p:sp>
      <p:sp>
        <p:nvSpPr>
          <p:cNvPr id="9" name="Vertical Text Placeholder 8"/>
          <p:cNvSpPr>
            <a:spLocks noGrp="1"/>
          </p:cNvSpPr>
          <p:nvPr>
            <p:ph type="body" orient="vert" sz="quarter" idx="15"/>
          </p:nvPr>
        </p:nvSpPr>
        <p:spPr>
          <a:xfrm rot="10800000">
            <a:off x="8686799" y="440640"/>
            <a:ext cx="442356" cy="5915710"/>
          </a:xfrm>
        </p:spPr>
        <p:txBody>
          <a:bodyPr vert="eaVert">
            <a:normAutofit/>
          </a:bodyPr>
          <a:lstStyle>
            <a:lvl1pPr marL="0" indent="0">
              <a:buNone/>
              <a:defRPr sz="20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7" name="Date Placeholder 2">
            <a:extLst>
              <a:ext uri="{FF2B5EF4-FFF2-40B4-BE49-F238E27FC236}">
                <a16:creationId xmlns:a16="http://schemas.microsoft.com/office/drawing/2014/main" id="{D0F1A564-49EE-46E3-8BE0-4B0618EF4D62}"/>
              </a:ext>
            </a:extLst>
          </p:cNvPr>
          <p:cNvSpPr>
            <a:spLocks noGrp="1"/>
          </p:cNvSpPr>
          <p:nvPr>
            <p:ph type="dt" sz="half" idx="16"/>
          </p:nvPr>
        </p:nvSpPr>
        <p:spPr>
          <a:xfrm>
            <a:off x="803275" y="6356350"/>
            <a:ext cx="1787525" cy="365125"/>
          </a:xfrm>
          <a:prstGeom prst="rect">
            <a:avLst/>
          </a:prstGeom>
        </p:spPr>
        <p:txBody>
          <a:bodyPr/>
          <a:lstStyle>
            <a:lvl1pPr eaLnBrk="1" hangingPunct="1">
              <a:defRPr>
                <a:latin typeface="Arial" charset="0"/>
              </a:defRPr>
            </a:lvl1pPr>
          </a:lstStyle>
          <a:p>
            <a:pPr>
              <a:defRPr/>
            </a:pPr>
            <a:fld id="{3E601D63-E244-4D0D-86D0-54652C36453B}" type="datetimeFigureOut">
              <a:rPr lang="en-US"/>
              <a:pPr>
                <a:defRPr/>
              </a:pPr>
              <a:t>2/8/2023</a:t>
            </a:fld>
            <a:endParaRPr lang="en-US"/>
          </a:p>
        </p:txBody>
      </p:sp>
      <p:sp>
        <p:nvSpPr>
          <p:cNvPr id="11" name="Footer Placeholder 3">
            <a:extLst>
              <a:ext uri="{FF2B5EF4-FFF2-40B4-BE49-F238E27FC236}">
                <a16:creationId xmlns:a16="http://schemas.microsoft.com/office/drawing/2014/main" id="{9F500223-8420-4C0E-B55F-0382948C8C6F}"/>
              </a:ext>
            </a:extLst>
          </p:cNvPr>
          <p:cNvSpPr>
            <a:spLocks noGrp="1"/>
          </p:cNvSpPr>
          <p:nvPr>
            <p:ph type="ftr" sz="quarter" idx="17"/>
          </p:nvPr>
        </p:nvSpPr>
        <p:spPr/>
        <p:txBody>
          <a:bodyPr/>
          <a:lstStyle>
            <a:lvl1pPr>
              <a:defRPr/>
            </a:lvl1pPr>
          </a:lstStyle>
          <a:p>
            <a:pPr>
              <a:defRPr/>
            </a:pPr>
            <a:endParaRPr lang="en-US"/>
          </a:p>
        </p:txBody>
      </p:sp>
      <p:sp>
        <p:nvSpPr>
          <p:cNvPr id="12" name="Slide Number Placeholder 4">
            <a:extLst>
              <a:ext uri="{FF2B5EF4-FFF2-40B4-BE49-F238E27FC236}">
                <a16:creationId xmlns:a16="http://schemas.microsoft.com/office/drawing/2014/main" id="{B8B0E99A-D111-4C3C-95EB-B1FB672E6BBC}"/>
              </a:ext>
            </a:extLst>
          </p:cNvPr>
          <p:cNvSpPr>
            <a:spLocks noGrp="1"/>
          </p:cNvSpPr>
          <p:nvPr>
            <p:ph type="sldNum" sz="quarter" idx="18"/>
          </p:nvPr>
        </p:nvSpPr>
        <p:spPr/>
        <p:txBody>
          <a:bodyPr/>
          <a:lstStyle>
            <a:lvl1pPr>
              <a:defRPr smtClean="0"/>
            </a:lvl1pPr>
          </a:lstStyle>
          <a:p>
            <a:pPr>
              <a:defRPr/>
            </a:pPr>
            <a:fld id="{8B5C2AA2-712B-4E61-A104-929DD9FE61F5}" type="slidenum">
              <a:rPr lang="en-US" altLang="en-US"/>
              <a:pPr>
                <a:defRPr/>
              </a:pPr>
              <a:t>‹#›</a:t>
            </a:fld>
            <a:endParaRPr lang="en-US" altLang="en-US"/>
          </a:p>
        </p:txBody>
      </p:sp>
    </p:spTree>
    <p:extLst>
      <p:ext uri="{BB962C8B-B14F-4D97-AF65-F5344CB8AC3E}">
        <p14:creationId xmlns:p14="http://schemas.microsoft.com/office/powerpoint/2010/main" val="2219185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310C1259-28AC-4B10-B3D7-6980BCE90107}"/>
              </a:ext>
            </a:extLst>
          </p:cNvPr>
          <p:cNvSpPr>
            <a:spLocks noGrp="1" noChangeArrowheads="1"/>
          </p:cNvSpPr>
          <p:nvPr>
            <p:ph type="ftr" sz="quarter" idx="10"/>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EE923E17-0C1D-4D37-9963-614FB92C1FD1}"/>
              </a:ext>
            </a:extLst>
          </p:cNvPr>
          <p:cNvSpPr>
            <a:spLocks noGrp="1" noChangeArrowheads="1"/>
          </p:cNvSpPr>
          <p:nvPr>
            <p:ph type="sldNum" sz="quarter" idx="11"/>
          </p:nvPr>
        </p:nvSpPr>
        <p:spPr>
          <a:ln/>
        </p:spPr>
        <p:txBody>
          <a:bodyPr/>
          <a:lstStyle>
            <a:lvl1pPr>
              <a:defRPr/>
            </a:lvl1pPr>
          </a:lstStyle>
          <a:p>
            <a:pPr>
              <a:defRPr/>
            </a:pPr>
            <a:fld id="{306DE9A3-2C66-4D5E-A41B-F3A03F471AF1}" type="slidenum">
              <a:rPr lang="en-GB" altLang="en-US"/>
              <a:pPr>
                <a:defRPr/>
              </a:pPr>
              <a:t>‹#›</a:t>
            </a:fld>
            <a:endParaRPr lang="en-GB" altLang="en-US"/>
          </a:p>
        </p:txBody>
      </p:sp>
    </p:spTree>
    <p:extLst>
      <p:ext uri="{BB962C8B-B14F-4D97-AF65-F5344CB8AC3E}">
        <p14:creationId xmlns:p14="http://schemas.microsoft.com/office/powerpoint/2010/main" val="3988863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27306965-1786-4F67-8873-651C4D7468D1}"/>
              </a:ext>
            </a:extLst>
          </p:cNvPr>
          <p:cNvSpPr>
            <a:spLocks noGrp="1" noChangeArrowheads="1"/>
          </p:cNvSpPr>
          <p:nvPr>
            <p:ph type="ftr" sz="quarter" idx="10"/>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483254BB-F63D-4A8D-AD18-C2776A1BB2C3}"/>
              </a:ext>
            </a:extLst>
          </p:cNvPr>
          <p:cNvSpPr>
            <a:spLocks noGrp="1" noChangeArrowheads="1"/>
          </p:cNvSpPr>
          <p:nvPr>
            <p:ph type="sldNum" sz="quarter" idx="11"/>
          </p:nvPr>
        </p:nvSpPr>
        <p:spPr>
          <a:ln/>
        </p:spPr>
        <p:txBody>
          <a:bodyPr/>
          <a:lstStyle>
            <a:lvl1pPr>
              <a:defRPr/>
            </a:lvl1pPr>
          </a:lstStyle>
          <a:p>
            <a:pPr>
              <a:defRPr/>
            </a:pPr>
            <a:fld id="{A5B3B43D-45F7-433C-ACFA-91D5BCA1313D}" type="slidenum">
              <a:rPr lang="en-GB" altLang="en-US"/>
              <a:pPr>
                <a:defRPr/>
              </a:pPr>
              <a:t>‹#›</a:t>
            </a:fld>
            <a:endParaRPr lang="en-GB" altLang="en-US"/>
          </a:p>
        </p:txBody>
      </p:sp>
    </p:spTree>
    <p:extLst>
      <p:ext uri="{BB962C8B-B14F-4D97-AF65-F5344CB8AC3E}">
        <p14:creationId xmlns:p14="http://schemas.microsoft.com/office/powerpoint/2010/main" val="3656541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a:extLst>
              <a:ext uri="{FF2B5EF4-FFF2-40B4-BE49-F238E27FC236}">
                <a16:creationId xmlns:a16="http://schemas.microsoft.com/office/drawing/2014/main" id="{89CB72F3-188E-4759-80B6-7BAC32F00009}"/>
              </a:ext>
            </a:extLst>
          </p:cNvPr>
          <p:cNvSpPr>
            <a:spLocks noGrp="1" noChangeArrowheads="1"/>
          </p:cNvSpPr>
          <p:nvPr>
            <p:ph type="ftr" sz="quarter" idx="10"/>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CA408B18-69AB-41A9-86E7-12FB192CE0B3}"/>
              </a:ext>
            </a:extLst>
          </p:cNvPr>
          <p:cNvSpPr>
            <a:spLocks noGrp="1" noChangeArrowheads="1"/>
          </p:cNvSpPr>
          <p:nvPr>
            <p:ph type="sldNum" sz="quarter" idx="11"/>
          </p:nvPr>
        </p:nvSpPr>
        <p:spPr>
          <a:ln/>
        </p:spPr>
        <p:txBody>
          <a:bodyPr/>
          <a:lstStyle>
            <a:lvl1pPr>
              <a:defRPr/>
            </a:lvl1pPr>
          </a:lstStyle>
          <a:p>
            <a:pPr>
              <a:defRPr/>
            </a:pPr>
            <a:fld id="{45BD4DF7-A6C1-4136-AA59-81DF910307E9}" type="slidenum">
              <a:rPr lang="en-GB" altLang="en-US"/>
              <a:pPr>
                <a:defRPr/>
              </a:pPr>
              <a:t>‹#›</a:t>
            </a:fld>
            <a:endParaRPr lang="en-GB" altLang="en-US"/>
          </a:p>
        </p:txBody>
      </p:sp>
    </p:spTree>
    <p:extLst>
      <p:ext uri="{BB962C8B-B14F-4D97-AF65-F5344CB8AC3E}">
        <p14:creationId xmlns:p14="http://schemas.microsoft.com/office/powerpoint/2010/main" val="3420652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a:extLst>
              <a:ext uri="{FF2B5EF4-FFF2-40B4-BE49-F238E27FC236}">
                <a16:creationId xmlns:a16="http://schemas.microsoft.com/office/drawing/2014/main" id="{51223F5F-FD93-4F01-832F-C2809C8EBD86}"/>
              </a:ext>
            </a:extLst>
          </p:cNvPr>
          <p:cNvSpPr>
            <a:spLocks noGrp="1" noChangeArrowheads="1"/>
          </p:cNvSpPr>
          <p:nvPr>
            <p:ph type="ftr" sz="quarter" idx="10"/>
          </p:nvPr>
        </p:nvSpPr>
        <p:spPr>
          <a:ln/>
        </p:spPr>
        <p:txBody>
          <a:bodyPr/>
          <a:lstStyle>
            <a:lvl1pPr>
              <a:defRPr/>
            </a:lvl1pPr>
          </a:lstStyle>
          <a:p>
            <a:pPr>
              <a:defRPr/>
            </a:pPr>
            <a:endParaRPr lang="en-GB"/>
          </a:p>
        </p:txBody>
      </p:sp>
      <p:sp>
        <p:nvSpPr>
          <p:cNvPr id="8" name="Rectangle 6">
            <a:extLst>
              <a:ext uri="{FF2B5EF4-FFF2-40B4-BE49-F238E27FC236}">
                <a16:creationId xmlns:a16="http://schemas.microsoft.com/office/drawing/2014/main" id="{FD67F3E6-3CDF-4A95-8B5C-DEC29791D830}"/>
              </a:ext>
            </a:extLst>
          </p:cNvPr>
          <p:cNvSpPr>
            <a:spLocks noGrp="1" noChangeArrowheads="1"/>
          </p:cNvSpPr>
          <p:nvPr>
            <p:ph type="sldNum" sz="quarter" idx="11"/>
          </p:nvPr>
        </p:nvSpPr>
        <p:spPr>
          <a:ln/>
        </p:spPr>
        <p:txBody>
          <a:bodyPr/>
          <a:lstStyle>
            <a:lvl1pPr>
              <a:defRPr/>
            </a:lvl1pPr>
          </a:lstStyle>
          <a:p>
            <a:pPr>
              <a:defRPr/>
            </a:pPr>
            <a:fld id="{31CFCE69-D00E-4347-A020-0169100EBB15}" type="slidenum">
              <a:rPr lang="en-GB" altLang="en-US"/>
              <a:pPr>
                <a:defRPr/>
              </a:pPr>
              <a:t>‹#›</a:t>
            </a:fld>
            <a:endParaRPr lang="en-GB" altLang="en-US"/>
          </a:p>
        </p:txBody>
      </p:sp>
    </p:spTree>
    <p:extLst>
      <p:ext uri="{BB962C8B-B14F-4D97-AF65-F5344CB8AC3E}">
        <p14:creationId xmlns:p14="http://schemas.microsoft.com/office/powerpoint/2010/main" val="3440747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a:extLst>
              <a:ext uri="{FF2B5EF4-FFF2-40B4-BE49-F238E27FC236}">
                <a16:creationId xmlns:a16="http://schemas.microsoft.com/office/drawing/2014/main" id="{CB48D68E-B4C9-4664-A51F-9679A2B0D4E6}"/>
              </a:ext>
            </a:extLst>
          </p:cNvPr>
          <p:cNvSpPr>
            <a:spLocks noGrp="1" noChangeArrowheads="1"/>
          </p:cNvSpPr>
          <p:nvPr>
            <p:ph type="ftr" sz="quarter" idx="10"/>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A9D13B1C-AC82-4713-A829-CFECE12DCF0A}"/>
              </a:ext>
            </a:extLst>
          </p:cNvPr>
          <p:cNvSpPr>
            <a:spLocks noGrp="1" noChangeArrowheads="1"/>
          </p:cNvSpPr>
          <p:nvPr>
            <p:ph type="sldNum" sz="quarter" idx="11"/>
          </p:nvPr>
        </p:nvSpPr>
        <p:spPr>
          <a:ln/>
        </p:spPr>
        <p:txBody>
          <a:bodyPr/>
          <a:lstStyle>
            <a:lvl1pPr>
              <a:defRPr/>
            </a:lvl1pPr>
          </a:lstStyle>
          <a:p>
            <a:pPr>
              <a:defRPr/>
            </a:pPr>
            <a:fld id="{8421EC28-E556-4FA3-B789-6561577FA47F}" type="slidenum">
              <a:rPr lang="en-GB" altLang="en-US"/>
              <a:pPr>
                <a:defRPr/>
              </a:pPr>
              <a:t>‹#›</a:t>
            </a:fld>
            <a:endParaRPr lang="en-GB" altLang="en-US"/>
          </a:p>
        </p:txBody>
      </p:sp>
    </p:spTree>
    <p:extLst>
      <p:ext uri="{BB962C8B-B14F-4D97-AF65-F5344CB8AC3E}">
        <p14:creationId xmlns:p14="http://schemas.microsoft.com/office/powerpoint/2010/main" val="43368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027CCCEA-1769-4BA6-ABD5-DFBEE2EB8384}"/>
              </a:ext>
            </a:extLst>
          </p:cNvPr>
          <p:cNvSpPr>
            <a:spLocks noGrp="1" noChangeArrowheads="1"/>
          </p:cNvSpPr>
          <p:nvPr>
            <p:ph type="ftr" sz="quarter" idx="10"/>
          </p:nvPr>
        </p:nvSpPr>
        <p:spPr>
          <a:ln/>
        </p:spPr>
        <p:txBody>
          <a:bodyPr/>
          <a:lstStyle>
            <a:lvl1pPr>
              <a:defRPr/>
            </a:lvl1pPr>
          </a:lstStyle>
          <a:p>
            <a:pPr>
              <a:defRPr/>
            </a:pPr>
            <a:endParaRPr lang="en-GB"/>
          </a:p>
        </p:txBody>
      </p:sp>
      <p:sp>
        <p:nvSpPr>
          <p:cNvPr id="3" name="Rectangle 6">
            <a:extLst>
              <a:ext uri="{FF2B5EF4-FFF2-40B4-BE49-F238E27FC236}">
                <a16:creationId xmlns:a16="http://schemas.microsoft.com/office/drawing/2014/main" id="{DC980BF6-FDE3-4E94-BCAC-48CDDF589193}"/>
              </a:ext>
            </a:extLst>
          </p:cNvPr>
          <p:cNvSpPr>
            <a:spLocks noGrp="1" noChangeArrowheads="1"/>
          </p:cNvSpPr>
          <p:nvPr>
            <p:ph type="sldNum" sz="quarter" idx="11"/>
          </p:nvPr>
        </p:nvSpPr>
        <p:spPr>
          <a:ln/>
        </p:spPr>
        <p:txBody>
          <a:bodyPr/>
          <a:lstStyle>
            <a:lvl1pPr>
              <a:defRPr/>
            </a:lvl1pPr>
          </a:lstStyle>
          <a:p>
            <a:pPr>
              <a:defRPr/>
            </a:pPr>
            <a:fld id="{FCD92C09-3D98-43E0-BE7A-7E465B60503F}" type="slidenum">
              <a:rPr lang="en-GB" altLang="en-US"/>
              <a:pPr>
                <a:defRPr/>
              </a:pPr>
              <a:t>‹#›</a:t>
            </a:fld>
            <a:endParaRPr lang="en-GB" altLang="en-US"/>
          </a:p>
        </p:txBody>
      </p:sp>
    </p:spTree>
    <p:extLst>
      <p:ext uri="{BB962C8B-B14F-4D97-AF65-F5344CB8AC3E}">
        <p14:creationId xmlns:p14="http://schemas.microsoft.com/office/powerpoint/2010/main" val="4262807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3FC21AD3-1623-4351-AC63-EC15355B3B3B}"/>
              </a:ext>
            </a:extLst>
          </p:cNvPr>
          <p:cNvSpPr>
            <a:spLocks noGrp="1" noChangeArrowheads="1"/>
          </p:cNvSpPr>
          <p:nvPr>
            <p:ph type="ftr" sz="quarter" idx="10"/>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6ADE0A6-FBFA-49E1-8EFF-0AA32D41D4AE}"/>
              </a:ext>
            </a:extLst>
          </p:cNvPr>
          <p:cNvSpPr>
            <a:spLocks noGrp="1" noChangeArrowheads="1"/>
          </p:cNvSpPr>
          <p:nvPr>
            <p:ph type="sldNum" sz="quarter" idx="11"/>
          </p:nvPr>
        </p:nvSpPr>
        <p:spPr>
          <a:ln/>
        </p:spPr>
        <p:txBody>
          <a:bodyPr/>
          <a:lstStyle>
            <a:lvl1pPr>
              <a:defRPr/>
            </a:lvl1pPr>
          </a:lstStyle>
          <a:p>
            <a:pPr>
              <a:defRPr/>
            </a:pPr>
            <a:fld id="{3C3D09D3-ABEA-431C-B96B-11167966701A}" type="slidenum">
              <a:rPr lang="en-GB" altLang="en-US"/>
              <a:pPr>
                <a:defRPr/>
              </a:pPr>
              <a:t>‹#›</a:t>
            </a:fld>
            <a:endParaRPr lang="en-GB" altLang="en-US"/>
          </a:p>
        </p:txBody>
      </p:sp>
    </p:spTree>
    <p:extLst>
      <p:ext uri="{BB962C8B-B14F-4D97-AF65-F5344CB8AC3E}">
        <p14:creationId xmlns:p14="http://schemas.microsoft.com/office/powerpoint/2010/main" val="3392923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869AA7CD-F157-4DAD-A054-98B893B2F673}"/>
              </a:ext>
            </a:extLst>
          </p:cNvPr>
          <p:cNvSpPr>
            <a:spLocks noGrp="1" noChangeArrowheads="1"/>
          </p:cNvSpPr>
          <p:nvPr>
            <p:ph type="ftr" sz="quarter" idx="10"/>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534B050-789D-4E72-9629-07563C465347}"/>
              </a:ext>
            </a:extLst>
          </p:cNvPr>
          <p:cNvSpPr>
            <a:spLocks noGrp="1" noChangeArrowheads="1"/>
          </p:cNvSpPr>
          <p:nvPr>
            <p:ph type="sldNum" sz="quarter" idx="11"/>
          </p:nvPr>
        </p:nvSpPr>
        <p:spPr>
          <a:ln/>
        </p:spPr>
        <p:txBody>
          <a:bodyPr/>
          <a:lstStyle>
            <a:lvl1pPr>
              <a:defRPr/>
            </a:lvl1pPr>
          </a:lstStyle>
          <a:p>
            <a:pPr>
              <a:defRPr/>
            </a:pPr>
            <a:fld id="{2AA2E81D-6123-4401-A8ED-9AB84927EA5A}" type="slidenum">
              <a:rPr lang="en-GB" altLang="en-US"/>
              <a:pPr>
                <a:defRPr/>
              </a:pPr>
              <a:t>‹#›</a:t>
            </a:fld>
            <a:endParaRPr lang="en-GB" altLang="en-US"/>
          </a:p>
        </p:txBody>
      </p:sp>
    </p:spTree>
    <p:extLst>
      <p:ext uri="{BB962C8B-B14F-4D97-AF65-F5344CB8AC3E}">
        <p14:creationId xmlns:p14="http://schemas.microsoft.com/office/powerpoint/2010/main" val="3945950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B70CED9-C967-4171-900C-7970F716E42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324351DA-DCEE-4DDB-9D46-EF4BDB620D7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9" name="Rectangle 5">
            <a:extLst>
              <a:ext uri="{FF2B5EF4-FFF2-40B4-BE49-F238E27FC236}">
                <a16:creationId xmlns:a16="http://schemas.microsoft.com/office/drawing/2014/main" id="{F473BAE3-602A-4B62-99AD-BF4D5D74E43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a:extLst>
              <a:ext uri="{FF2B5EF4-FFF2-40B4-BE49-F238E27FC236}">
                <a16:creationId xmlns:a16="http://schemas.microsoft.com/office/drawing/2014/main" id="{FEC506FB-463D-4FA8-BEFE-C63EF3B5AE9F}"/>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347BB0A-6200-4063-A9D8-8AA3C867792F}" type="slidenum">
              <a:rPr lang="en-GB" altLang="en-US"/>
              <a:pPr>
                <a:defRPr/>
              </a:pPr>
              <a:t>‹#›</a:t>
            </a:fld>
            <a:endParaRPr lang="en-GB" altLang="en-US"/>
          </a:p>
        </p:txBody>
      </p:sp>
      <p:pic>
        <p:nvPicPr>
          <p:cNvPr id="2" name="Picture 12" descr="RVC_Logo_Pos_2592">
            <a:extLst>
              <a:ext uri="{FF2B5EF4-FFF2-40B4-BE49-F238E27FC236}">
                <a16:creationId xmlns:a16="http://schemas.microsoft.com/office/drawing/2014/main" id="{4FE6CD67-6C7B-45CC-AC46-604E4D43577B}"/>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93750" y="6037263"/>
            <a:ext cx="1187450"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81" r:id="rId1"/>
    <p:sldLayoutId id="2147484182" r:id="rId2"/>
    <p:sldLayoutId id="2147484183" r:id="rId3"/>
    <p:sldLayoutId id="2147484184" r:id="rId4"/>
    <p:sldLayoutId id="2147484185" r:id="rId5"/>
    <p:sldLayoutId id="2147484186" r:id="rId6"/>
    <p:sldLayoutId id="2147484187" r:id="rId7"/>
    <p:sldLayoutId id="2147484188" r:id="rId8"/>
    <p:sldLayoutId id="2147484189" r:id="rId9"/>
    <p:sldLayoutId id="2147484190" r:id="rId10"/>
    <p:sldLayoutId id="2147484191" r:id="rId11"/>
    <p:sldLayoutId id="2147484192" r:id="rId12"/>
    <p:sldLayoutId id="2147484193" r:id="rId13"/>
  </p:sldLayoutIdLst>
  <p:txStyles>
    <p:titleStyle>
      <a:lvl1pPr algn="l" rtl="0" eaLnBrk="0" fontAlgn="base" hangingPunct="0">
        <a:spcBef>
          <a:spcPct val="0"/>
        </a:spcBef>
        <a:spcAft>
          <a:spcPct val="0"/>
        </a:spcAft>
        <a:defRPr sz="3200">
          <a:solidFill>
            <a:srgbClr val="9900FF"/>
          </a:solidFill>
          <a:latin typeface="+mj-lt"/>
          <a:ea typeface="+mj-ea"/>
          <a:cs typeface="+mj-cs"/>
        </a:defRPr>
      </a:lvl1pPr>
      <a:lvl2pPr algn="l" rtl="0" eaLnBrk="0" fontAlgn="base" hangingPunct="0">
        <a:spcBef>
          <a:spcPct val="0"/>
        </a:spcBef>
        <a:spcAft>
          <a:spcPct val="0"/>
        </a:spcAft>
        <a:defRPr sz="3200">
          <a:solidFill>
            <a:srgbClr val="9900FF"/>
          </a:solidFill>
          <a:latin typeface="Palatino Linotype" pitchFamily="18" charset="0"/>
        </a:defRPr>
      </a:lvl2pPr>
      <a:lvl3pPr algn="l" rtl="0" eaLnBrk="0" fontAlgn="base" hangingPunct="0">
        <a:spcBef>
          <a:spcPct val="0"/>
        </a:spcBef>
        <a:spcAft>
          <a:spcPct val="0"/>
        </a:spcAft>
        <a:defRPr sz="3200">
          <a:solidFill>
            <a:srgbClr val="9900FF"/>
          </a:solidFill>
          <a:latin typeface="Palatino Linotype" pitchFamily="18" charset="0"/>
        </a:defRPr>
      </a:lvl3pPr>
      <a:lvl4pPr algn="l" rtl="0" eaLnBrk="0" fontAlgn="base" hangingPunct="0">
        <a:spcBef>
          <a:spcPct val="0"/>
        </a:spcBef>
        <a:spcAft>
          <a:spcPct val="0"/>
        </a:spcAft>
        <a:defRPr sz="3200">
          <a:solidFill>
            <a:srgbClr val="9900FF"/>
          </a:solidFill>
          <a:latin typeface="Palatino Linotype" pitchFamily="18" charset="0"/>
        </a:defRPr>
      </a:lvl4pPr>
      <a:lvl5pPr algn="l" rtl="0" eaLnBrk="0" fontAlgn="base" hangingPunct="0">
        <a:spcBef>
          <a:spcPct val="0"/>
        </a:spcBef>
        <a:spcAft>
          <a:spcPct val="0"/>
        </a:spcAft>
        <a:defRPr sz="3200">
          <a:solidFill>
            <a:srgbClr val="9900FF"/>
          </a:solidFill>
          <a:latin typeface="Palatino Linotype" pitchFamily="18" charset="0"/>
        </a:defRPr>
      </a:lvl5pPr>
      <a:lvl6pPr marL="457200" algn="l" rtl="0" fontAlgn="base">
        <a:spcBef>
          <a:spcPct val="0"/>
        </a:spcBef>
        <a:spcAft>
          <a:spcPct val="0"/>
        </a:spcAft>
        <a:defRPr sz="3200">
          <a:solidFill>
            <a:srgbClr val="9900FF"/>
          </a:solidFill>
          <a:latin typeface="Palatino Linotype" pitchFamily="18" charset="0"/>
        </a:defRPr>
      </a:lvl6pPr>
      <a:lvl7pPr marL="914400" algn="l" rtl="0" fontAlgn="base">
        <a:spcBef>
          <a:spcPct val="0"/>
        </a:spcBef>
        <a:spcAft>
          <a:spcPct val="0"/>
        </a:spcAft>
        <a:defRPr sz="3200">
          <a:solidFill>
            <a:srgbClr val="9900FF"/>
          </a:solidFill>
          <a:latin typeface="Palatino Linotype" pitchFamily="18" charset="0"/>
        </a:defRPr>
      </a:lvl7pPr>
      <a:lvl8pPr marL="1371600" algn="l" rtl="0" fontAlgn="base">
        <a:spcBef>
          <a:spcPct val="0"/>
        </a:spcBef>
        <a:spcAft>
          <a:spcPct val="0"/>
        </a:spcAft>
        <a:defRPr sz="3200">
          <a:solidFill>
            <a:srgbClr val="9900FF"/>
          </a:solidFill>
          <a:latin typeface="Palatino Linotype" pitchFamily="18" charset="0"/>
        </a:defRPr>
      </a:lvl8pPr>
      <a:lvl9pPr marL="1828800" algn="l" rtl="0" fontAlgn="base">
        <a:spcBef>
          <a:spcPct val="0"/>
        </a:spcBef>
        <a:spcAft>
          <a:spcPct val="0"/>
        </a:spcAft>
        <a:defRPr sz="3200">
          <a:solidFill>
            <a:srgbClr val="9900FF"/>
          </a:solidFill>
          <a:latin typeface="Palatino Linotype" pitchFamily="18" charset="0"/>
        </a:defRPr>
      </a:lvl9pPr>
    </p:titleStyle>
    <p:bodyStyle>
      <a:lvl1pPr marL="342900" indent="-342900" algn="l" rtl="0" eaLnBrk="0" fontAlgn="base" hangingPunct="0">
        <a:spcBef>
          <a:spcPct val="20000"/>
        </a:spcBef>
        <a:spcAft>
          <a:spcPct val="0"/>
        </a:spcAft>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9900FF"/>
        </a:buClr>
        <a:buChar char="•"/>
        <a:defRPr sz="2800">
          <a:solidFill>
            <a:schemeClr val="tx1"/>
          </a:solidFill>
          <a:latin typeface="+mn-lt"/>
        </a:defRPr>
      </a:lvl2pPr>
      <a:lvl3pPr marL="1143000" indent="-228600" algn="l" rtl="0" eaLnBrk="0" fontAlgn="base" hangingPunct="0">
        <a:spcBef>
          <a:spcPct val="20000"/>
        </a:spcBef>
        <a:spcAft>
          <a:spcPct val="0"/>
        </a:spcAft>
        <a:defRPr sz="2400">
          <a:solidFill>
            <a:schemeClr val="tx1"/>
          </a:solidFill>
          <a:latin typeface="+mn-lt"/>
        </a:defRPr>
      </a:lvl3pPr>
      <a:lvl4pPr marL="1600200" indent="-228600" algn="l" rtl="0" eaLnBrk="0" fontAlgn="base" hangingPunct="0">
        <a:spcBef>
          <a:spcPct val="20000"/>
        </a:spcBef>
        <a:spcAft>
          <a:spcPct val="0"/>
        </a:spcAft>
        <a:buClr>
          <a:srgbClr val="9900FF"/>
        </a:buClr>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defRPr sz="2000">
          <a:solidFill>
            <a:schemeClr val="tx1"/>
          </a:solidFill>
          <a:latin typeface="+mn-lt"/>
        </a:defRPr>
      </a:lvl5pPr>
      <a:lvl6pPr marL="2514600" indent="-228600" algn="l" rtl="0" fontAlgn="base">
        <a:spcBef>
          <a:spcPct val="20000"/>
        </a:spcBef>
        <a:spcAft>
          <a:spcPct val="0"/>
        </a:spcAft>
        <a:defRPr sz="2000">
          <a:solidFill>
            <a:schemeClr val="tx1"/>
          </a:solidFill>
          <a:latin typeface="+mn-lt"/>
        </a:defRPr>
      </a:lvl6pPr>
      <a:lvl7pPr marL="2971800" indent="-228600" algn="l" rtl="0" fontAlgn="base">
        <a:spcBef>
          <a:spcPct val="20000"/>
        </a:spcBef>
        <a:spcAft>
          <a:spcPct val="0"/>
        </a:spcAft>
        <a:defRPr sz="2000">
          <a:solidFill>
            <a:schemeClr val="tx1"/>
          </a:solidFill>
          <a:latin typeface="+mn-lt"/>
        </a:defRPr>
      </a:lvl7pPr>
      <a:lvl8pPr marL="3429000" indent="-228600" algn="l" rtl="0" fontAlgn="base">
        <a:spcBef>
          <a:spcPct val="20000"/>
        </a:spcBef>
        <a:spcAft>
          <a:spcPct val="0"/>
        </a:spcAft>
        <a:defRPr sz="2000">
          <a:solidFill>
            <a:schemeClr val="tx1"/>
          </a:solidFill>
          <a:latin typeface="+mn-lt"/>
        </a:defRPr>
      </a:lvl8pPr>
      <a:lvl9pPr marL="3886200" indent="-228600" algn="l" rtl="0" fontAlgn="base">
        <a:spcBef>
          <a:spcPct val="20000"/>
        </a:spcBef>
        <a:spcAft>
          <a:spcPct val="0"/>
        </a:spcAf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xr.rvc.ac.uk/"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hyperlink" Target="mailto:afilipovic@rvc.ac.uk"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www.officeforstudents.org.uk/media/53821cbf-5779-4380-bf2a-aa8f5c53ecd4/sector-recognised-standard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8" Type="http://schemas.openxmlformats.org/officeDocument/2006/relationships/hyperlink" Target="https://www.qaa.ac.uk/the-quality-code/higher-education-credit-framework-for-england" TargetMode="External"/><Relationship Id="rId3" Type="http://schemas.openxmlformats.org/officeDocument/2006/relationships/image" Target="../media/image3.jpeg"/><Relationship Id="rId7" Type="http://schemas.openxmlformats.org/officeDocument/2006/relationships/hyperlink" Target="https://www.qaa.ac.uk/the-quality-code/characteristics-statements" TargetMode="External"/><Relationship Id="rId12" Type="http://schemas.openxmlformats.org/officeDocument/2006/relationships/hyperlink" Target="https://www.rsb.org.uk/education/accreditation"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hyperlink" Target="https://www.qaa.ac.uk/the-quality-code/qualifications-frameworks" TargetMode="External"/><Relationship Id="rId11" Type="http://schemas.openxmlformats.org/officeDocument/2006/relationships/hyperlink" Target="https://www.rcvs.org.uk/setting-standards/accrediting-primary-qualifications/accrediting-veterinary-nursing-qualifications/" TargetMode="External"/><Relationship Id="rId5" Type="http://schemas.openxmlformats.org/officeDocument/2006/relationships/hyperlink" Target="https://www.qaa.ac.uk/the-quality-code" TargetMode="External"/><Relationship Id="rId10" Type="http://schemas.openxmlformats.org/officeDocument/2006/relationships/hyperlink" Target="https://www.rcvs.org.uk/setting-standards/accrediting-primary-qualifications/accrediting-veterinary-degrees/" TargetMode="External"/><Relationship Id="rId4" Type="http://schemas.openxmlformats.org/officeDocument/2006/relationships/hyperlink" Target="https://www.qaa.ac.uk/the-quality-code/external-examining-principles" TargetMode="External"/><Relationship Id="rId9" Type="http://schemas.openxmlformats.org/officeDocument/2006/relationships/hyperlink" Target="https://www.qaa.ac.uk/the-quality-code/subject-benchmark-statement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learn@rvc.ac.uk" TargetMode="External"/><Relationship Id="rId5" Type="http://schemas.openxmlformats.org/officeDocument/2006/relationships/hyperlink" Target="http://www.rvc.ac.uk/about/the-rvc/academic-quality-regulations-procedures/external-examiners" TargetMode="External"/><Relationship Id="rId4" Type="http://schemas.openxmlformats.org/officeDocument/2006/relationships/hyperlink" Target="http://www.rvc.ac.uk/about/the-rvc/academic-quality-regulations-procedur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DD307D5-853F-4E90-9153-C0489A6A4A2A}"/>
              </a:ext>
            </a:extLst>
          </p:cNvPr>
          <p:cNvSpPr>
            <a:spLocks noGrp="1" noChangeArrowheads="1"/>
          </p:cNvSpPr>
          <p:nvPr>
            <p:ph type="ctrTitle"/>
          </p:nvPr>
        </p:nvSpPr>
        <p:spPr>
          <a:xfrm>
            <a:off x="685800" y="307975"/>
            <a:ext cx="7772400" cy="2016125"/>
          </a:xfrm>
        </p:spPr>
        <p:txBody>
          <a:bodyPr/>
          <a:lstStyle/>
          <a:p>
            <a:pPr algn="ctr" eaLnBrk="1" hangingPunct="1"/>
            <a:r>
              <a:rPr lang="en-GB" altLang="en-US" sz="3600" dirty="0">
                <a:latin typeface="Arial"/>
                <a:cs typeface="Arial"/>
              </a:rPr>
              <a:t>ROLE OF THE </a:t>
            </a:r>
            <a:br>
              <a:rPr lang="en-GB" altLang="en-US" sz="3600" dirty="0">
                <a:latin typeface="Arial"/>
              </a:rPr>
            </a:br>
            <a:r>
              <a:rPr lang="en-GB" altLang="en-US" sz="3600" dirty="0">
                <a:latin typeface="Arial"/>
                <a:cs typeface="Arial"/>
              </a:rPr>
              <a:t>EXTERNAL EXAMINER</a:t>
            </a:r>
          </a:p>
        </p:txBody>
      </p:sp>
      <p:sp>
        <p:nvSpPr>
          <p:cNvPr id="5123" name="Rectangle 3">
            <a:extLst>
              <a:ext uri="{FF2B5EF4-FFF2-40B4-BE49-F238E27FC236}">
                <a16:creationId xmlns:a16="http://schemas.microsoft.com/office/drawing/2014/main" id="{A58D13AF-E976-4125-A861-C8EA398BBDDA}"/>
              </a:ext>
            </a:extLst>
          </p:cNvPr>
          <p:cNvSpPr>
            <a:spLocks noGrp="1" noChangeArrowheads="1"/>
          </p:cNvSpPr>
          <p:nvPr>
            <p:ph type="subTitle" idx="1"/>
          </p:nvPr>
        </p:nvSpPr>
        <p:spPr>
          <a:xfrm>
            <a:off x="179388" y="3113088"/>
            <a:ext cx="8640762" cy="633412"/>
          </a:xfrm>
        </p:spPr>
        <p:txBody>
          <a:bodyPr/>
          <a:lstStyle/>
          <a:p>
            <a:pPr eaLnBrk="1" hangingPunct="1"/>
            <a:r>
              <a:rPr lang="en-GB" altLang="en-US" sz="2400"/>
              <a:t>How the system works at the RVC</a:t>
            </a:r>
          </a:p>
          <a:p>
            <a:pPr eaLnBrk="1" hangingPunct="1"/>
            <a:endParaRPr lang="en-GB" altLang="en-US" sz="2400"/>
          </a:p>
          <a:p>
            <a:pPr eaLnBrk="1" hangingPunct="1"/>
            <a:endParaRPr lang="en-GB" altLang="en-US" sz="2400"/>
          </a:p>
        </p:txBody>
      </p:sp>
      <p:pic>
        <p:nvPicPr>
          <p:cNvPr id="5124" name="Picture 2" descr="WB759_RVC_Corporate_Logo_RGB_300dpi_Dam">
            <a:extLst>
              <a:ext uri="{FF2B5EF4-FFF2-40B4-BE49-F238E27FC236}">
                <a16:creationId xmlns:a16="http://schemas.microsoft.com/office/drawing/2014/main" id="{58D6C7B5-0E54-47A4-A7A8-7CE89A4637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Line 9">
            <a:extLst>
              <a:ext uri="{FF2B5EF4-FFF2-40B4-BE49-F238E27FC236}">
                <a16:creationId xmlns:a16="http://schemas.microsoft.com/office/drawing/2014/main" id="{5B72B266-24E0-4FB7-9F7D-4286B92CC192}"/>
              </a:ext>
            </a:extLst>
          </p:cNvPr>
          <p:cNvSpPr>
            <a:spLocks noChangeShapeType="1"/>
          </p:cNvSpPr>
          <p:nvPr/>
        </p:nvSpPr>
        <p:spPr bwMode="auto">
          <a:xfrm>
            <a:off x="3276600" y="1765300"/>
            <a:ext cx="3382963" cy="3463925"/>
          </a:xfrm>
          <a:prstGeom prst="line">
            <a:avLst/>
          </a:prstGeom>
          <a:noFill/>
          <a:ln w="57150">
            <a:solidFill>
              <a:srgbClr val="009900"/>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7651" name="Rectangle 2">
            <a:extLst>
              <a:ext uri="{FF2B5EF4-FFF2-40B4-BE49-F238E27FC236}">
                <a16:creationId xmlns:a16="http://schemas.microsoft.com/office/drawing/2014/main" id="{8F44E201-A37F-4C5E-AFAC-C865D1969C6D}"/>
              </a:ext>
            </a:extLst>
          </p:cNvPr>
          <p:cNvSpPr>
            <a:spLocks noGrp="1" noChangeArrowheads="1"/>
          </p:cNvSpPr>
          <p:nvPr>
            <p:ph type="title"/>
          </p:nvPr>
        </p:nvSpPr>
        <p:spPr>
          <a:xfrm>
            <a:off x="685800" y="188913"/>
            <a:ext cx="7772400" cy="1143000"/>
          </a:xfrm>
        </p:spPr>
        <p:txBody>
          <a:bodyPr/>
          <a:lstStyle/>
          <a:p>
            <a:pPr eaLnBrk="1" hangingPunct="1"/>
            <a:r>
              <a:rPr lang="en-GB" altLang="en-US" dirty="0">
                <a:latin typeface="Arial"/>
                <a:cs typeface="Arial"/>
              </a:rPr>
              <a:t>Process of appointment</a:t>
            </a:r>
          </a:p>
        </p:txBody>
      </p:sp>
      <p:sp>
        <p:nvSpPr>
          <p:cNvPr id="20483" name="Text Box 3">
            <a:extLst>
              <a:ext uri="{FF2B5EF4-FFF2-40B4-BE49-F238E27FC236}">
                <a16:creationId xmlns:a16="http://schemas.microsoft.com/office/drawing/2014/main" id="{B7BA64BB-F894-44C8-A0B0-7A14ED5FFC08}"/>
              </a:ext>
            </a:extLst>
          </p:cNvPr>
          <p:cNvSpPr txBox="1">
            <a:spLocks noChangeArrowheads="1"/>
          </p:cNvSpPr>
          <p:nvPr/>
        </p:nvSpPr>
        <p:spPr bwMode="auto">
          <a:xfrm>
            <a:off x="250825" y="1303338"/>
            <a:ext cx="6253163" cy="461962"/>
          </a:xfrm>
          <a:prstGeom prst="rect">
            <a:avLst/>
          </a:prstGeom>
          <a:solidFill>
            <a:schemeClr val="bg1"/>
          </a:solidFill>
          <a:ln w="9525">
            <a:solidFill>
              <a:srgbClr val="FF0000"/>
            </a:solidFill>
            <a:miter lim="800000"/>
            <a:headEnd/>
            <a:tailEnd/>
          </a:ln>
        </p:spPr>
        <p:txBody>
          <a:bodyPr wrap="none">
            <a:spAutoFit/>
          </a:bodyPr>
          <a:lstStyle>
            <a:lvl1pPr>
              <a:spcBef>
                <a:spcPct val="20000"/>
              </a:spcBef>
              <a:defRPr sz="3200">
                <a:solidFill>
                  <a:srgbClr val="000000"/>
                </a:solidFill>
                <a:latin typeface="Arial" panose="020B0604020202020204" pitchFamily="34" charset="0"/>
              </a:defRPr>
            </a:lvl1pPr>
            <a:lvl2pPr marL="742950" indent="-285750">
              <a:spcBef>
                <a:spcPct val="20000"/>
              </a:spcBef>
              <a:buClr>
                <a:srgbClr val="9900FF"/>
              </a:buClr>
              <a:buChar char="•"/>
              <a:defRPr sz="2800">
                <a:solidFill>
                  <a:schemeClr val="tx1"/>
                </a:solidFill>
                <a:latin typeface="Arial" panose="020B0604020202020204" pitchFamily="34" charset="0"/>
              </a:defRPr>
            </a:lvl2pPr>
            <a:lvl3pPr marL="1143000" indent="-228600">
              <a:spcBef>
                <a:spcPct val="20000"/>
              </a:spcBef>
              <a:defRPr sz="2400">
                <a:solidFill>
                  <a:schemeClr val="tx1"/>
                </a:solidFill>
                <a:latin typeface="Arial" panose="020B0604020202020204" pitchFamily="34" charset="0"/>
              </a:defRPr>
            </a:lvl3pPr>
            <a:lvl4pPr marL="1600200" indent="-228600">
              <a:spcBef>
                <a:spcPct val="20000"/>
              </a:spcBef>
              <a:buClr>
                <a:srgbClr val="9900FF"/>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defRPr sz="2000">
                <a:solidFill>
                  <a:schemeClr val="tx1"/>
                </a:solidFill>
                <a:latin typeface="Arial" panose="020B0604020202020204" pitchFamily="34" charset="0"/>
              </a:defRPr>
            </a:lvl5pPr>
            <a:lvl6pPr marL="2514600" indent="-228600" eaLnBrk="0" fontAlgn="base" hangingPunct="0">
              <a:spcBef>
                <a:spcPct val="20000"/>
              </a:spcBef>
              <a:spcAft>
                <a:spcPct val="0"/>
              </a:spcAft>
              <a:defRPr sz="2000">
                <a:solidFill>
                  <a:schemeClr val="tx1"/>
                </a:solidFill>
                <a:latin typeface="Arial" panose="020B0604020202020204" pitchFamily="34" charset="0"/>
              </a:defRPr>
            </a:lvl6pPr>
            <a:lvl7pPr marL="2971800" indent="-228600" eaLnBrk="0" fontAlgn="base" hangingPunct="0">
              <a:spcBef>
                <a:spcPct val="20000"/>
              </a:spcBef>
              <a:spcAft>
                <a:spcPct val="0"/>
              </a:spcAft>
              <a:defRPr sz="2000">
                <a:solidFill>
                  <a:schemeClr val="tx1"/>
                </a:solidFill>
                <a:latin typeface="Arial" panose="020B0604020202020204" pitchFamily="34" charset="0"/>
              </a:defRPr>
            </a:lvl7pPr>
            <a:lvl8pPr marL="3429000" indent="-228600" eaLnBrk="0" fontAlgn="base" hangingPunct="0">
              <a:spcBef>
                <a:spcPct val="20000"/>
              </a:spcBef>
              <a:spcAft>
                <a:spcPct val="0"/>
              </a:spcAft>
              <a:defRPr sz="2000">
                <a:solidFill>
                  <a:schemeClr val="tx1"/>
                </a:solidFill>
                <a:latin typeface="Arial" panose="020B0604020202020204" pitchFamily="34" charset="0"/>
              </a:defRPr>
            </a:lvl8pPr>
            <a:lvl9pPr marL="3886200" indent="-228600" eaLnBrk="0" fontAlgn="base" hangingPunct="0">
              <a:spcBef>
                <a:spcPct val="20000"/>
              </a:spcBef>
              <a:spcAft>
                <a:spcPct val="0"/>
              </a:spcAft>
              <a:defRPr sz="2000">
                <a:solidFill>
                  <a:schemeClr val="tx1"/>
                </a:solidFill>
                <a:latin typeface="Arial" panose="020B0604020202020204" pitchFamily="34" charset="0"/>
              </a:defRPr>
            </a:lvl9pPr>
          </a:lstStyle>
          <a:p>
            <a:pPr eaLnBrk="1" hangingPunct="1">
              <a:spcBef>
                <a:spcPct val="0"/>
              </a:spcBef>
            </a:pPr>
            <a:r>
              <a:rPr lang="en-GB" altLang="en-US" sz="2400">
                <a:solidFill>
                  <a:schemeClr val="tx1"/>
                </a:solidFill>
              </a:rPr>
              <a:t>Approached by Course Director/Year Leader</a:t>
            </a:r>
          </a:p>
        </p:txBody>
      </p:sp>
      <p:sp>
        <p:nvSpPr>
          <p:cNvPr id="20485" name="Text Box 5">
            <a:extLst>
              <a:ext uri="{FF2B5EF4-FFF2-40B4-BE49-F238E27FC236}">
                <a16:creationId xmlns:a16="http://schemas.microsoft.com/office/drawing/2014/main" id="{42D4F161-039C-4E82-A4AB-D1A566504CA9}"/>
              </a:ext>
            </a:extLst>
          </p:cNvPr>
          <p:cNvSpPr txBox="1">
            <a:spLocks noChangeArrowheads="1"/>
          </p:cNvSpPr>
          <p:nvPr/>
        </p:nvSpPr>
        <p:spPr bwMode="auto">
          <a:xfrm>
            <a:off x="2124075" y="3848100"/>
            <a:ext cx="6596063" cy="460375"/>
          </a:xfrm>
          <a:prstGeom prst="rect">
            <a:avLst/>
          </a:prstGeom>
          <a:solidFill>
            <a:schemeClr val="bg1"/>
          </a:solidFill>
          <a:ln w="9525">
            <a:solidFill>
              <a:srgbClr val="FF0000"/>
            </a:solidFill>
            <a:miter lim="800000"/>
            <a:headEnd/>
            <a:tailEnd/>
          </a:ln>
        </p:spPr>
        <p:txBody>
          <a:bodyPr wrap="none">
            <a:spAutoFit/>
          </a:bodyPr>
          <a:lstStyle>
            <a:lvl1pPr>
              <a:spcBef>
                <a:spcPct val="20000"/>
              </a:spcBef>
              <a:defRPr sz="3200">
                <a:solidFill>
                  <a:srgbClr val="000000"/>
                </a:solidFill>
                <a:latin typeface="Arial" panose="020B0604020202020204" pitchFamily="34" charset="0"/>
              </a:defRPr>
            </a:lvl1pPr>
            <a:lvl2pPr marL="742950" indent="-285750">
              <a:spcBef>
                <a:spcPct val="20000"/>
              </a:spcBef>
              <a:buClr>
                <a:srgbClr val="9900FF"/>
              </a:buClr>
              <a:buChar char="•"/>
              <a:defRPr sz="2800">
                <a:solidFill>
                  <a:schemeClr val="tx1"/>
                </a:solidFill>
                <a:latin typeface="Arial" panose="020B0604020202020204" pitchFamily="34" charset="0"/>
              </a:defRPr>
            </a:lvl2pPr>
            <a:lvl3pPr marL="1143000" indent="-228600">
              <a:spcBef>
                <a:spcPct val="20000"/>
              </a:spcBef>
              <a:defRPr sz="2400">
                <a:solidFill>
                  <a:schemeClr val="tx1"/>
                </a:solidFill>
                <a:latin typeface="Arial" panose="020B0604020202020204" pitchFamily="34" charset="0"/>
              </a:defRPr>
            </a:lvl3pPr>
            <a:lvl4pPr marL="1600200" indent="-228600">
              <a:spcBef>
                <a:spcPct val="20000"/>
              </a:spcBef>
              <a:buClr>
                <a:srgbClr val="9900FF"/>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defRPr sz="2000">
                <a:solidFill>
                  <a:schemeClr val="tx1"/>
                </a:solidFill>
                <a:latin typeface="Arial" panose="020B0604020202020204" pitchFamily="34" charset="0"/>
              </a:defRPr>
            </a:lvl5pPr>
            <a:lvl6pPr marL="2514600" indent="-228600" eaLnBrk="0" fontAlgn="base" hangingPunct="0">
              <a:spcBef>
                <a:spcPct val="20000"/>
              </a:spcBef>
              <a:spcAft>
                <a:spcPct val="0"/>
              </a:spcAft>
              <a:defRPr sz="2000">
                <a:solidFill>
                  <a:schemeClr val="tx1"/>
                </a:solidFill>
                <a:latin typeface="Arial" panose="020B0604020202020204" pitchFamily="34" charset="0"/>
              </a:defRPr>
            </a:lvl6pPr>
            <a:lvl7pPr marL="2971800" indent="-228600" eaLnBrk="0" fontAlgn="base" hangingPunct="0">
              <a:spcBef>
                <a:spcPct val="20000"/>
              </a:spcBef>
              <a:spcAft>
                <a:spcPct val="0"/>
              </a:spcAft>
              <a:defRPr sz="2000">
                <a:solidFill>
                  <a:schemeClr val="tx1"/>
                </a:solidFill>
                <a:latin typeface="Arial" panose="020B0604020202020204" pitchFamily="34" charset="0"/>
              </a:defRPr>
            </a:lvl7pPr>
            <a:lvl8pPr marL="3429000" indent="-228600" eaLnBrk="0" fontAlgn="base" hangingPunct="0">
              <a:spcBef>
                <a:spcPct val="20000"/>
              </a:spcBef>
              <a:spcAft>
                <a:spcPct val="0"/>
              </a:spcAft>
              <a:defRPr sz="2000">
                <a:solidFill>
                  <a:schemeClr val="tx1"/>
                </a:solidFill>
                <a:latin typeface="Arial" panose="020B0604020202020204" pitchFamily="34" charset="0"/>
              </a:defRPr>
            </a:lvl8pPr>
            <a:lvl9pPr marL="3886200" indent="-228600" eaLnBrk="0" fontAlgn="base" hangingPunct="0">
              <a:spcBef>
                <a:spcPct val="20000"/>
              </a:spcBef>
              <a:spcAft>
                <a:spcPct val="0"/>
              </a:spcAft>
              <a:defRPr sz="2000">
                <a:solidFill>
                  <a:schemeClr val="tx1"/>
                </a:solidFill>
                <a:latin typeface="Arial" panose="020B0604020202020204" pitchFamily="34" charset="0"/>
              </a:defRPr>
            </a:lvl9pPr>
          </a:lstStyle>
          <a:p>
            <a:pPr eaLnBrk="1" hangingPunct="1">
              <a:spcBef>
                <a:spcPct val="0"/>
              </a:spcBef>
            </a:pPr>
            <a:r>
              <a:rPr lang="en-GB" altLang="en-US" sz="2400">
                <a:solidFill>
                  <a:schemeClr val="tx1"/>
                </a:solidFill>
              </a:rPr>
              <a:t>Nomination &amp; CV scrutinised by TQ Committee</a:t>
            </a:r>
          </a:p>
        </p:txBody>
      </p:sp>
      <p:sp>
        <p:nvSpPr>
          <p:cNvPr id="20487" name="Text Box 7">
            <a:extLst>
              <a:ext uri="{FF2B5EF4-FFF2-40B4-BE49-F238E27FC236}">
                <a16:creationId xmlns:a16="http://schemas.microsoft.com/office/drawing/2014/main" id="{0CFEEB3B-E761-47AC-AE6F-EB4E8350CC88}"/>
              </a:ext>
            </a:extLst>
          </p:cNvPr>
          <p:cNvSpPr txBox="1">
            <a:spLocks noChangeArrowheads="1"/>
          </p:cNvSpPr>
          <p:nvPr/>
        </p:nvSpPr>
        <p:spPr bwMode="auto">
          <a:xfrm>
            <a:off x="4478338" y="5365750"/>
            <a:ext cx="4241800" cy="461963"/>
          </a:xfrm>
          <a:prstGeom prst="rect">
            <a:avLst/>
          </a:prstGeom>
          <a:solidFill>
            <a:schemeClr val="bg1"/>
          </a:solidFill>
          <a:ln w="9525">
            <a:solidFill>
              <a:srgbClr val="FF0000"/>
            </a:solidFill>
            <a:miter lim="800000"/>
            <a:headEnd/>
            <a:tailEnd/>
          </a:ln>
        </p:spPr>
        <p:txBody>
          <a:bodyPr wrap="none">
            <a:spAutoFit/>
          </a:bodyPr>
          <a:lstStyle>
            <a:lvl1pPr>
              <a:spcBef>
                <a:spcPct val="20000"/>
              </a:spcBef>
              <a:defRPr sz="3200">
                <a:solidFill>
                  <a:srgbClr val="000000"/>
                </a:solidFill>
                <a:latin typeface="Arial" panose="020B0604020202020204" pitchFamily="34" charset="0"/>
              </a:defRPr>
            </a:lvl1pPr>
            <a:lvl2pPr marL="742950" indent="-285750">
              <a:spcBef>
                <a:spcPct val="20000"/>
              </a:spcBef>
              <a:buClr>
                <a:srgbClr val="9900FF"/>
              </a:buClr>
              <a:buChar char="•"/>
              <a:defRPr sz="2800">
                <a:solidFill>
                  <a:schemeClr val="tx1"/>
                </a:solidFill>
                <a:latin typeface="Arial" panose="020B0604020202020204" pitchFamily="34" charset="0"/>
              </a:defRPr>
            </a:lvl2pPr>
            <a:lvl3pPr marL="1143000" indent="-228600">
              <a:spcBef>
                <a:spcPct val="20000"/>
              </a:spcBef>
              <a:defRPr sz="2400">
                <a:solidFill>
                  <a:schemeClr val="tx1"/>
                </a:solidFill>
                <a:latin typeface="Arial" panose="020B0604020202020204" pitchFamily="34" charset="0"/>
              </a:defRPr>
            </a:lvl3pPr>
            <a:lvl4pPr marL="1600200" indent="-228600">
              <a:spcBef>
                <a:spcPct val="20000"/>
              </a:spcBef>
              <a:buClr>
                <a:srgbClr val="9900FF"/>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defRPr sz="2000">
                <a:solidFill>
                  <a:schemeClr val="tx1"/>
                </a:solidFill>
                <a:latin typeface="Arial" panose="020B0604020202020204" pitchFamily="34" charset="0"/>
              </a:defRPr>
            </a:lvl5pPr>
            <a:lvl6pPr marL="2514600" indent="-228600" eaLnBrk="0" fontAlgn="base" hangingPunct="0">
              <a:spcBef>
                <a:spcPct val="20000"/>
              </a:spcBef>
              <a:spcAft>
                <a:spcPct val="0"/>
              </a:spcAft>
              <a:defRPr sz="2000">
                <a:solidFill>
                  <a:schemeClr val="tx1"/>
                </a:solidFill>
                <a:latin typeface="Arial" panose="020B0604020202020204" pitchFamily="34" charset="0"/>
              </a:defRPr>
            </a:lvl6pPr>
            <a:lvl7pPr marL="2971800" indent="-228600" eaLnBrk="0" fontAlgn="base" hangingPunct="0">
              <a:spcBef>
                <a:spcPct val="20000"/>
              </a:spcBef>
              <a:spcAft>
                <a:spcPct val="0"/>
              </a:spcAft>
              <a:defRPr sz="2000">
                <a:solidFill>
                  <a:schemeClr val="tx1"/>
                </a:solidFill>
                <a:latin typeface="Arial" panose="020B0604020202020204" pitchFamily="34" charset="0"/>
              </a:defRPr>
            </a:lvl7pPr>
            <a:lvl8pPr marL="3429000" indent="-228600" eaLnBrk="0" fontAlgn="base" hangingPunct="0">
              <a:spcBef>
                <a:spcPct val="20000"/>
              </a:spcBef>
              <a:spcAft>
                <a:spcPct val="0"/>
              </a:spcAft>
              <a:defRPr sz="2000">
                <a:solidFill>
                  <a:schemeClr val="tx1"/>
                </a:solidFill>
                <a:latin typeface="Arial" panose="020B0604020202020204" pitchFamily="34" charset="0"/>
              </a:defRPr>
            </a:lvl8pPr>
            <a:lvl9pPr marL="3886200" indent="-228600" eaLnBrk="0" fontAlgn="base" hangingPunct="0">
              <a:spcBef>
                <a:spcPct val="20000"/>
              </a:spcBef>
              <a:spcAft>
                <a:spcPct val="0"/>
              </a:spcAft>
              <a:defRPr sz="2000">
                <a:solidFill>
                  <a:schemeClr val="tx1"/>
                </a:solidFill>
                <a:latin typeface="Arial" panose="020B0604020202020204" pitchFamily="34" charset="0"/>
              </a:defRPr>
            </a:lvl9pPr>
          </a:lstStyle>
          <a:p>
            <a:pPr eaLnBrk="1" hangingPunct="1">
              <a:spcBef>
                <a:spcPct val="0"/>
              </a:spcBef>
            </a:pPr>
            <a:r>
              <a:rPr lang="en-GB" altLang="en-US" sz="2400">
                <a:solidFill>
                  <a:schemeClr val="tx1"/>
                </a:solidFill>
              </a:rPr>
              <a:t>Approved by Academic Board</a:t>
            </a:r>
          </a:p>
        </p:txBody>
      </p:sp>
      <p:pic>
        <p:nvPicPr>
          <p:cNvPr id="27655" name="Picture 2" descr="WB759_RVC_Corporate_Logo_RGB_300dpi_Dam">
            <a:extLst>
              <a:ext uri="{FF2B5EF4-FFF2-40B4-BE49-F238E27FC236}">
                <a16:creationId xmlns:a16="http://schemas.microsoft.com/office/drawing/2014/main" id="{7A4EF2DF-F5A7-4CEC-B89A-707B7DEF08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4">
            <a:extLst>
              <a:ext uri="{FF2B5EF4-FFF2-40B4-BE49-F238E27FC236}">
                <a16:creationId xmlns:a16="http://schemas.microsoft.com/office/drawing/2014/main" id="{587712C4-4642-4343-812B-19DBDAE40335}"/>
              </a:ext>
            </a:extLst>
          </p:cNvPr>
          <p:cNvSpPr txBox="1">
            <a:spLocks noChangeArrowheads="1"/>
          </p:cNvSpPr>
          <p:nvPr/>
        </p:nvSpPr>
        <p:spPr bwMode="auto">
          <a:xfrm>
            <a:off x="827088" y="2530475"/>
            <a:ext cx="6127750" cy="461963"/>
          </a:xfrm>
          <a:prstGeom prst="rect">
            <a:avLst/>
          </a:prstGeom>
          <a:solidFill>
            <a:schemeClr val="bg1"/>
          </a:solidFill>
          <a:ln w="9525">
            <a:solidFill>
              <a:srgbClr val="FF0000"/>
            </a:solidFill>
            <a:miter lim="800000"/>
            <a:headEnd/>
            <a:tailEnd/>
          </a:ln>
        </p:spPr>
        <p:txBody>
          <a:bodyPr wrap="none">
            <a:spAutoFit/>
          </a:bodyPr>
          <a:lstStyle>
            <a:lvl1pPr>
              <a:spcBef>
                <a:spcPct val="20000"/>
              </a:spcBef>
              <a:defRPr sz="3200">
                <a:solidFill>
                  <a:srgbClr val="000000"/>
                </a:solidFill>
                <a:latin typeface="Arial" panose="020B0604020202020204" pitchFamily="34" charset="0"/>
              </a:defRPr>
            </a:lvl1pPr>
            <a:lvl2pPr marL="742950" indent="-285750">
              <a:spcBef>
                <a:spcPct val="20000"/>
              </a:spcBef>
              <a:buClr>
                <a:srgbClr val="9900FF"/>
              </a:buClr>
              <a:buChar char="•"/>
              <a:defRPr sz="2800">
                <a:solidFill>
                  <a:schemeClr val="tx1"/>
                </a:solidFill>
                <a:latin typeface="Arial" panose="020B0604020202020204" pitchFamily="34" charset="0"/>
              </a:defRPr>
            </a:lvl2pPr>
            <a:lvl3pPr marL="1143000" indent="-228600">
              <a:spcBef>
                <a:spcPct val="20000"/>
              </a:spcBef>
              <a:defRPr sz="2400">
                <a:solidFill>
                  <a:schemeClr val="tx1"/>
                </a:solidFill>
                <a:latin typeface="Arial" panose="020B0604020202020204" pitchFamily="34" charset="0"/>
              </a:defRPr>
            </a:lvl3pPr>
            <a:lvl4pPr marL="1600200" indent="-228600">
              <a:spcBef>
                <a:spcPct val="20000"/>
              </a:spcBef>
              <a:buClr>
                <a:srgbClr val="9900FF"/>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defRPr sz="2000">
                <a:solidFill>
                  <a:schemeClr val="tx1"/>
                </a:solidFill>
                <a:latin typeface="Arial" panose="020B0604020202020204" pitchFamily="34" charset="0"/>
              </a:defRPr>
            </a:lvl5pPr>
            <a:lvl6pPr marL="2514600" indent="-228600" eaLnBrk="0" fontAlgn="base" hangingPunct="0">
              <a:spcBef>
                <a:spcPct val="20000"/>
              </a:spcBef>
              <a:spcAft>
                <a:spcPct val="0"/>
              </a:spcAft>
              <a:defRPr sz="2000">
                <a:solidFill>
                  <a:schemeClr val="tx1"/>
                </a:solidFill>
                <a:latin typeface="Arial" panose="020B0604020202020204" pitchFamily="34" charset="0"/>
              </a:defRPr>
            </a:lvl6pPr>
            <a:lvl7pPr marL="2971800" indent="-228600" eaLnBrk="0" fontAlgn="base" hangingPunct="0">
              <a:spcBef>
                <a:spcPct val="20000"/>
              </a:spcBef>
              <a:spcAft>
                <a:spcPct val="0"/>
              </a:spcAft>
              <a:defRPr sz="2000">
                <a:solidFill>
                  <a:schemeClr val="tx1"/>
                </a:solidFill>
                <a:latin typeface="Arial" panose="020B0604020202020204" pitchFamily="34" charset="0"/>
              </a:defRPr>
            </a:lvl7pPr>
            <a:lvl8pPr marL="3429000" indent="-228600" eaLnBrk="0" fontAlgn="base" hangingPunct="0">
              <a:spcBef>
                <a:spcPct val="20000"/>
              </a:spcBef>
              <a:spcAft>
                <a:spcPct val="0"/>
              </a:spcAft>
              <a:defRPr sz="2000">
                <a:solidFill>
                  <a:schemeClr val="tx1"/>
                </a:solidFill>
                <a:latin typeface="Arial" panose="020B0604020202020204" pitchFamily="34" charset="0"/>
              </a:defRPr>
            </a:lvl8pPr>
            <a:lvl9pPr marL="3886200" indent="-228600" eaLnBrk="0" fontAlgn="base" hangingPunct="0">
              <a:spcBef>
                <a:spcPct val="20000"/>
              </a:spcBef>
              <a:spcAft>
                <a:spcPct val="0"/>
              </a:spcAft>
              <a:defRPr sz="2000">
                <a:solidFill>
                  <a:schemeClr val="tx1"/>
                </a:solidFill>
                <a:latin typeface="Arial" panose="020B0604020202020204" pitchFamily="34" charset="0"/>
              </a:defRPr>
            </a:lvl9pPr>
          </a:lstStyle>
          <a:p>
            <a:pPr eaLnBrk="1" hangingPunct="1">
              <a:spcBef>
                <a:spcPct val="0"/>
              </a:spcBef>
            </a:pPr>
            <a:r>
              <a:rPr lang="en-GB" altLang="en-US" sz="2400">
                <a:solidFill>
                  <a:schemeClr val="tx1"/>
                </a:solidFill>
              </a:rPr>
              <a:t>Nomination approved by Exam Board Chair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additive="base">
                                        <p:cTn id="7" dur="500" fill="hold"/>
                                        <p:tgtEl>
                                          <p:spTgt spid="20483"/>
                                        </p:tgtEl>
                                        <p:attrNameLst>
                                          <p:attrName>ppt_x</p:attrName>
                                        </p:attrNameLst>
                                      </p:cBhvr>
                                      <p:tavLst>
                                        <p:tav tm="0">
                                          <p:val>
                                            <p:strVal val="#ppt_x"/>
                                          </p:val>
                                        </p:tav>
                                        <p:tav tm="100000">
                                          <p:val>
                                            <p:strVal val="#ppt_x"/>
                                          </p:val>
                                        </p:tav>
                                      </p:tavLst>
                                    </p:anim>
                                    <p:anim calcmode="lin" valueType="num">
                                      <p:cBhvr additive="base">
                                        <p:cTn id="8" dur="500" fill="hold"/>
                                        <p:tgtEl>
                                          <p:spTgt spid="2048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5"/>
                                        </p:tgtEl>
                                        <p:attrNameLst>
                                          <p:attrName>style.visibility</p:attrName>
                                        </p:attrNameLst>
                                      </p:cBhvr>
                                      <p:to>
                                        <p:strVal val="visible"/>
                                      </p:to>
                                    </p:set>
                                    <p:anim calcmode="lin" valueType="num">
                                      <p:cBhvr additive="base">
                                        <p:cTn id="19" dur="500" fill="hold"/>
                                        <p:tgtEl>
                                          <p:spTgt spid="20485"/>
                                        </p:tgtEl>
                                        <p:attrNameLst>
                                          <p:attrName>ppt_x</p:attrName>
                                        </p:attrNameLst>
                                      </p:cBhvr>
                                      <p:tavLst>
                                        <p:tav tm="0">
                                          <p:val>
                                            <p:strVal val="#ppt_x"/>
                                          </p:val>
                                        </p:tav>
                                        <p:tav tm="100000">
                                          <p:val>
                                            <p:strVal val="#ppt_x"/>
                                          </p:val>
                                        </p:tav>
                                      </p:tavLst>
                                    </p:anim>
                                    <p:anim calcmode="lin" valueType="num">
                                      <p:cBhvr additive="base">
                                        <p:cTn id="20" dur="500" fill="hold"/>
                                        <p:tgtEl>
                                          <p:spTgt spid="2048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0487"/>
                                        </p:tgtEl>
                                        <p:attrNameLst>
                                          <p:attrName>style.visibility</p:attrName>
                                        </p:attrNameLst>
                                      </p:cBhvr>
                                      <p:to>
                                        <p:strVal val="visible"/>
                                      </p:to>
                                    </p:set>
                                    <p:animEffect transition="in" filter="barn(inVertical)">
                                      <p:cBhvr>
                                        <p:cTn id="25" dur="500"/>
                                        <p:tgtEl>
                                          <p:spTgt spid="2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nimBg="1"/>
      <p:bldP spid="20485" grpId="0" animBg="1"/>
      <p:bldP spid="20487"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867260E-452B-452D-A7E0-24E0BB56241A}"/>
              </a:ext>
            </a:extLst>
          </p:cNvPr>
          <p:cNvSpPr>
            <a:spLocks noGrp="1" noChangeArrowheads="1"/>
          </p:cNvSpPr>
          <p:nvPr>
            <p:ph type="title"/>
          </p:nvPr>
        </p:nvSpPr>
        <p:spPr>
          <a:xfrm>
            <a:off x="457200" y="155575"/>
            <a:ext cx="8229600" cy="647700"/>
          </a:xfrm>
        </p:spPr>
        <p:txBody>
          <a:bodyPr/>
          <a:lstStyle/>
          <a:p>
            <a:pPr eaLnBrk="1" hangingPunct="1"/>
            <a:r>
              <a:rPr lang="en-GB" altLang="en-US" sz="2800" dirty="0">
                <a:latin typeface="Arial"/>
                <a:cs typeface="Arial"/>
              </a:rPr>
              <a:t>The Exams Office Team</a:t>
            </a:r>
          </a:p>
        </p:txBody>
      </p:sp>
      <p:sp>
        <p:nvSpPr>
          <p:cNvPr id="14339" name="Rectangle 3">
            <a:extLst>
              <a:ext uri="{FF2B5EF4-FFF2-40B4-BE49-F238E27FC236}">
                <a16:creationId xmlns:a16="http://schemas.microsoft.com/office/drawing/2014/main" id="{8B7E59F3-C304-4A9A-8863-AD3F825FDE2A}"/>
              </a:ext>
            </a:extLst>
          </p:cNvPr>
          <p:cNvSpPr>
            <a:spLocks noGrp="1" noChangeArrowheads="1"/>
          </p:cNvSpPr>
          <p:nvPr>
            <p:ph type="body" idx="1"/>
          </p:nvPr>
        </p:nvSpPr>
        <p:spPr>
          <a:xfrm>
            <a:off x="755650" y="825500"/>
            <a:ext cx="7931150" cy="5111750"/>
          </a:xfrm>
        </p:spPr>
        <p:txBody>
          <a:bodyPr/>
          <a:lstStyle/>
          <a:p>
            <a:pPr>
              <a:lnSpc>
                <a:spcPct val="80000"/>
              </a:lnSpc>
              <a:defRPr/>
            </a:pPr>
            <a:r>
              <a:rPr lang="en-US" sz="1800" b="1">
                <a:cs typeface="Times New Roman" pitchFamily="18" charset="0"/>
              </a:rPr>
              <a:t>Laura Buckman</a:t>
            </a:r>
            <a:r>
              <a:rPr lang="en-US" sz="1800">
                <a:cs typeface="Times New Roman" pitchFamily="18" charset="0"/>
              </a:rPr>
              <a:t>– Head of Examinations and Assessment (HH &amp; Camden)</a:t>
            </a:r>
          </a:p>
          <a:p>
            <a:pPr marL="457200" lvl="1" indent="0">
              <a:lnSpc>
                <a:spcPct val="80000"/>
              </a:lnSpc>
              <a:buFontTx/>
              <a:buNone/>
              <a:defRPr/>
            </a:pPr>
            <a:endParaRPr lang="en-GB" sz="1800">
              <a:cs typeface="Times New Roman" pitchFamily="18" charset="0"/>
            </a:endParaRPr>
          </a:p>
          <a:p>
            <a:pPr>
              <a:lnSpc>
                <a:spcPct val="80000"/>
              </a:lnSpc>
              <a:defRPr/>
            </a:pPr>
            <a:r>
              <a:rPr lang="en-GB" sz="1800" b="1">
                <a:cs typeface="Times New Roman" pitchFamily="18" charset="0"/>
              </a:rPr>
              <a:t>Christina Stobo </a:t>
            </a:r>
            <a:r>
              <a:rPr lang="en-GB" sz="1800">
                <a:cs typeface="Times New Roman" pitchFamily="18" charset="0"/>
              </a:rPr>
              <a:t>– Senior Examinations Officer (HH)</a:t>
            </a:r>
          </a:p>
          <a:p>
            <a:pPr lvl="1">
              <a:lnSpc>
                <a:spcPct val="80000"/>
              </a:lnSpc>
              <a:defRPr/>
            </a:pPr>
            <a:r>
              <a:rPr lang="en-GB" sz="1800">
                <a:cs typeface="Times New Roman" pitchFamily="18" charset="0"/>
              </a:rPr>
              <a:t>BVetMed Year 5 (Final Year)</a:t>
            </a:r>
          </a:p>
          <a:p>
            <a:pPr lvl="1">
              <a:lnSpc>
                <a:spcPct val="80000"/>
              </a:lnSpc>
              <a:defRPr/>
            </a:pPr>
            <a:endParaRPr lang="en-GB" sz="1800">
              <a:cs typeface="Times New Roman" pitchFamily="18" charset="0"/>
            </a:endParaRPr>
          </a:p>
          <a:p>
            <a:pPr>
              <a:lnSpc>
                <a:spcPct val="80000"/>
              </a:lnSpc>
              <a:defRPr/>
            </a:pPr>
            <a:r>
              <a:rPr lang="en-US" sz="1800" b="1">
                <a:cs typeface="Times New Roman" pitchFamily="18" charset="0"/>
              </a:rPr>
              <a:t>Adam Osgood – </a:t>
            </a:r>
            <a:r>
              <a:rPr lang="en-US" sz="1800">
                <a:cs typeface="Times New Roman" pitchFamily="18" charset="0"/>
              </a:rPr>
              <a:t>Senior Examinations Officer (Camden)</a:t>
            </a:r>
          </a:p>
          <a:p>
            <a:pPr lvl="1">
              <a:lnSpc>
                <a:spcPct val="80000"/>
              </a:lnSpc>
              <a:defRPr/>
            </a:pPr>
            <a:r>
              <a:rPr lang="en-GB" sz="1800">
                <a:cs typeface="Times New Roman" pitchFamily="18" charset="0"/>
              </a:rPr>
              <a:t>BSc Biosciences Year 3</a:t>
            </a:r>
          </a:p>
          <a:p>
            <a:pPr lvl="1">
              <a:lnSpc>
                <a:spcPct val="80000"/>
              </a:lnSpc>
              <a:defRPr/>
            </a:pPr>
            <a:r>
              <a:rPr lang="en-GB" sz="1800">
                <a:cs typeface="Times New Roman" pitchFamily="18" charset="0"/>
              </a:rPr>
              <a:t>MSci Biosciences Year 4</a:t>
            </a:r>
          </a:p>
          <a:p>
            <a:pPr>
              <a:lnSpc>
                <a:spcPct val="80000"/>
              </a:lnSpc>
              <a:defRPr/>
            </a:pPr>
            <a:endParaRPr lang="en-US" sz="1800" b="1">
              <a:cs typeface="Times New Roman" pitchFamily="18" charset="0"/>
            </a:endParaRPr>
          </a:p>
          <a:p>
            <a:pPr>
              <a:lnSpc>
                <a:spcPct val="80000"/>
              </a:lnSpc>
              <a:defRPr/>
            </a:pPr>
            <a:r>
              <a:rPr lang="en-US" sz="1800" b="1">
                <a:cs typeface="Times New Roman" pitchFamily="18" charset="0"/>
              </a:rPr>
              <a:t>Emma Rosenberg </a:t>
            </a:r>
            <a:r>
              <a:rPr lang="en-US" sz="1800">
                <a:cs typeface="Times New Roman" pitchFamily="18" charset="0"/>
              </a:rPr>
              <a:t>– Examinations Officer (Camden)</a:t>
            </a:r>
          </a:p>
          <a:p>
            <a:pPr lvl="1">
              <a:lnSpc>
                <a:spcPct val="80000"/>
              </a:lnSpc>
              <a:defRPr/>
            </a:pPr>
            <a:r>
              <a:rPr lang="en-US" sz="1800">
                <a:cs typeface="Times New Roman" pitchFamily="18" charset="0"/>
              </a:rPr>
              <a:t>BSc Biosciences Year 1</a:t>
            </a:r>
          </a:p>
          <a:p>
            <a:pPr lvl="1">
              <a:lnSpc>
                <a:spcPct val="80000"/>
              </a:lnSpc>
              <a:defRPr/>
            </a:pPr>
            <a:r>
              <a:rPr lang="en-US" sz="1800">
                <a:cs typeface="Times New Roman" pitchFamily="18" charset="0"/>
              </a:rPr>
              <a:t>Gateway (BVetMed Year 0)</a:t>
            </a:r>
          </a:p>
          <a:p>
            <a:pPr lvl="1">
              <a:lnSpc>
                <a:spcPct val="80000"/>
              </a:lnSpc>
              <a:defRPr/>
            </a:pPr>
            <a:r>
              <a:rPr lang="en-US" sz="1800">
                <a:cs typeface="Times New Roman" pitchFamily="18" charset="0"/>
              </a:rPr>
              <a:t>MSc Wild Animal Biology / Wild Animal Health</a:t>
            </a:r>
          </a:p>
          <a:p>
            <a:pPr>
              <a:lnSpc>
                <a:spcPct val="80000"/>
              </a:lnSpc>
              <a:defRPr/>
            </a:pPr>
            <a:endParaRPr lang="en-US" sz="1800" b="1">
              <a:cs typeface="Times New Roman" pitchFamily="18" charset="0"/>
            </a:endParaRPr>
          </a:p>
          <a:p>
            <a:pPr>
              <a:lnSpc>
                <a:spcPct val="80000"/>
              </a:lnSpc>
              <a:defRPr/>
            </a:pPr>
            <a:r>
              <a:rPr lang="en-US" sz="1800" b="1">
                <a:cs typeface="Times New Roman" pitchFamily="18" charset="0"/>
              </a:rPr>
              <a:t>Bernadette Dulko-Bocking </a:t>
            </a:r>
            <a:r>
              <a:rPr lang="en-US" sz="1800">
                <a:cs typeface="Times New Roman" pitchFamily="18" charset="0"/>
              </a:rPr>
              <a:t>– Examinations Officer (HH)</a:t>
            </a:r>
          </a:p>
          <a:p>
            <a:pPr lvl="1">
              <a:lnSpc>
                <a:spcPct val="80000"/>
              </a:lnSpc>
              <a:defRPr/>
            </a:pPr>
            <a:r>
              <a:rPr lang="en-US" sz="1800">
                <a:cs typeface="Times New Roman" pitchFamily="18" charset="0"/>
              </a:rPr>
              <a:t>BVetMed Year 3</a:t>
            </a:r>
          </a:p>
          <a:p>
            <a:pPr lvl="1">
              <a:lnSpc>
                <a:spcPct val="80000"/>
              </a:lnSpc>
              <a:defRPr/>
            </a:pPr>
            <a:r>
              <a:rPr lang="en-US" sz="1800">
                <a:cs typeface="Times New Roman" pitchFamily="18" charset="0"/>
              </a:rPr>
              <a:t>Post Graduate in Veterinary Clinical Practice</a:t>
            </a:r>
          </a:p>
          <a:p>
            <a:pPr lvl="1">
              <a:lnSpc>
                <a:spcPct val="80000"/>
              </a:lnSpc>
              <a:defRPr/>
            </a:pPr>
            <a:r>
              <a:rPr lang="en-GB" sz="1800">
                <a:cs typeface="Times New Roman" pitchFamily="18" charset="0"/>
              </a:rPr>
              <a:t>Direct Observation of Procedural Skills (</a:t>
            </a:r>
            <a:r>
              <a:rPr lang="en-US" sz="1800">
                <a:cs typeface="Times New Roman" pitchFamily="18" charset="0"/>
              </a:rPr>
              <a:t>DOPs)</a:t>
            </a:r>
            <a:endParaRPr lang="en-GB" sz="1800" b="1">
              <a:cs typeface="Times New Roman" pitchFamily="18" charset="0"/>
            </a:endParaRPr>
          </a:p>
          <a:p>
            <a:pPr>
              <a:lnSpc>
                <a:spcPct val="80000"/>
              </a:lnSpc>
              <a:defRPr/>
            </a:pPr>
            <a:endParaRPr lang="en-US" sz="1800">
              <a:cs typeface="Times New Roman" pitchFamily="18" charset="0"/>
            </a:endParaRPr>
          </a:p>
        </p:txBody>
      </p:sp>
      <p:pic>
        <p:nvPicPr>
          <p:cNvPr id="33796" name="Picture 2" descr="WB759_RVC_Corporate_Logo_RGB_300dpi_Dam">
            <a:extLst>
              <a:ext uri="{FF2B5EF4-FFF2-40B4-BE49-F238E27FC236}">
                <a16:creationId xmlns:a16="http://schemas.microsoft.com/office/drawing/2014/main" id="{71E03B0A-A769-4E46-BEA7-AA67F342E0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3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33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33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39">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339">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339">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339">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339">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339">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339">
                                            <p:txEl>
                                              <p:pRg st="15" end="1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339">
                                            <p:txEl>
                                              <p:pRg st="16" end="1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4339">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F386F16-D2E6-45F9-9177-7CFF869002E5}"/>
              </a:ext>
            </a:extLst>
          </p:cNvPr>
          <p:cNvSpPr>
            <a:spLocks noGrp="1" noChangeArrowheads="1"/>
          </p:cNvSpPr>
          <p:nvPr>
            <p:ph type="title"/>
          </p:nvPr>
        </p:nvSpPr>
        <p:spPr>
          <a:xfrm>
            <a:off x="457200" y="155575"/>
            <a:ext cx="8229600" cy="647700"/>
          </a:xfrm>
        </p:spPr>
        <p:txBody>
          <a:bodyPr/>
          <a:lstStyle/>
          <a:p>
            <a:pPr eaLnBrk="1" hangingPunct="1"/>
            <a:r>
              <a:rPr lang="en-GB" altLang="en-US" sz="2800" dirty="0">
                <a:latin typeface="Arial"/>
                <a:cs typeface="Arial"/>
              </a:rPr>
              <a:t>The Exams Office Team</a:t>
            </a:r>
          </a:p>
        </p:txBody>
      </p:sp>
      <p:sp>
        <p:nvSpPr>
          <p:cNvPr id="14339" name="Rectangle 3">
            <a:extLst>
              <a:ext uri="{FF2B5EF4-FFF2-40B4-BE49-F238E27FC236}">
                <a16:creationId xmlns:a16="http://schemas.microsoft.com/office/drawing/2014/main" id="{0508A87A-5D03-4E53-8DD0-E7AC9FB07665}"/>
              </a:ext>
            </a:extLst>
          </p:cNvPr>
          <p:cNvSpPr>
            <a:spLocks noGrp="1" noChangeArrowheads="1"/>
          </p:cNvSpPr>
          <p:nvPr>
            <p:ph type="body" idx="1"/>
          </p:nvPr>
        </p:nvSpPr>
        <p:spPr>
          <a:xfrm>
            <a:off x="755650" y="825500"/>
            <a:ext cx="7931150" cy="5111750"/>
          </a:xfrm>
        </p:spPr>
        <p:txBody>
          <a:bodyPr/>
          <a:lstStyle/>
          <a:p>
            <a:pPr>
              <a:lnSpc>
                <a:spcPct val="80000"/>
              </a:lnSpc>
              <a:defRPr/>
            </a:pPr>
            <a:endParaRPr lang="en-GB" sz="1800" b="1">
              <a:cs typeface="Times New Roman" pitchFamily="18" charset="0"/>
            </a:endParaRPr>
          </a:p>
          <a:p>
            <a:pPr>
              <a:lnSpc>
                <a:spcPct val="80000"/>
              </a:lnSpc>
              <a:defRPr/>
            </a:pPr>
            <a:r>
              <a:rPr lang="en-GB" sz="1800" b="1">
                <a:cs typeface="Times New Roman" pitchFamily="18" charset="0"/>
              </a:rPr>
              <a:t>Maria Johnson </a:t>
            </a:r>
            <a:r>
              <a:rPr lang="en-GB" sz="1800">
                <a:cs typeface="Times New Roman" pitchFamily="18" charset="0"/>
              </a:rPr>
              <a:t>– Examinations Officer (Camden)</a:t>
            </a:r>
          </a:p>
          <a:p>
            <a:pPr lvl="1">
              <a:lnSpc>
                <a:spcPct val="80000"/>
              </a:lnSpc>
              <a:defRPr/>
            </a:pPr>
            <a:r>
              <a:rPr lang="en-GB" sz="1800">
                <a:cs typeface="Times New Roman" pitchFamily="18" charset="0"/>
              </a:rPr>
              <a:t>BVetMed Year 1</a:t>
            </a:r>
          </a:p>
          <a:p>
            <a:pPr lvl="1">
              <a:lnSpc>
                <a:spcPct val="80000"/>
              </a:lnSpc>
              <a:defRPr/>
            </a:pPr>
            <a:r>
              <a:rPr lang="en-GB" sz="1800">
                <a:cs typeface="Times New Roman" pitchFamily="18" charset="0"/>
              </a:rPr>
              <a:t>BVetMed Year 2</a:t>
            </a:r>
          </a:p>
          <a:p>
            <a:pPr lvl="1">
              <a:lnSpc>
                <a:spcPct val="80000"/>
              </a:lnSpc>
              <a:defRPr/>
            </a:pPr>
            <a:r>
              <a:rPr lang="en-GB" sz="1800">
                <a:cs typeface="Times New Roman" pitchFamily="18" charset="0"/>
              </a:rPr>
              <a:t>Graduate Year (GAB)</a:t>
            </a:r>
          </a:p>
          <a:p>
            <a:pPr marL="457200" lvl="1" indent="0">
              <a:lnSpc>
                <a:spcPct val="80000"/>
              </a:lnSpc>
              <a:buFontTx/>
              <a:buNone/>
              <a:defRPr/>
            </a:pPr>
            <a:endParaRPr lang="en-GB" sz="1800">
              <a:cs typeface="Times New Roman" pitchFamily="18" charset="0"/>
            </a:endParaRPr>
          </a:p>
          <a:p>
            <a:pPr>
              <a:lnSpc>
                <a:spcPct val="80000"/>
              </a:lnSpc>
              <a:defRPr/>
            </a:pPr>
            <a:r>
              <a:rPr lang="en-US" sz="1800" b="1">
                <a:cs typeface="Times New Roman" pitchFamily="18" charset="0"/>
              </a:rPr>
              <a:t>Claire Day – </a:t>
            </a:r>
            <a:r>
              <a:rPr lang="en-US" sz="1800">
                <a:cs typeface="Times New Roman" pitchFamily="18" charset="0"/>
              </a:rPr>
              <a:t>Examinations Officer (HH)</a:t>
            </a:r>
          </a:p>
          <a:p>
            <a:pPr lvl="1">
              <a:lnSpc>
                <a:spcPct val="80000"/>
              </a:lnSpc>
              <a:defRPr/>
            </a:pPr>
            <a:r>
              <a:rPr lang="en-GB" sz="1800">
                <a:cs typeface="Times New Roman" pitchFamily="18" charset="0"/>
              </a:rPr>
              <a:t>MSc Veterinary Epidemiology</a:t>
            </a:r>
          </a:p>
          <a:p>
            <a:pPr lvl="1">
              <a:lnSpc>
                <a:spcPct val="80000"/>
              </a:lnSpc>
              <a:defRPr/>
            </a:pPr>
            <a:r>
              <a:rPr lang="en-GB" sz="1800">
                <a:cs typeface="Times New Roman" pitchFamily="18" charset="0"/>
              </a:rPr>
              <a:t>MSc One Health</a:t>
            </a:r>
          </a:p>
          <a:p>
            <a:pPr lvl="1">
              <a:lnSpc>
                <a:spcPct val="80000"/>
              </a:lnSpc>
              <a:defRPr/>
            </a:pPr>
            <a:r>
              <a:rPr lang="en-GB" sz="1800">
                <a:cs typeface="Times New Roman" pitchFamily="18" charset="0"/>
              </a:rPr>
              <a:t>MSc Veterinary Education</a:t>
            </a:r>
          </a:p>
          <a:p>
            <a:pPr lvl="1">
              <a:lnSpc>
                <a:spcPct val="80000"/>
              </a:lnSpc>
              <a:defRPr/>
            </a:pPr>
            <a:r>
              <a:rPr lang="en-GB" sz="1800">
                <a:cs typeface="Times New Roman" pitchFamily="18" charset="0"/>
              </a:rPr>
              <a:t>Certificate in Advanced Veterinary Nursing</a:t>
            </a:r>
          </a:p>
          <a:p>
            <a:pPr>
              <a:lnSpc>
                <a:spcPct val="80000"/>
              </a:lnSpc>
              <a:defRPr/>
            </a:pPr>
            <a:endParaRPr lang="en-US" sz="1800" b="1">
              <a:cs typeface="Times New Roman" pitchFamily="18" charset="0"/>
            </a:endParaRPr>
          </a:p>
          <a:p>
            <a:pPr>
              <a:lnSpc>
                <a:spcPct val="80000"/>
              </a:lnSpc>
              <a:defRPr/>
            </a:pPr>
            <a:r>
              <a:rPr lang="en-GB" sz="1800" b="1">
                <a:cs typeface="Times New Roman" pitchFamily="18" charset="0"/>
              </a:rPr>
              <a:t>Shona Hayes </a:t>
            </a:r>
            <a:r>
              <a:rPr lang="en-GB" sz="1800">
                <a:cs typeface="Times New Roman" pitchFamily="18" charset="0"/>
              </a:rPr>
              <a:t>– </a:t>
            </a:r>
            <a:r>
              <a:rPr lang="en-US" sz="1800">
                <a:cs typeface="Times New Roman" pitchFamily="18" charset="0"/>
              </a:rPr>
              <a:t>Examinations Officer (HH)</a:t>
            </a:r>
          </a:p>
          <a:p>
            <a:pPr lvl="1">
              <a:lnSpc>
                <a:spcPct val="80000"/>
              </a:lnSpc>
              <a:defRPr/>
            </a:pPr>
            <a:r>
              <a:rPr lang="en-GB" sz="1800" err="1">
                <a:cs typeface="Times New Roman" pitchFamily="18" charset="0"/>
              </a:rPr>
              <a:t>FdSc</a:t>
            </a:r>
            <a:r>
              <a:rPr lang="en-GB" sz="1800">
                <a:cs typeface="Times New Roman" pitchFamily="18" charset="0"/>
              </a:rPr>
              <a:t>/BSc Nursing</a:t>
            </a:r>
          </a:p>
          <a:p>
            <a:pPr lvl="1">
              <a:lnSpc>
                <a:spcPct val="80000"/>
              </a:lnSpc>
              <a:defRPr/>
            </a:pPr>
            <a:r>
              <a:rPr lang="en-GB" sz="1800">
                <a:cs typeface="Times New Roman" pitchFamily="18" charset="0"/>
              </a:rPr>
              <a:t>Masters in Veterinary Medicine </a:t>
            </a:r>
          </a:p>
          <a:p>
            <a:pPr lvl="1">
              <a:lnSpc>
                <a:spcPct val="80000"/>
              </a:lnSpc>
              <a:defRPr/>
            </a:pPr>
            <a:r>
              <a:rPr lang="en-GB" sz="1800">
                <a:cs typeface="Times New Roman" pitchFamily="18" charset="0"/>
              </a:rPr>
              <a:t>Certificate in Advanced Veterinary Practice</a:t>
            </a:r>
          </a:p>
          <a:p>
            <a:pPr lvl="1">
              <a:lnSpc>
                <a:spcPct val="80000"/>
              </a:lnSpc>
              <a:defRPr/>
            </a:pPr>
            <a:r>
              <a:rPr lang="en-GB" sz="1800">
                <a:cs typeface="Times New Roman" pitchFamily="18" charset="0"/>
              </a:rPr>
              <a:t>Graduate Diploma in Applied Equine Locomotor Research</a:t>
            </a:r>
          </a:p>
          <a:p>
            <a:pPr>
              <a:lnSpc>
                <a:spcPct val="80000"/>
              </a:lnSpc>
              <a:defRPr/>
            </a:pPr>
            <a:endParaRPr lang="en-US" sz="1800" b="1">
              <a:cs typeface="Times New Roman" pitchFamily="18" charset="0"/>
            </a:endParaRPr>
          </a:p>
          <a:p>
            <a:pPr lvl="1">
              <a:lnSpc>
                <a:spcPct val="80000"/>
              </a:lnSpc>
              <a:defRPr/>
            </a:pPr>
            <a:endParaRPr lang="en-US" sz="1800">
              <a:cs typeface="Times New Roman" pitchFamily="18" charset="0"/>
            </a:endParaRPr>
          </a:p>
        </p:txBody>
      </p:sp>
      <p:pic>
        <p:nvPicPr>
          <p:cNvPr id="35844" name="Picture 2" descr="WB759_RVC_Corporate_Logo_RGB_300dpi_Dam">
            <a:extLst>
              <a:ext uri="{FF2B5EF4-FFF2-40B4-BE49-F238E27FC236}">
                <a16:creationId xmlns:a16="http://schemas.microsoft.com/office/drawing/2014/main" id="{DF8051CB-4405-4C20-9191-2099EB8C15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39">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3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33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33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39">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339">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339">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339">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339">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339">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339">
                                            <p:txEl>
                                              <p:pRg st="15" end="1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339">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EE5B3308-FF63-45E1-97F0-578C545F7FFC}"/>
              </a:ext>
            </a:extLst>
          </p:cNvPr>
          <p:cNvSpPr>
            <a:spLocks noGrp="1" noChangeArrowheads="1"/>
          </p:cNvSpPr>
          <p:nvPr>
            <p:ph type="title"/>
          </p:nvPr>
        </p:nvSpPr>
        <p:spPr>
          <a:xfrm>
            <a:off x="457200" y="155575"/>
            <a:ext cx="8229600" cy="647700"/>
          </a:xfrm>
        </p:spPr>
        <p:txBody>
          <a:bodyPr/>
          <a:lstStyle/>
          <a:p>
            <a:pPr eaLnBrk="1" hangingPunct="1"/>
            <a:r>
              <a:rPr lang="en-GB" altLang="en-US" sz="2800" dirty="0">
                <a:latin typeface="Arial"/>
                <a:cs typeface="Arial"/>
              </a:rPr>
              <a:t>The Exams Office Team cont'd</a:t>
            </a:r>
          </a:p>
        </p:txBody>
      </p:sp>
      <p:sp>
        <p:nvSpPr>
          <p:cNvPr id="14339" name="Rectangle 3">
            <a:extLst>
              <a:ext uri="{FF2B5EF4-FFF2-40B4-BE49-F238E27FC236}">
                <a16:creationId xmlns:a16="http://schemas.microsoft.com/office/drawing/2014/main" id="{6BA443D8-54CC-4B04-8E08-19CDDE427002}"/>
              </a:ext>
            </a:extLst>
          </p:cNvPr>
          <p:cNvSpPr>
            <a:spLocks noGrp="1" noChangeArrowheads="1"/>
          </p:cNvSpPr>
          <p:nvPr>
            <p:ph type="body" idx="1"/>
          </p:nvPr>
        </p:nvSpPr>
        <p:spPr>
          <a:xfrm>
            <a:off x="755650" y="825500"/>
            <a:ext cx="7931150" cy="5411788"/>
          </a:xfrm>
        </p:spPr>
        <p:txBody>
          <a:bodyPr/>
          <a:lstStyle/>
          <a:p>
            <a:pPr>
              <a:lnSpc>
                <a:spcPct val="80000"/>
              </a:lnSpc>
            </a:pPr>
            <a:r>
              <a:rPr lang="en-US" altLang="en-US" sz="1800" b="1">
                <a:cs typeface="Times New Roman" panose="02020603050405020304" pitchFamily="18" charset="0"/>
              </a:rPr>
              <a:t>Phoebe Quare – </a:t>
            </a:r>
            <a:r>
              <a:rPr lang="en-US" altLang="en-US" sz="1800">
                <a:cs typeface="Times New Roman" panose="02020603050405020304" pitchFamily="18" charset="0"/>
              </a:rPr>
              <a:t>Examinations Officer (HH)</a:t>
            </a:r>
          </a:p>
          <a:p>
            <a:pPr lvl="1">
              <a:lnSpc>
                <a:spcPct val="80000"/>
              </a:lnSpc>
            </a:pPr>
            <a:r>
              <a:rPr lang="en-GB" altLang="en-US" sz="1800">
                <a:cs typeface="Times New Roman" panose="02020603050405020304" pitchFamily="18" charset="0"/>
              </a:rPr>
              <a:t>BVetMed Year 4</a:t>
            </a:r>
          </a:p>
          <a:p>
            <a:pPr lvl="1">
              <a:lnSpc>
                <a:spcPct val="80000"/>
              </a:lnSpc>
            </a:pPr>
            <a:r>
              <a:rPr lang="en-GB" altLang="en-US" sz="1800">
                <a:cs typeface="Times New Roman" panose="02020603050405020304" pitchFamily="18" charset="0"/>
              </a:rPr>
              <a:t>RP2</a:t>
            </a:r>
          </a:p>
          <a:p>
            <a:pPr>
              <a:lnSpc>
                <a:spcPct val="80000"/>
              </a:lnSpc>
            </a:pPr>
            <a:endParaRPr lang="en-GB" altLang="en-US" sz="1800" b="1">
              <a:cs typeface="Times New Roman" panose="02020603050405020304" pitchFamily="18" charset="0"/>
            </a:endParaRPr>
          </a:p>
          <a:p>
            <a:pPr>
              <a:lnSpc>
                <a:spcPct val="80000"/>
              </a:lnSpc>
            </a:pPr>
            <a:r>
              <a:rPr lang="en-US" altLang="en-US" sz="1800" b="1">
                <a:cs typeface="Times New Roman" panose="02020603050405020304" pitchFamily="18" charset="0"/>
              </a:rPr>
              <a:t>Tolu Atanda </a:t>
            </a:r>
            <a:r>
              <a:rPr lang="en-US" altLang="en-US" sz="1800">
                <a:cs typeface="Times New Roman" panose="02020603050405020304" pitchFamily="18" charset="0"/>
              </a:rPr>
              <a:t>– </a:t>
            </a:r>
            <a:r>
              <a:rPr lang="en-GB" altLang="en-US" sz="1800">
                <a:cs typeface="Times New Roman" panose="02020603050405020304" pitchFamily="18" charset="0"/>
              </a:rPr>
              <a:t>Examinations Officer (HH)</a:t>
            </a:r>
          </a:p>
          <a:p>
            <a:pPr lvl="1">
              <a:lnSpc>
                <a:spcPct val="80000"/>
              </a:lnSpc>
            </a:pPr>
            <a:r>
              <a:rPr lang="en-GB" altLang="en-US" sz="1800">
                <a:cs typeface="Times New Roman" panose="02020603050405020304" pitchFamily="18" charset="0"/>
              </a:rPr>
              <a:t>Objective Structured Clinical Examinations (OSCEs)</a:t>
            </a:r>
          </a:p>
          <a:p>
            <a:pPr lvl="1">
              <a:lnSpc>
                <a:spcPct val="80000"/>
              </a:lnSpc>
            </a:pPr>
            <a:r>
              <a:rPr lang="en-GB" altLang="en-US" sz="1800">
                <a:cs typeface="Times New Roman" panose="02020603050405020304" pitchFamily="18" charset="0"/>
              </a:rPr>
              <a:t>Rotations</a:t>
            </a:r>
          </a:p>
          <a:p>
            <a:pPr lvl="1">
              <a:lnSpc>
                <a:spcPct val="80000"/>
              </a:lnSpc>
            </a:pPr>
            <a:r>
              <a:rPr lang="en-GB" altLang="en-US" sz="1800">
                <a:cs typeface="Times New Roman" panose="02020603050405020304" pitchFamily="18" charset="0"/>
              </a:rPr>
              <a:t>Special Exam Arrangements</a:t>
            </a:r>
          </a:p>
          <a:p>
            <a:pPr>
              <a:lnSpc>
                <a:spcPct val="80000"/>
              </a:lnSpc>
            </a:pPr>
            <a:endParaRPr lang="en-US" altLang="en-US" sz="1800" b="1">
              <a:cs typeface="Times New Roman" panose="02020603050405020304" pitchFamily="18" charset="0"/>
            </a:endParaRPr>
          </a:p>
          <a:p>
            <a:pPr>
              <a:lnSpc>
                <a:spcPct val="80000"/>
              </a:lnSpc>
            </a:pPr>
            <a:r>
              <a:rPr lang="en-US" altLang="en-US" sz="1800" b="1">
                <a:cs typeface="Times New Roman" panose="02020603050405020304" pitchFamily="18" charset="0"/>
              </a:rPr>
              <a:t>Penny Edwards </a:t>
            </a:r>
            <a:r>
              <a:rPr lang="en-US" altLang="en-US" sz="1800">
                <a:cs typeface="Times New Roman" panose="02020603050405020304" pitchFamily="18" charset="0"/>
              </a:rPr>
              <a:t>– </a:t>
            </a:r>
            <a:r>
              <a:rPr lang="en-GB" altLang="en-US" sz="1800">
                <a:cs typeface="Times New Roman" panose="02020603050405020304" pitchFamily="18" charset="0"/>
              </a:rPr>
              <a:t>Examinations Officer (Camden)</a:t>
            </a:r>
          </a:p>
          <a:p>
            <a:pPr lvl="1">
              <a:lnSpc>
                <a:spcPct val="80000"/>
              </a:lnSpc>
            </a:pPr>
            <a:r>
              <a:rPr lang="en-GB" altLang="en-US" sz="1800">
                <a:cs typeface="Times New Roman" panose="02020603050405020304" pitchFamily="18" charset="0"/>
              </a:rPr>
              <a:t>BSc Biosciences Year 2</a:t>
            </a:r>
          </a:p>
          <a:p>
            <a:pPr lvl="1">
              <a:lnSpc>
                <a:spcPct val="80000"/>
              </a:lnSpc>
            </a:pPr>
            <a:r>
              <a:rPr lang="en-GB" altLang="en-US" sz="1800">
                <a:cs typeface="Times New Roman" panose="02020603050405020304" pitchFamily="18" charset="0"/>
              </a:rPr>
              <a:t>Comparative Pathology</a:t>
            </a:r>
          </a:p>
          <a:p>
            <a:pPr lvl="1">
              <a:lnSpc>
                <a:spcPct val="80000"/>
              </a:lnSpc>
            </a:pPr>
            <a:r>
              <a:rPr lang="en-GB" altLang="en-US" sz="1800">
                <a:cs typeface="Times New Roman" panose="02020603050405020304" pitchFamily="18" charset="0"/>
              </a:rPr>
              <a:t>BSc Animal Health and Disease</a:t>
            </a:r>
          </a:p>
          <a:p>
            <a:pPr lvl="1">
              <a:lnSpc>
                <a:spcPct val="80000"/>
              </a:lnSpc>
            </a:pPr>
            <a:endParaRPr lang="en-GB" altLang="en-US" sz="1800">
              <a:cs typeface="Times New Roman" panose="02020603050405020304" pitchFamily="18" charset="0"/>
            </a:endParaRPr>
          </a:p>
          <a:p>
            <a:pPr lvl="1">
              <a:lnSpc>
                <a:spcPct val="80000"/>
              </a:lnSpc>
            </a:pPr>
            <a:endParaRPr lang="en-GB" altLang="en-US" sz="1800">
              <a:cs typeface="Times New Roman" panose="02020603050405020304" pitchFamily="18" charset="0"/>
            </a:endParaRPr>
          </a:p>
        </p:txBody>
      </p:sp>
      <p:pic>
        <p:nvPicPr>
          <p:cNvPr id="37892" name="Picture 2" descr="WB759_RVC_Corporate_Logo_RGB_300dpi_Dam">
            <a:extLst>
              <a:ext uri="{FF2B5EF4-FFF2-40B4-BE49-F238E27FC236}">
                <a16:creationId xmlns:a16="http://schemas.microsoft.com/office/drawing/2014/main" id="{12CAA399-0EF3-48F0-8268-013CA0F90B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339">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4339">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339">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4339">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433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85381EBE-DEE1-4021-9803-3B1FE851E432}"/>
              </a:ext>
            </a:extLst>
          </p:cNvPr>
          <p:cNvSpPr>
            <a:spLocks noGrp="1" noChangeArrowheads="1"/>
          </p:cNvSpPr>
          <p:nvPr>
            <p:ph type="title"/>
          </p:nvPr>
        </p:nvSpPr>
        <p:spPr>
          <a:xfrm>
            <a:off x="457200" y="260350"/>
            <a:ext cx="8229600" cy="1143000"/>
          </a:xfrm>
        </p:spPr>
        <p:txBody>
          <a:bodyPr/>
          <a:lstStyle/>
          <a:p>
            <a:pPr eaLnBrk="1" hangingPunct="1"/>
            <a:r>
              <a:rPr lang="en-GB" altLang="en-US" sz="2800" dirty="0">
                <a:latin typeface="Arial"/>
                <a:cs typeface="Arial"/>
              </a:rPr>
              <a:t>Information we provide you with:</a:t>
            </a:r>
          </a:p>
        </p:txBody>
      </p:sp>
      <p:sp>
        <p:nvSpPr>
          <p:cNvPr id="14339" name="Rectangle 3">
            <a:extLst>
              <a:ext uri="{FF2B5EF4-FFF2-40B4-BE49-F238E27FC236}">
                <a16:creationId xmlns:a16="http://schemas.microsoft.com/office/drawing/2014/main" id="{26F54248-75E3-4E4A-BD5A-D08007538E68}"/>
              </a:ext>
            </a:extLst>
          </p:cNvPr>
          <p:cNvSpPr>
            <a:spLocks noGrp="1" noChangeArrowheads="1"/>
          </p:cNvSpPr>
          <p:nvPr>
            <p:ph type="body" idx="1"/>
          </p:nvPr>
        </p:nvSpPr>
        <p:spPr>
          <a:xfrm>
            <a:off x="457200" y="1328738"/>
            <a:ext cx="8229600" cy="4525962"/>
          </a:xfrm>
        </p:spPr>
        <p:txBody>
          <a:bodyPr/>
          <a:lstStyle/>
          <a:p>
            <a:pPr marL="457200" indent="-457200" eaLnBrk="1" hangingPunct="1">
              <a:lnSpc>
                <a:spcPct val="110000"/>
              </a:lnSpc>
              <a:buClr>
                <a:srgbClr val="FF6600"/>
              </a:buClr>
              <a:buFont typeface="Courier New"/>
              <a:buChar char="o"/>
              <a:defRPr/>
            </a:pPr>
            <a:r>
              <a:rPr lang="en-GB" altLang="en-US" sz="2800" dirty="0"/>
              <a:t>Examination questions should be sent to you, for scrutiny, well in advance of the examination;</a:t>
            </a:r>
            <a:endParaRPr lang="en-US" dirty="0"/>
          </a:p>
          <a:p>
            <a:pPr marL="457200" indent="-457200" eaLnBrk="1" hangingPunct="1">
              <a:lnSpc>
                <a:spcPct val="110000"/>
              </a:lnSpc>
              <a:buClr>
                <a:srgbClr val="FF6600"/>
              </a:buClr>
              <a:buFont typeface="Courier New"/>
              <a:buChar char="o"/>
              <a:defRPr/>
            </a:pPr>
            <a:endParaRPr lang="en-GB" altLang="en-US" sz="2800">
              <a:cs typeface="Arial"/>
            </a:endParaRPr>
          </a:p>
          <a:p>
            <a:pPr marL="457200" indent="-457200" eaLnBrk="1" hangingPunct="1">
              <a:lnSpc>
                <a:spcPct val="110000"/>
              </a:lnSpc>
              <a:buClr>
                <a:srgbClr val="FF6600"/>
              </a:buClr>
              <a:buFont typeface="Courier New"/>
              <a:buChar char="o"/>
              <a:defRPr/>
            </a:pPr>
            <a:r>
              <a:rPr lang="en-GB" altLang="en-US" sz="2800" dirty="0"/>
              <a:t>All questions should be provided with key point model answers and, if appropriate, how marks are to be allocated for sub-sections of questions. This includes how each question will test a specific Learning Outcome in the course or module.</a:t>
            </a:r>
            <a:endParaRPr lang="en-GB" altLang="en-US" sz="2800" dirty="0">
              <a:cs typeface="Arial"/>
            </a:endParaRPr>
          </a:p>
        </p:txBody>
      </p:sp>
      <p:pic>
        <p:nvPicPr>
          <p:cNvPr id="39940" name="Picture 2" descr="WB759_RVC_Corporate_Logo_RGB_300dpi_Dam">
            <a:extLst>
              <a:ext uri="{FF2B5EF4-FFF2-40B4-BE49-F238E27FC236}">
                <a16:creationId xmlns:a16="http://schemas.microsoft.com/office/drawing/2014/main" id="{3091ED81-C504-43E4-88FE-FEC075D131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9F3D5036-F106-4C08-8A22-18F4ACB55A06}"/>
              </a:ext>
            </a:extLst>
          </p:cNvPr>
          <p:cNvSpPr>
            <a:spLocks noGrp="1" noChangeArrowheads="1"/>
          </p:cNvSpPr>
          <p:nvPr>
            <p:ph type="title"/>
          </p:nvPr>
        </p:nvSpPr>
        <p:spPr/>
        <p:txBody>
          <a:bodyPr/>
          <a:lstStyle/>
          <a:p>
            <a:pPr eaLnBrk="1" hangingPunct="1"/>
            <a:r>
              <a:rPr lang="en-US" altLang="en-US" sz="2800" dirty="0">
                <a:latin typeface="Arial"/>
                <a:cs typeface="Arial"/>
              </a:rPr>
              <a:t>External Examiners should see:</a:t>
            </a:r>
          </a:p>
        </p:txBody>
      </p:sp>
      <p:sp>
        <p:nvSpPr>
          <p:cNvPr id="16387" name="Rectangle 3">
            <a:extLst>
              <a:ext uri="{FF2B5EF4-FFF2-40B4-BE49-F238E27FC236}">
                <a16:creationId xmlns:a16="http://schemas.microsoft.com/office/drawing/2014/main" id="{BDBEC84A-80E7-4B0A-8ECD-D8186CD01688}"/>
              </a:ext>
            </a:extLst>
          </p:cNvPr>
          <p:cNvSpPr>
            <a:spLocks noGrp="1" noChangeArrowheads="1"/>
          </p:cNvSpPr>
          <p:nvPr>
            <p:ph type="body" idx="1"/>
          </p:nvPr>
        </p:nvSpPr>
        <p:spPr>
          <a:xfrm>
            <a:off x="457200" y="1600200"/>
            <a:ext cx="8229600" cy="4017005"/>
          </a:xfrm>
        </p:spPr>
        <p:txBody>
          <a:bodyPr/>
          <a:lstStyle/>
          <a:p>
            <a:pPr marL="457200" indent="-457200" eaLnBrk="1" hangingPunct="1">
              <a:buClr>
                <a:srgbClr val="FF6600"/>
              </a:buClr>
              <a:buFont typeface="Courier New"/>
              <a:buChar char="o"/>
            </a:pPr>
            <a:r>
              <a:rPr lang="en-GB" altLang="en-US" sz="2800" dirty="0"/>
              <a:t>Completed course work contributing to in-course assessment</a:t>
            </a:r>
            <a:endParaRPr lang="en-US" dirty="0"/>
          </a:p>
          <a:p>
            <a:pPr marL="457200" indent="-457200" eaLnBrk="1" hangingPunct="1">
              <a:buClr>
                <a:srgbClr val="FF6600"/>
              </a:buClr>
              <a:buFont typeface="Courier New"/>
              <a:buChar char="o"/>
            </a:pPr>
            <a:r>
              <a:rPr lang="en-GB" altLang="en-US" sz="2800" dirty="0"/>
              <a:t>Written scripts</a:t>
            </a:r>
            <a:endParaRPr lang="en-GB" altLang="en-US" sz="2400" dirty="0">
              <a:solidFill>
                <a:schemeClr val="bg2"/>
              </a:solidFill>
              <a:cs typeface="Arial"/>
            </a:endParaRPr>
          </a:p>
          <a:p>
            <a:pPr marL="457200" indent="-457200" eaLnBrk="1" hangingPunct="1">
              <a:buClr>
                <a:srgbClr val="FF6600"/>
              </a:buClr>
              <a:buFont typeface="Courier New"/>
              <a:buChar char="o"/>
            </a:pPr>
            <a:r>
              <a:rPr lang="en-GB" altLang="en-US" sz="2800" dirty="0"/>
              <a:t>Practical exams (questions and answer sheets)</a:t>
            </a:r>
            <a:endParaRPr lang="en-GB" altLang="en-US" sz="2800" dirty="0">
              <a:cs typeface="Arial"/>
            </a:endParaRPr>
          </a:p>
          <a:p>
            <a:pPr marL="457200" indent="-457200" eaLnBrk="1" hangingPunct="1">
              <a:buClr>
                <a:srgbClr val="FF6600"/>
              </a:buClr>
              <a:buFont typeface="Courier New"/>
              <a:buChar char="o"/>
            </a:pPr>
            <a:r>
              <a:rPr lang="en-GB" altLang="en-US" sz="2800" dirty="0"/>
              <a:t>Mark sheets and associated statistics</a:t>
            </a:r>
            <a:endParaRPr lang="en-GB" altLang="en-US" sz="2800" dirty="0">
              <a:cs typeface="Arial"/>
            </a:endParaRPr>
          </a:p>
          <a:p>
            <a:pPr marL="457200" indent="-457200" eaLnBrk="1" hangingPunct="1">
              <a:buClr>
                <a:srgbClr val="FF6600"/>
              </a:buClr>
              <a:buFont typeface="Courier New"/>
              <a:buChar char="o"/>
            </a:pPr>
            <a:r>
              <a:rPr lang="en-GB" altLang="en-US" sz="2800" dirty="0"/>
              <a:t>List of candidates taking oral exams/structured </a:t>
            </a:r>
            <a:endParaRPr lang="en-GB" altLang="en-US" sz="2800"/>
          </a:p>
          <a:p>
            <a:pPr marL="0" indent="0" eaLnBrk="1" hangingPunct="1">
              <a:buClr>
                <a:srgbClr val="FF6600"/>
              </a:buClr>
            </a:pPr>
            <a:r>
              <a:rPr lang="en-GB" altLang="en-US" sz="2800" dirty="0"/>
              <a:t> orals at re-sits</a:t>
            </a:r>
            <a:endParaRPr lang="en-US" altLang="en-US" sz="2800" dirty="0">
              <a:cs typeface="Arial"/>
            </a:endParaRPr>
          </a:p>
        </p:txBody>
      </p:sp>
      <p:pic>
        <p:nvPicPr>
          <p:cNvPr id="41988" name="Picture 2" descr="WB759_RVC_Corporate_Logo_RGB_300dpi_Dam">
            <a:extLst>
              <a:ext uri="{FF2B5EF4-FFF2-40B4-BE49-F238E27FC236}">
                <a16:creationId xmlns:a16="http://schemas.microsoft.com/office/drawing/2014/main" id="{D9EDBC03-3AD8-4339-BAD4-3BD0EB6478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F93ACB2-1D24-4D2B-808A-0304F03A7265}"/>
              </a:ext>
            </a:extLst>
          </p:cNvPr>
          <p:cNvSpPr>
            <a:spLocks noGrp="1" noChangeArrowheads="1"/>
          </p:cNvSpPr>
          <p:nvPr>
            <p:ph type="body" idx="1"/>
          </p:nvPr>
        </p:nvSpPr>
        <p:spPr>
          <a:xfrm>
            <a:off x="151562" y="250166"/>
            <a:ext cx="8836324" cy="5224731"/>
          </a:xfrm>
        </p:spPr>
        <p:txBody>
          <a:bodyPr/>
          <a:lstStyle/>
          <a:p>
            <a:pPr marL="444500" eaLnBrk="1" hangingPunct="1"/>
            <a:r>
              <a:rPr lang="en-GB" altLang="en-US" b="1" dirty="0"/>
              <a:t>   “</a:t>
            </a:r>
            <a:r>
              <a:rPr lang="en-GB" altLang="en-US" sz="2800" b="1" i="1" dirty="0"/>
              <a:t>Institutions will make every effort to ensure that their external examiners are competent to undertake the responsibilities defined in their contract.”</a:t>
            </a:r>
            <a:r>
              <a:rPr lang="en-GB" altLang="en-US" dirty="0"/>
              <a:t> </a:t>
            </a:r>
          </a:p>
          <a:p>
            <a:pPr marL="444500" eaLnBrk="1" hangingPunct="1"/>
            <a:endParaRPr lang="en-GB" altLang="en-US" sz="1600" b="1">
              <a:cs typeface="Arial"/>
            </a:endParaRPr>
          </a:p>
          <a:p>
            <a:pPr marL="909320" lvl="1" eaLnBrk="1" hangingPunct="1"/>
            <a:r>
              <a:rPr lang="en-GB" altLang="en-US" b="1" dirty="0"/>
              <a:t>‘Teams’ of examiners </a:t>
            </a:r>
            <a:endParaRPr lang="en-GB" altLang="en-US" b="1">
              <a:cs typeface="Arial"/>
            </a:endParaRPr>
          </a:p>
          <a:p>
            <a:pPr marL="909320" lvl="1"/>
            <a:r>
              <a:rPr lang="en-GB" altLang="en-US" b="1" dirty="0">
                <a:cs typeface="Arial"/>
              </a:rPr>
              <a:t>Key criteria of appointment</a:t>
            </a:r>
          </a:p>
          <a:p>
            <a:pPr marL="1080770" lvl="1" indent="-457200">
              <a:buFont typeface="Arial"/>
              <a:buChar char="•"/>
            </a:pPr>
            <a:r>
              <a:rPr lang="en-GB" altLang="en-US" b="1" dirty="0">
                <a:cs typeface="Arial"/>
              </a:rPr>
              <a:t>Provision of training</a:t>
            </a:r>
          </a:p>
          <a:p>
            <a:pPr marL="1080770" lvl="1" indent="-457200">
              <a:buFont typeface="Arial"/>
              <a:buChar char="•"/>
            </a:pPr>
            <a:r>
              <a:rPr lang="en-GB" altLang="en-US" b="1" dirty="0">
                <a:cs typeface="Arial"/>
              </a:rPr>
              <a:t>Provision of information</a:t>
            </a:r>
          </a:p>
        </p:txBody>
      </p:sp>
      <p:pic>
        <p:nvPicPr>
          <p:cNvPr id="29700" name="Picture 2" descr="WB759_RVC_Corporate_Logo_RGB_300dpi_Dam">
            <a:extLst>
              <a:ext uri="{FF2B5EF4-FFF2-40B4-BE49-F238E27FC236}">
                <a16:creationId xmlns:a16="http://schemas.microsoft.com/office/drawing/2014/main" id="{4EDA1248-A02F-4149-A98A-F94500D19B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38114943-5F94-BE8B-43D3-AD1189954A75}"/>
              </a:ext>
            </a:extLst>
          </p:cNvPr>
          <p:cNvSpPr txBox="1"/>
          <p:nvPr/>
        </p:nvSpPr>
        <p:spPr>
          <a:xfrm>
            <a:off x="411192" y="4796287"/>
            <a:ext cx="832161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solidFill>
                  <a:srgbClr val="808080"/>
                </a:solidFill>
              </a:rPr>
              <a:t>    If any doubt please inform us (we can always provide more information!)</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D3C5086E-D546-4027-A4E4-C6CADE92105A}"/>
              </a:ext>
            </a:extLst>
          </p:cNvPr>
          <p:cNvSpPr>
            <a:spLocks noGrp="1" noChangeArrowheads="1"/>
          </p:cNvSpPr>
          <p:nvPr>
            <p:ph type="body" idx="1"/>
          </p:nvPr>
        </p:nvSpPr>
        <p:spPr>
          <a:xfrm>
            <a:off x="608013" y="615950"/>
            <a:ext cx="7772400" cy="5662613"/>
          </a:xfrm>
        </p:spPr>
        <p:txBody>
          <a:bodyPr/>
          <a:lstStyle/>
          <a:p>
            <a:pPr eaLnBrk="1" hangingPunct="1"/>
            <a:r>
              <a:rPr lang="en-GB" altLang="en-US" sz="2400" b="1" i="1" dirty="0"/>
              <a:t>Institutions should ensure that, once appointed, external examiners are </a:t>
            </a:r>
            <a:r>
              <a:rPr lang="en-GB" altLang="en-US" sz="2400" b="1" i="1" dirty="0">
                <a:solidFill>
                  <a:srgbClr val="009900"/>
                </a:solidFill>
              </a:rPr>
              <a:t>provided with sufficient information and support to enable them to carry out their responsibilities effectively</a:t>
            </a:r>
            <a:r>
              <a:rPr lang="en-GB" altLang="en-US" sz="2400" b="1" i="1" dirty="0"/>
              <a:t>. </a:t>
            </a:r>
            <a:endParaRPr lang="en-GB" altLang="en-US" sz="2400" b="1" i="1"/>
          </a:p>
          <a:p>
            <a:pPr eaLnBrk="1" hangingPunct="1"/>
            <a:r>
              <a:rPr lang="en-GB" altLang="en-US" sz="2400" b="1" i="1" dirty="0"/>
              <a:t>Specifically, external examiners must be </a:t>
            </a:r>
            <a:r>
              <a:rPr lang="en-GB" altLang="en-US" sz="2400" b="1" i="1" dirty="0">
                <a:solidFill>
                  <a:srgbClr val="009900"/>
                </a:solidFill>
              </a:rPr>
              <a:t>properly prepared by the recruiting institution to ensure they understand and can fulfil their responsibilities</a:t>
            </a:r>
            <a:r>
              <a:rPr lang="en-GB" altLang="en-US" sz="2400" b="1" i="1" dirty="0"/>
              <a:t>.</a:t>
            </a:r>
            <a:r>
              <a:rPr lang="en-GB" altLang="en-US" sz="2800" dirty="0"/>
              <a:t> </a:t>
            </a:r>
            <a:endParaRPr lang="en-GB" altLang="en-US" sz="2800" dirty="0">
              <a:cs typeface="Arial"/>
            </a:endParaRPr>
          </a:p>
          <a:p>
            <a:pPr eaLnBrk="1" hangingPunct="1"/>
            <a:endParaRPr lang="en-GB" altLang="en-US" sz="2600"/>
          </a:p>
          <a:p>
            <a:pPr eaLnBrk="1" hangingPunct="1"/>
            <a:r>
              <a:rPr lang="en-GB" altLang="en-US" sz="2800" dirty="0"/>
              <a:t>   </a:t>
            </a:r>
            <a:r>
              <a:rPr lang="en-GB" altLang="en-US" sz="2400" dirty="0"/>
              <a:t>Accompanying paperwork should be comprehensive. </a:t>
            </a:r>
            <a:endParaRPr lang="en-GB" altLang="en-US" sz="2400" dirty="0">
              <a:cs typeface="Arial"/>
            </a:endParaRPr>
          </a:p>
          <a:p>
            <a:pPr eaLnBrk="1" hangingPunct="1"/>
            <a:endParaRPr lang="en-GB" altLang="en-US" sz="1800"/>
          </a:p>
          <a:p>
            <a:pPr algn="ctr" eaLnBrk="1" hangingPunct="1"/>
            <a:endParaRPr lang="en-GB" altLang="en-US" sz="2400" dirty="0">
              <a:solidFill>
                <a:schemeClr val="bg2"/>
              </a:solidFill>
              <a:cs typeface="Arial"/>
            </a:endParaRPr>
          </a:p>
        </p:txBody>
      </p:sp>
      <p:pic>
        <p:nvPicPr>
          <p:cNvPr id="31748" name="Picture 2" descr="WB759_RVC_Corporate_Logo_RGB_300dpi_Dam">
            <a:extLst>
              <a:ext uri="{FF2B5EF4-FFF2-40B4-BE49-F238E27FC236}">
                <a16:creationId xmlns:a16="http://schemas.microsoft.com/office/drawing/2014/main" id="{D4057EFB-87B1-4B96-939F-81698B92AA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E4BB2E0-4846-46B5-9A51-E0B25897DF61}"/>
              </a:ext>
            </a:extLst>
          </p:cNvPr>
          <p:cNvSpPr>
            <a:spLocks noGrp="1" noChangeArrowheads="1"/>
          </p:cNvSpPr>
          <p:nvPr>
            <p:ph type="body" idx="1"/>
          </p:nvPr>
        </p:nvSpPr>
        <p:spPr>
          <a:xfrm>
            <a:off x="684213" y="260350"/>
            <a:ext cx="7772400" cy="5472113"/>
          </a:xfrm>
        </p:spPr>
        <p:txBody>
          <a:bodyPr/>
          <a:lstStyle/>
          <a:p>
            <a:pPr marL="533400" indent="-533400" eaLnBrk="1" hangingPunct="1">
              <a:lnSpc>
                <a:spcPct val="90000"/>
              </a:lnSpc>
              <a:defRPr/>
            </a:pPr>
            <a:r>
              <a:rPr lang="en-GB" altLang="en-US" sz="2800" b="1" dirty="0">
                <a:solidFill>
                  <a:srgbClr val="8F23B3"/>
                </a:solidFill>
                <a:latin typeface="Arial"/>
                <a:ea typeface="+mj-ea"/>
                <a:cs typeface="Arial"/>
              </a:rPr>
              <a:t>An institution should ask its external</a:t>
            </a:r>
          </a:p>
          <a:p>
            <a:pPr marL="533400" indent="-533400">
              <a:lnSpc>
                <a:spcPct val="90000"/>
              </a:lnSpc>
              <a:defRPr/>
            </a:pPr>
            <a:r>
              <a:rPr lang="en-GB" altLang="en-US" sz="2800" b="1" dirty="0">
                <a:solidFill>
                  <a:srgbClr val="8F23B3"/>
                </a:solidFill>
                <a:latin typeface="Arial"/>
                <a:ea typeface="+mj-ea"/>
                <a:cs typeface="Arial"/>
              </a:rPr>
              <a:t>examiners, in their expert judgement, to</a:t>
            </a:r>
          </a:p>
          <a:p>
            <a:pPr marL="533400" indent="-533400">
              <a:lnSpc>
                <a:spcPct val="90000"/>
              </a:lnSpc>
              <a:defRPr/>
            </a:pPr>
            <a:r>
              <a:rPr lang="en-GB" altLang="en-US" sz="2800" b="1" dirty="0">
                <a:solidFill>
                  <a:srgbClr val="8F23B3"/>
                </a:solidFill>
                <a:latin typeface="Arial"/>
                <a:ea typeface="+mj-ea"/>
                <a:cs typeface="Arial"/>
              </a:rPr>
              <a:t>report on: </a:t>
            </a:r>
            <a:endParaRPr lang="en-GB" dirty="0">
              <a:ea typeface="+mj-ea"/>
            </a:endParaRPr>
          </a:p>
          <a:p>
            <a:pPr marL="533400" indent="-533400" eaLnBrk="1" hangingPunct="1">
              <a:lnSpc>
                <a:spcPct val="90000"/>
              </a:lnSpc>
              <a:defRPr/>
            </a:pPr>
            <a:endParaRPr lang="en-GB" altLang="en-US" sz="2400">
              <a:solidFill>
                <a:srgbClr val="009900"/>
              </a:solidFill>
            </a:endParaRPr>
          </a:p>
          <a:p>
            <a:pPr marL="533400" indent="-533400" eaLnBrk="1" hangingPunct="1">
              <a:lnSpc>
                <a:spcPct val="90000"/>
              </a:lnSpc>
              <a:buFont typeface="Courier New"/>
              <a:buChar char="o"/>
              <a:defRPr/>
            </a:pPr>
            <a:r>
              <a:rPr lang="en-GB" altLang="en-US" sz="1800" dirty="0">
                <a:solidFill>
                  <a:schemeClr val="tx1"/>
                </a:solidFill>
              </a:rPr>
              <a:t>whether the academic standards set for its awards, or part thereof, are appropriate;</a:t>
            </a:r>
            <a:endParaRPr lang="en-GB" altLang="en-US" sz="1800" dirty="0">
              <a:solidFill>
                <a:schemeClr val="tx1"/>
              </a:solidFill>
              <a:cs typeface="Arial"/>
            </a:endParaRPr>
          </a:p>
          <a:p>
            <a:pPr marL="285750" indent="-285750" eaLnBrk="1" hangingPunct="1">
              <a:lnSpc>
                <a:spcPct val="90000"/>
              </a:lnSpc>
              <a:buFont typeface="Courier New"/>
              <a:buChar char="o"/>
              <a:defRPr/>
            </a:pPr>
            <a:endParaRPr lang="en-GB" altLang="en-US" sz="1800">
              <a:solidFill>
                <a:schemeClr val="tx1"/>
              </a:solidFill>
              <a:cs typeface="Arial"/>
            </a:endParaRPr>
          </a:p>
          <a:p>
            <a:pPr marL="533400" indent="-533400" eaLnBrk="1" hangingPunct="1">
              <a:lnSpc>
                <a:spcPct val="90000"/>
              </a:lnSpc>
              <a:buFont typeface="Courier New"/>
              <a:buChar char="o"/>
              <a:defRPr/>
            </a:pPr>
            <a:r>
              <a:rPr lang="en-GB" altLang="en-US" sz="1800" dirty="0"/>
              <a:t>the extent to which its assessment processes are rigorous, ensure equity of treatment for students and have been fairly conducted within institutional regulations and guidance;</a:t>
            </a:r>
            <a:endParaRPr lang="en-GB" altLang="en-US" sz="1800" dirty="0">
              <a:cs typeface="Arial"/>
            </a:endParaRPr>
          </a:p>
          <a:p>
            <a:pPr marL="285750" indent="-285750" eaLnBrk="1" hangingPunct="1">
              <a:lnSpc>
                <a:spcPct val="90000"/>
              </a:lnSpc>
              <a:buFont typeface="Courier New"/>
              <a:buChar char="o"/>
              <a:defRPr/>
            </a:pPr>
            <a:endParaRPr lang="en-GB" altLang="en-US" sz="1800">
              <a:cs typeface="Arial"/>
            </a:endParaRPr>
          </a:p>
          <a:p>
            <a:pPr marL="533400" indent="-533400" eaLnBrk="1" hangingPunct="1">
              <a:lnSpc>
                <a:spcPct val="90000"/>
              </a:lnSpc>
              <a:buFont typeface="Courier New"/>
              <a:buChar char="o"/>
              <a:defRPr/>
            </a:pPr>
            <a:r>
              <a:rPr lang="en-GB" altLang="en-US" sz="1800" dirty="0"/>
              <a:t>the standards of student performance in the programmes, or parts of programmes, which they have been appointed to examine;</a:t>
            </a:r>
            <a:endParaRPr lang="en-GB" altLang="en-US" sz="1800" dirty="0">
              <a:cs typeface="Arial"/>
            </a:endParaRPr>
          </a:p>
          <a:p>
            <a:pPr marL="285750" indent="-285750" eaLnBrk="1" hangingPunct="1">
              <a:lnSpc>
                <a:spcPct val="90000"/>
              </a:lnSpc>
              <a:buFont typeface="Courier New"/>
              <a:buChar char="o"/>
              <a:defRPr/>
            </a:pPr>
            <a:endParaRPr lang="en-GB" altLang="en-US" sz="1800">
              <a:cs typeface="Arial"/>
            </a:endParaRPr>
          </a:p>
          <a:p>
            <a:pPr marL="533400" indent="-533400" eaLnBrk="1" hangingPunct="1">
              <a:lnSpc>
                <a:spcPct val="90000"/>
              </a:lnSpc>
              <a:buFont typeface="Courier New"/>
              <a:buChar char="o"/>
              <a:defRPr/>
            </a:pPr>
            <a:r>
              <a:rPr lang="en-GB" altLang="en-US" sz="1800" dirty="0"/>
              <a:t>where appropriate, the comparability of the standards and student achievements with those in some other higher education institutions;</a:t>
            </a:r>
            <a:endParaRPr lang="en-GB" altLang="en-US" sz="1800" dirty="0">
              <a:cs typeface="Arial"/>
            </a:endParaRPr>
          </a:p>
          <a:p>
            <a:pPr marL="533400" indent="-533400" eaLnBrk="1" hangingPunct="1">
              <a:lnSpc>
                <a:spcPct val="90000"/>
              </a:lnSpc>
              <a:buFont typeface="Courier New"/>
              <a:buChar char="o"/>
              <a:defRPr/>
            </a:pPr>
            <a:r>
              <a:rPr lang="en-GB" altLang="en-US" sz="1800" dirty="0"/>
              <a:t>good practice they have identified. </a:t>
            </a:r>
            <a:endParaRPr lang="en-GB" altLang="en-US" sz="1800" dirty="0">
              <a:cs typeface="Arial"/>
            </a:endParaRPr>
          </a:p>
          <a:p>
            <a:pPr marL="285750" indent="-285750" eaLnBrk="1" hangingPunct="1">
              <a:lnSpc>
                <a:spcPct val="90000"/>
              </a:lnSpc>
              <a:buFont typeface="Courier New"/>
              <a:buChar char="o"/>
              <a:defRPr/>
            </a:pPr>
            <a:endParaRPr lang="en-GB" altLang="en-US" sz="1800">
              <a:cs typeface="Arial"/>
            </a:endParaRPr>
          </a:p>
        </p:txBody>
      </p:sp>
      <p:pic>
        <p:nvPicPr>
          <p:cNvPr id="46083" name="Picture 2" descr="WB759_RVC_Corporate_Logo_RGB_300dpi_Dam">
            <a:extLst>
              <a:ext uri="{FF2B5EF4-FFF2-40B4-BE49-F238E27FC236}">
                <a16:creationId xmlns:a16="http://schemas.microsoft.com/office/drawing/2014/main" id="{37516DB6-D294-4DC0-97A1-91F9C5F683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18434">
                                            <p:txEl>
                                              <p:pRg st="6" end="6"/>
                                            </p:txEl>
                                          </p:spTgt>
                                        </p:tgtEl>
                                        <p:attrNameLst>
                                          <p:attrName>style.visibility</p:attrName>
                                        </p:attrNameLst>
                                      </p:cBhvr>
                                      <p:to>
                                        <p:strVal val="visible"/>
                                      </p:to>
                                    </p:set>
                                    <p:anim calcmode="lin" valueType="num">
                                      <p:cBhvr additive="base">
                                        <p:cTn id="11" dur="500" fill="hold"/>
                                        <p:tgtEl>
                                          <p:spTgt spid="1843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8434">
                                            <p:txEl>
                                              <p:pRg st="8" end="8"/>
                                            </p:txEl>
                                          </p:spTgt>
                                        </p:tgtEl>
                                        <p:attrNameLst>
                                          <p:attrName>style.visibility</p:attrName>
                                        </p:attrNameLst>
                                      </p:cBhvr>
                                      <p:to>
                                        <p:strVal val="visible"/>
                                      </p:to>
                                    </p:set>
                                    <p:animEffect transition="in" filter="fade">
                                      <p:cBhvr>
                                        <p:cTn id="17" dur="500"/>
                                        <p:tgtEl>
                                          <p:spTgt spid="18434">
                                            <p:txEl>
                                              <p:pRg st="8" end="8"/>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8434">
                                            <p:txEl>
                                              <p:pRg st="10" end="10"/>
                                            </p:txEl>
                                          </p:spTgt>
                                        </p:tgtEl>
                                        <p:attrNameLst>
                                          <p:attrName>style.visibility</p:attrName>
                                        </p:attrNameLst>
                                      </p:cBhvr>
                                      <p:to>
                                        <p:strVal val="visible"/>
                                      </p:to>
                                    </p:set>
                                    <p:animEffect transition="in" filter="fade">
                                      <p:cBhvr>
                                        <p:cTn id="22" dur="500"/>
                                        <p:tgtEl>
                                          <p:spTgt spid="18434">
                                            <p:txEl>
                                              <p:pRg st="10" end="1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8434">
                                            <p:txEl>
                                              <p:pRg st="11" end="11"/>
                                            </p:txEl>
                                          </p:spTgt>
                                        </p:tgtEl>
                                        <p:attrNameLst>
                                          <p:attrName>style.visibility</p:attrName>
                                        </p:attrNameLst>
                                      </p:cBhvr>
                                      <p:to>
                                        <p:strVal val="visible"/>
                                      </p:to>
                                    </p:set>
                                    <p:animEffect transition="in" filter="fade">
                                      <p:cBhvr>
                                        <p:cTn id="27" dur="500"/>
                                        <p:tgtEl>
                                          <p:spTgt spid="1843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1" name="Picture 2" descr="WB759_RVC_Corporate_Logo_RGB_300dpi_Dam">
            <a:extLst>
              <a:ext uri="{FF2B5EF4-FFF2-40B4-BE49-F238E27FC236}">
                <a16:creationId xmlns:a16="http://schemas.microsoft.com/office/drawing/2014/main" id="{90085D88-FC3E-4238-905A-FA84C1E6DD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8A6F4BA7-17BF-5B85-C013-4B3026D71B93}"/>
              </a:ext>
            </a:extLst>
          </p:cNvPr>
          <p:cNvSpPr txBox="1"/>
          <p:nvPr/>
        </p:nvSpPr>
        <p:spPr>
          <a:xfrm>
            <a:off x="793749" y="349250"/>
            <a:ext cx="5185833"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dirty="0">
                <a:solidFill>
                  <a:srgbClr val="9900FF"/>
                </a:solidFill>
                <a:latin typeface="Arial"/>
                <a:ea typeface="+mj-ea"/>
                <a:cs typeface="Arial"/>
              </a:rPr>
              <a:t>Process of consideration</a:t>
            </a:r>
            <a:endParaRPr lang="en-US" sz="2800" dirty="0">
              <a:solidFill>
                <a:srgbClr val="9900FF"/>
              </a:solidFill>
              <a:latin typeface="Arial"/>
              <a:ea typeface="+mj-ea"/>
              <a:cs typeface="Arial"/>
            </a:endParaRPr>
          </a:p>
        </p:txBody>
      </p:sp>
      <p:sp>
        <p:nvSpPr>
          <p:cNvPr id="5" name="TextBox 4">
            <a:extLst>
              <a:ext uri="{FF2B5EF4-FFF2-40B4-BE49-F238E27FC236}">
                <a16:creationId xmlns:a16="http://schemas.microsoft.com/office/drawing/2014/main" id="{FEFCEE2F-7EA4-C4D6-B621-967AFB701CC7}"/>
              </a:ext>
            </a:extLst>
          </p:cNvPr>
          <p:cNvSpPr txBox="1"/>
          <p:nvPr/>
        </p:nvSpPr>
        <p:spPr>
          <a:xfrm>
            <a:off x="719666" y="1439333"/>
            <a:ext cx="7651750"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AutoNum type="arabicPeriod"/>
            </a:pPr>
            <a:r>
              <a:rPr lang="en-GB" dirty="0">
                <a:latin typeface="Arial"/>
                <a:cs typeface="Arial"/>
              </a:rPr>
              <a:t>Course Directors/Year Leader are invited to consider External Examiners comments and provide response and course of action where appropriate.</a:t>
            </a:r>
            <a:endParaRPr lang="en-US" dirty="0">
              <a:latin typeface="Arial"/>
              <a:cs typeface="Arial" panose="020B0604020202020204" pitchFamily="34" charset="0"/>
            </a:endParaRPr>
          </a:p>
          <a:p>
            <a:pPr marL="342900" indent="-342900">
              <a:buAutoNum type="arabicPeriod"/>
            </a:pPr>
            <a:endParaRPr lang="en-GB" dirty="0">
              <a:latin typeface="Arial"/>
              <a:cs typeface="Arial"/>
            </a:endParaRPr>
          </a:p>
          <a:p>
            <a:pPr marL="342900" indent="-342900">
              <a:buAutoNum type="arabicPeriod"/>
            </a:pPr>
            <a:r>
              <a:rPr lang="en-GB" dirty="0">
                <a:latin typeface="Arial"/>
                <a:cs typeface="Arial"/>
              </a:rPr>
              <a:t>Response and Actions form part of the Course Director/Year Leader’s annual report (AQIR).</a:t>
            </a:r>
            <a:endParaRPr lang="en-US" dirty="0">
              <a:latin typeface="Arial"/>
              <a:cs typeface="Arial" panose="020B0604020202020204" pitchFamily="34" charset="0"/>
            </a:endParaRPr>
          </a:p>
          <a:p>
            <a:pPr marL="342900" indent="-342900">
              <a:buAutoNum type="arabicPeriod"/>
            </a:pPr>
            <a:endParaRPr lang="en-GB" dirty="0">
              <a:latin typeface="Arial"/>
              <a:cs typeface="Arial"/>
            </a:endParaRPr>
          </a:p>
          <a:p>
            <a:pPr marL="342900" indent="-342900">
              <a:buAutoNum type="arabicPeriod"/>
            </a:pPr>
            <a:r>
              <a:rPr lang="en-GB" dirty="0">
                <a:latin typeface="Arial"/>
                <a:cs typeface="Arial"/>
              </a:rPr>
              <a:t>Annual Quality Improvement Group meets to consider and approve External Examiners Report and responses to their comments (College Response).</a:t>
            </a:r>
            <a:endParaRPr lang="en-US" dirty="0">
              <a:latin typeface="Arial"/>
              <a:cs typeface="Arial" panose="020B0604020202020204" pitchFamily="34" charset="0"/>
            </a:endParaRPr>
          </a:p>
          <a:p>
            <a:pPr marL="342900" indent="-342900">
              <a:buAutoNum type="arabicPeriod"/>
            </a:pPr>
            <a:endParaRPr lang="en-GB" dirty="0">
              <a:latin typeface="Arial"/>
              <a:cs typeface="Arial"/>
            </a:endParaRPr>
          </a:p>
          <a:p>
            <a:pPr marL="342900" indent="-342900">
              <a:buAutoNum type="arabicPeriod"/>
            </a:pPr>
            <a:r>
              <a:rPr lang="en-GB" dirty="0">
                <a:latin typeface="Arial"/>
                <a:cs typeface="Arial"/>
              </a:rPr>
              <a:t>Approved External Examiner reports and College Response are published on the RVC website.</a:t>
            </a:r>
            <a:endParaRPr lang="en-US">
              <a:latin typeface="Arial"/>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EE5B1E-2774-4F67-AE37-DE5389EC4F54}"/>
              </a:ext>
            </a:extLst>
          </p:cNvPr>
          <p:cNvSpPr>
            <a:spLocks noGrp="1"/>
          </p:cNvSpPr>
          <p:nvPr>
            <p:ph idx="1"/>
          </p:nvPr>
        </p:nvSpPr>
        <p:spPr>
          <a:xfrm>
            <a:off x="265113" y="549275"/>
            <a:ext cx="8435975" cy="719138"/>
          </a:xfrm>
        </p:spPr>
        <p:txBody>
          <a:bodyPr/>
          <a:lstStyle/>
          <a:p>
            <a:pPr eaLnBrk="1" hangingPunct="1">
              <a:defRPr/>
            </a:pPr>
            <a:r>
              <a:rPr lang="en-GB" altLang="en-US" sz="3600" dirty="0">
                <a:solidFill>
                  <a:srgbClr val="9900FF"/>
                </a:solidFill>
                <a:latin typeface="Arial"/>
                <a:ea typeface="+mj-ea"/>
                <a:cs typeface="Arial"/>
              </a:rPr>
              <a:t>Who we are:</a:t>
            </a:r>
            <a:br>
              <a:rPr lang="en-GB" altLang="en-US" dirty="0"/>
            </a:br>
            <a:endParaRPr lang="en-GB" altLang="en-US"/>
          </a:p>
          <a:p>
            <a:pPr>
              <a:defRPr/>
            </a:pPr>
            <a:endParaRPr lang="en-GB"/>
          </a:p>
        </p:txBody>
      </p:sp>
      <p:sp>
        <p:nvSpPr>
          <p:cNvPr id="4" name="Content Placeholder 2">
            <a:extLst>
              <a:ext uri="{FF2B5EF4-FFF2-40B4-BE49-F238E27FC236}">
                <a16:creationId xmlns:a16="http://schemas.microsoft.com/office/drawing/2014/main" id="{7019E9E4-3182-429A-9F70-2499E1761455}"/>
              </a:ext>
            </a:extLst>
          </p:cNvPr>
          <p:cNvSpPr txBox="1">
            <a:spLocks/>
          </p:cNvSpPr>
          <p:nvPr/>
        </p:nvSpPr>
        <p:spPr bwMode="auto">
          <a:xfrm>
            <a:off x="258763" y="1557338"/>
            <a:ext cx="8435975" cy="4103687"/>
          </a:xfrm>
          <a:prstGeom prst="rect">
            <a:avLst/>
          </a:prstGeom>
          <a:noFill/>
          <a:ln>
            <a:noFill/>
          </a:ln>
        </p:spPr>
        <p:txBody>
          <a:bodyPr lIns="91440" tIns="45720" rIns="91440" bIns="45720" anchor="t"/>
          <a:lstStyle>
            <a:lvl1pPr marL="342900" indent="-342900" algn="l" rtl="0" eaLnBrk="0" fontAlgn="base" hangingPunct="0">
              <a:spcBef>
                <a:spcPct val="20000"/>
              </a:spcBef>
              <a:spcAft>
                <a:spcPct val="0"/>
              </a:spcAft>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9900FF"/>
              </a:buClr>
              <a:buChar char="•"/>
              <a:defRPr sz="2800">
                <a:solidFill>
                  <a:schemeClr val="tx1"/>
                </a:solidFill>
                <a:latin typeface="+mn-lt"/>
              </a:defRPr>
            </a:lvl2pPr>
            <a:lvl3pPr marL="1143000" indent="-228600" algn="l" rtl="0" eaLnBrk="0" fontAlgn="base" hangingPunct="0">
              <a:spcBef>
                <a:spcPct val="20000"/>
              </a:spcBef>
              <a:spcAft>
                <a:spcPct val="0"/>
              </a:spcAft>
              <a:defRPr sz="2400">
                <a:solidFill>
                  <a:schemeClr val="tx1"/>
                </a:solidFill>
                <a:latin typeface="+mn-lt"/>
              </a:defRPr>
            </a:lvl3pPr>
            <a:lvl4pPr marL="1600200" indent="-228600" algn="l" rtl="0" eaLnBrk="0" fontAlgn="base" hangingPunct="0">
              <a:spcBef>
                <a:spcPct val="20000"/>
              </a:spcBef>
              <a:spcAft>
                <a:spcPct val="0"/>
              </a:spcAft>
              <a:buClr>
                <a:srgbClr val="9900FF"/>
              </a:buClr>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defRPr sz="2000">
                <a:solidFill>
                  <a:schemeClr val="tx1"/>
                </a:solidFill>
                <a:latin typeface="+mn-lt"/>
              </a:defRPr>
            </a:lvl5pPr>
            <a:lvl6pPr marL="2514600" indent="-228600" algn="l" rtl="0" fontAlgn="base">
              <a:spcBef>
                <a:spcPct val="20000"/>
              </a:spcBef>
              <a:spcAft>
                <a:spcPct val="0"/>
              </a:spcAft>
              <a:defRPr sz="2000">
                <a:solidFill>
                  <a:schemeClr val="tx1"/>
                </a:solidFill>
                <a:latin typeface="+mn-lt"/>
              </a:defRPr>
            </a:lvl6pPr>
            <a:lvl7pPr marL="2971800" indent="-228600" algn="l" rtl="0" fontAlgn="base">
              <a:spcBef>
                <a:spcPct val="20000"/>
              </a:spcBef>
              <a:spcAft>
                <a:spcPct val="0"/>
              </a:spcAft>
              <a:defRPr sz="2000">
                <a:solidFill>
                  <a:schemeClr val="tx1"/>
                </a:solidFill>
                <a:latin typeface="+mn-lt"/>
              </a:defRPr>
            </a:lvl7pPr>
            <a:lvl8pPr marL="3429000" indent="-228600" algn="l" rtl="0" fontAlgn="base">
              <a:spcBef>
                <a:spcPct val="20000"/>
              </a:spcBef>
              <a:spcAft>
                <a:spcPct val="0"/>
              </a:spcAft>
              <a:defRPr sz="2000">
                <a:solidFill>
                  <a:schemeClr val="tx1"/>
                </a:solidFill>
                <a:latin typeface="+mn-lt"/>
              </a:defRPr>
            </a:lvl8pPr>
            <a:lvl9pPr marL="3886200" indent="-228600" algn="l" rtl="0" fontAlgn="base">
              <a:spcBef>
                <a:spcPct val="20000"/>
              </a:spcBef>
              <a:spcAft>
                <a:spcPct val="0"/>
              </a:spcAft>
              <a:defRPr sz="2000">
                <a:solidFill>
                  <a:schemeClr val="tx1"/>
                </a:solidFill>
                <a:latin typeface="+mn-lt"/>
              </a:defRPr>
            </a:lvl9pPr>
          </a:lstStyle>
          <a:p>
            <a:pPr eaLnBrk="1" hangingPunct="1">
              <a:defRPr/>
            </a:pPr>
            <a:r>
              <a:rPr lang="en-GB" altLang="en-US" sz="2000" kern="0"/>
              <a:t>Cheryl Jackson – Academic Quality Manager</a:t>
            </a:r>
          </a:p>
          <a:p>
            <a:pPr eaLnBrk="1" hangingPunct="1">
              <a:defRPr/>
            </a:pPr>
            <a:endParaRPr lang="en-GB" altLang="en-US" sz="2000" kern="0"/>
          </a:p>
          <a:p>
            <a:pPr eaLnBrk="1" hangingPunct="1">
              <a:defRPr/>
            </a:pPr>
            <a:r>
              <a:rPr lang="en-GB" altLang="en-US" sz="2000" kern="0"/>
              <a:t>Sarah Channon – Teaching Quality Committee Chair</a:t>
            </a:r>
            <a:endParaRPr lang="en-GB" altLang="en-US" sz="2000" kern="0">
              <a:cs typeface="Arial"/>
            </a:endParaRPr>
          </a:p>
          <a:p>
            <a:pPr eaLnBrk="1" hangingPunct="1">
              <a:defRPr/>
            </a:pPr>
            <a:endParaRPr lang="en-GB" altLang="en-US" sz="2000" kern="0"/>
          </a:p>
          <a:p>
            <a:pPr eaLnBrk="1" hangingPunct="1">
              <a:defRPr/>
            </a:pPr>
            <a:r>
              <a:rPr lang="en-GB" altLang="en-US" sz="2000" kern="0"/>
              <a:t>Adam Osgood – Examinations Officer</a:t>
            </a:r>
            <a:endParaRPr lang="en-GB" altLang="en-US" sz="2000" kern="0">
              <a:cs typeface="Arial"/>
            </a:endParaRPr>
          </a:p>
          <a:p>
            <a:pPr eaLnBrk="1" hangingPunct="1">
              <a:defRPr/>
            </a:pPr>
            <a:endParaRPr lang="en-GB" altLang="en-US" sz="2000" kern="0"/>
          </a:p>
          <a:p>
            <a:pPr eaLnBrk="1" hangingPunct="1">
              <a:defRPr/>
            </a:pPr>
            <a:r>
              <a:rPr lang="en-GB" altLang="en-US" sz="2000" kern="0"/>
              <a:t>Ana Filipovic – Senior Academic Quality Officer ‘Standards’</a:t>
            </a:r>
            <a:endParaRPr lang="en-GB" altLang="en-US" sz="2000" kern="0">
              <a:cs typeface="Arial"/>
            </a:endParaRPr>
          </a:p>
          <a:p>
            <a:pPr eaLnBrk="1" hangingPunct="1">
              <a:defRPr/>
            </a:pPr>
            <a:endParaRPr lang="en-GB" altLang="en-US" sz="2000" kern="0"/>
          </a:p>
          <a:p>
            <a:pPr>
              <a:defRPr/>
            </a:pPr>
            <a:endParaRPr lang="en-GB" kern="0"/>
          </a:p>
        </p:txBody>
      </p:sp>
      <p:pic>
        <p:nvPicPr>
          <p:cNvPr id="7172" name="Picture 2" descr="WB759_RVC_Corporate_Logo_RGB_300dpi_Dam">
            <a:extLst>
              <a:ext uri="{FF2B5EF4-FFF2-40B4-BE49-F238E27FC236}">
                <a16:creationId xmlns:a16="http://schemas.microsoft.com/office/drawing/2014/main" id="{64FD5C16-93D0-4C1A-B440-1608BADED6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5949950"/>
            <a:ext cx="1439862"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81DCCE32-59B7-4CEF-9A87-59082933B1FC}"/>
              </a:ext>
            </a:extLst>
          </p:cNvPr>
          <p:cNvSpPr>
            <a:spLocks noGrp="1" noChangeArrowheads="1"/>
          </p:cNvSpPr>
          <p:nvPr>
            <p:ph type="title"/>
          </p:nvPr>
        </p:nvSpPr>
        <p:spPr>
          <a:xfrm>
            <a:off x="571500" y="333375"/>
            <a:ext cx="7883525" cy="884238"/>
          </a:xfrm>
        </p:spPr>
        <p:txBody>
          <a:bodyPr/>
          <a:lstStyle/>
          <a:p>
            <a:r>
              <a:rPr lang="en-US" altLang="en-US" sz="2800" b="1" dirty="0"/>
              <a:t>	</a:t>
            </a:r>
            <a:r>
              <a:rPr lang="en-US" altLang="en-US" sz="2800" b="1" dirty="0">
                <a:latin typeface="Arial"/>
                <a:cs typeface="Arial"/>
              </a:rPr>
              <a:t>	How to submit final report</a:t>
            </a:r>
          </a:p>
        </p:txBody>
      </p:sp>
      <p:sp>
        <p:nvSpPr>
          <p:cNvPr id="19460" name="TextBox 6">
            <a:extLst>
              <a:ext uri="{FF2B5EF4-FFF2-40B4-BE49-F238E27FC236}">
                <a16:creationId xmlns:a16="http://schemas.microsoft.com/office/drawing/2014/main" id="{585B055F-36BD-4442-B7D6-177742C40D04}"/>
              </a:ext>
            </a:extLst>
          </p:cNvPr>
          <p:cNvSpPr txBox="1">
            <a:spLocks noChangeArrowheads="1"/>
          </p:cNvSpPr>
          <p:nvPr/>
        </p:nvSpPr>
        <p:spPr bwMode="auto">
          <a:xfrm>
            <a:off x="571500" y="1710905"/>
            <a:ext cx="788352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defRPr sz="3200">
                <a:solidFill>
                  <a:srgbClr val="000000"/>
                </a:solidFill>
                <a:latin typeface="Arial" panose="020B0604020202020204" pitchFamily="34" charset="0"/>
              </a:defRPr>
            </a:lvl1pPr>
            <a:lvl2pPr marL="742950" indent="-285750">
              <a:spcBef>
                <a:spcPct val="20000"/>
              </a:spcBef>
              <a:buClr>
                <a:srgbClr val="9900FF"/>
              </a:buClr>
              <a:buChar char="•"/>
              <a:defRPr sz="2800">
                <a:solidFill>
                  <a:schemeClr val="tx1"/>
                </a:solidFill>
                <a:latin typeface="Arial" panose="020B0604020202020204" pitchFamily="34" charset="0"/>
              </a:defRPr>
            </a:lvl2pPr>
            <a:lvl3pPr marL="1143000" indent="-228600">
              <a:spcBef>
                <a:spcPct val="20000"/>
              </a:spcBef>
              <a:defRPr sz="2400">
                <a:solidFill>
                  <a:schemeClr val="tx1"/>
                </a:solidFill>
                <a:latin typeface="Arial" panose="020B0604020202020204" pitchFamily="34" charset="0"/>
              </a:defRPr>
            </a:lvl3pPr>
            <a:lvl4pPr marL="1600200" indent="-228600">
              <a:spcBef>
                <a:spcPct val="20000"/>
              </a:spcBef>
              <a:buClr>
                <a:srgbClr val="9900FF"/>
              </a:buClr>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defRPr sz="2000">
                <a:solidFill>
                  <a:schemeClr val="tx1"/>
                </a:solidFill>
                <a:latin typeface="Arial" panose="020B0604020202020204" pitchFamily="34" charset="0"/>
              </a:defRPr>
            </a:lvl5pPr>
            <a:lvl6pPr marL="2514600" indent="-228600" eaLnBrk="0" fontAlgn="base" hangingPunct="0">
              <a:spcBef>
                <a:spcPct val="20000"/>
              </a:spcBef>
              <a:spcAft>
                <a:spcPct val="0"/>
              </a:spcAft>
              <a:defRPr sz="2000">
                <a:solidFill>
                  <a:schemeClr val="tx1"/>
                </a:solidFill>
                <a:latin typeface="Arial" panose="020B0604020202020204" pitchFamily="34" charset="0"/>
              </a:defRPr>
            </a:lvl6pPr>
            <a:lvl7pPr marL="2971800" indent="-228600" eaLnBrk="0" fontAlgn="base" hangingPunct="0">
              <a:spcBef>
                <a:spcPct val="20000"/>
              </a:spcBef>
              <a:spcAft>
                <a:spcPct val="0"/>
              </a:spcAft>
              <a:defRPr sz="2000">
                <a:solidFill>
                  <a:schemeClr val="tx1"/>
                </a:solidFill>
                <a:latin typeface="Arial" panose="020B0604020202020204" pitchFamily="34" charset="0"/>
              </a:defRPr>
            </a:lvl7pPr>
            <a:lvl8pPr marL="3429000" indent="-228600" eaLnBrk="0" fontAlgn="base" hangingPunct="0">
              <a:spcBef>
                <a:spcPct val="20000"/>
              </a:spcBef>
              <a:spcAft>
                <a:spcPct val="0"/>
              </a:spcAft>
              <a:defRPr sz="2000">
                <a:solidFill>
                  <a:schemeClr val="tx1"/>
                </a:solidFill>
                <a:latin typeface="Arial" panose="020B0604020202020204" pitchFamily="34" charset="0"/>
              </a:defRPr>
            </a:lvl8pPr>
            <a:lvl9pPr marL="3886200" indent="-228600" eaLnBrk="0" fontAlgn="base" hangingPunct="0">
              <a:spcBef>
                <a:spcPct val="20000"/>
              </a:spcBef>
              <a:spcAft>
                <a:spcPct val="0"/>
              </a:spcAft>
              <a:defRPr sz="2000">
                <a:solidFill>
                  <a:schemeClr val="tx1"/>
                </a:solidFill>
                <a:latin typeface="Arial" panose="020B0604020202020204" pitchFamily="34" charset="0"/>
              </a:defRPr>
            </a:lvl9pPr>
          </a:lstStyle>
          <a:p>
            <a:pPr eaLnBrk="1" hangingPunct="1">
              <a:spcBef>
                <a:spcPct val="0"/>
              </a:spcBef>
            </a:pPr>
            <a:r>
              <a:rPr lang="en-GB" altLang="en-US" sz="1800" dirty="0">
                <a:solidFill>
                  <a:schemeClr val="tx1"/>
                </a:solidFill>
                <a:latin typeface="Arial"/>
                <a:cs typeface="Arial"/>
              </a:rPr>
              <a:t>Examiners submit </a:t>
            </a:r>
            <a:r>
              <a:rPr lang="en-GB" altLang="en-US" sz="1800" b="1" dirty="0">
                <a:solidFill>
                  <a:schemeClr val="tx1"/>
                </a:solidFill>
                <a:latin typeface="Arial"/>
                <a:cs typeface="Arial"/>
              </a:rPr>
              <a:t>final </a:t>
            </a:r>
            <a:r>
              <a:rPr lang="en-GB" altLang="en-US" sz="1800" dirty="0">
                <a:solidFill>
                  <a:schemeClr val="tx1"/>
                </a:solidFill>
                <a:latin typeface="Arial"/>
                <a:cs typeface="Arial"/>
              </a:rPr>
              <a:t>reports to RVC via </a:t>
            </a:r>
            <a:r>
              <a:rPr lang="en-GB" altLang="en-US" sz="1800" dirty="0">
                <a:solidFill>
                  <a:schemeClr val="tx1"/>
                </a:solidFill>
                <a:latin typeface="Arial"/>
                <a:cs typeface="Arial"/>
                <a:hlinkClick r:id="rId3">
                  <a:extLst>
                    <a:ext uri="{A12FA001-AC4F-418D-AE19-62706E023703}">
                      <ahyp:hlinkClr xmlns:ahyp="http://schemas.microsoft.com/office/drawing/2018/hyperlinkcolor" val="tx"/>
                    </a:ext>
                  </a:extLst>
                </a:hlinkClick>
              </a:rPr>
              <a:t>online system</a:t>
            </a:r>
            <a:endParaRPr lang="en-GB" altLang="en-US" sz="1800" dirty="0">
              <a:solidFill>
                <a:schemeClr val="tx1"/>
              </a:solidFill>
              <a:latin typeface="Arial"/>
              <a:cs typeface="Arial"/>
            </a:endParaRPr>
          </a:p>
          <a:p>
            <a:pPr eaLnBrk="1" hangingPunct="1">
              <a:spcBef>
                <a:spcPct val="0"/>
              </a:spcBef>
            </a:pPr>
            <a:endParaRPr lang="en-GB" altLang="en-US" sz="1800">
              <a:solidFill>
                <a:schemeClr val="tx1"/>
              </a:solidFill>
            </a:endParaRPr>
          </a:p>
          <a:p>
            <a:pPr eaLnBrk="1" hangingPunct="1">
              <a:spcBef>
                <a:spcPct val="0"/>
              </a:spcBef>
            </a:pPr>
            <a:r>
              <a:rPr lang="en-GB" altLang="en-US" sz="1800" dirty="0">
                <a:solidFill>
                  <a:schemeClr val="tx1"/>
                </a:solidFill>
                <a:latin typeface="Arial"/>
                <a:cs typeface="Arial"/>
              </a:rPr>
              <a:t>During exam board meeting, inform exams officer:</a:t>
            </a:r>
          </a:p>
          <a:p>
            <a:pPr marL="285750" indent="-285750" eaLnBrk="1" hangingPunct="1">
              <a:spcBef>
                <a:spcPct val="0"/>
              </a:spcBef>
              <a:buFont typeface="Courier New"/>
              <a:buChar char="o"/>
            </a:pPr>
            <a:r>
              <a:rPr lang="en-GB" altLang="en-US" sz="1800" dirty="0">
                <a:solidFill>
                  <a:schemeClr val="tx1"/>
                </a:solidFill>
                <a:latin typeface="Arial"/>
                <a:cs typeface="Arial"/>
              </a:rPr>
              <a:t>	whether an individual or collaborative report will be submitted</a:t>
            </a:r>
          </a:p>
          <a:p>
            <a:pPr marL="285750" indent="-285750" eaLnBrk="1" hangingPunct="1">
              <a:spcBef>
                <a:spcPct val="0"/>
              </a:spcBef>
              <a:buFont typeface="Courier New"/>
              <a:buChar char="o"/>
            </a:pPr>
            <a:r>
              <a:rPr lang="en-GB" altLang="en-US" sz="1800" dirty="0">
                <a:solidFill>
                  <a:schemeClr val="tx1"/>
                </a:solidFill>
                <a:latin typeface="Arial"/>
                <a:cs typeface="Arial"/>
              </a:rPr>
              <a:t>	if collaborative, who will act as lead examiner</a:t>
            </a:r>
          </a:p>
          <a:p>
            <a:pPr eaLnBrk="1" hangingPunct="1">
              <a:spcBef>
                <a:spcPct val="0"/>
              </a:spcBef>
            </a:pPr>
            <a:endParaRPr lang="en-GB" altLang="en-US" sz="1800">
              <a:solidFill>
                <a:schemeClr val="tx1"/>
              </a:solidFill>
            </a:endParaRPr>
          </a:p>
          <a:p>
            <a:pPr eaLnBrk="1" hangingPunct="1">
              <a:spcBef>
                <a:spcPct val="0"/>
              </a:spcBef>
            </a:pPr>
            <a:r>
              <a:rPr lang="en-GB" altLang="en-US" sz="1800" dirty="0">
                <a:solidFill>
                  <a:schemeClr val="tx1"/>
                </a:solidFill>
                <a:latin typeface="Arial"/>
                <a:cs typeface="Arial"/>
              </a:rPr>
              <a:t>After exam board meeting, emails will guide you through the process</a:t>
            </a:r>
          </a:p>
          <a:p>
            <a:pPr eaLnBrk="1" hangingPunct="1">
              <a:spcBef>
                <a:spcPct val="0"/>
              </a:spcBef>
            </a:pPr>
            <a:endParaRPr lang="en-GB" altLang="en-US" sz="1800">
              <a:solidFill>
                <a:schemeClr val="tx1"/>
              </a:solidFill>
            </a:endParaRPr>
          </a:p>
          <a:p>
            <a:pPr eaLnBrk="1" hangingPunct="1">
              <a:spcBef>
                <a:spcPct val="0"/>
              </a:spcBef>
            </a:pPr>
            <a:r>
              <a:rPr lang="en-GB" altLang="en-US" sz="1800" dirty="0">
                <a:solidFill>
                  <a:schemeClr val="tx1"/>
                </a:solidFill>
                <a:latin typeface="Arial"/>
                <a:cs typeface="Arial"/>
              </a:rPr>
              <a:t>Final reports needs to be submitted online, within three weeks.</a:t>
            </a:r>
          </a:p>
          <a:p>
            <a:pPr>
              <a:spcBef>
                <a:spcPct val="0"/>
              </a:spcBef>
            </a:pPr>
            <a:endParaRPr lang="en-GB" altLang="en-US" sz="1800" dirty="0">
              <a:solidFill>
                <a:schemeClr val="tx1"/>
              </a:solidFill>
              <a:latin typeface="Arial"/>
              <a:cs typeface="Arial"/>
            </a:endParaRPr>
          </a:p>
          <a:p>
            <a:pPr>
              <a:spcBef>
                <a:spcPct val="0"/>
              </a:spcBef>
            </a:pPr>
            <a:r>
              <a:rPr lang="en-GB" altLang="en-US" sz="1800" i="1" dirty="0">
                <a:solidFill>
                  <a:schemeClr val="tx1"/>
                </a:solidFill>
                <a:latin typeface="Arial"/>
                <a:cs typeface="Arial"/>
              </a:rPr>
              <a:t>To note:</a:t>
            </a:r>
            <a:r>
              <a:rPr lang="en-GB" altLang="en-US" sz="1800" dirty="0">
                <a:solidFill>
                  <a:schemeClr val="tx1"/>
                </a:solidFill>
                <a:latin typeface="Arial"/>
                <a:cs typeface="Arial"/>
              </a:rPr>
              <a:t> </a:t>
            </a:r>
          </a:p>
          <a:p>
            <a:pPr marL="285750" indent="-285750">
              <a:spcBef>
                <a:spcPct val="0"/>
              </a:spcBef>
              <a:buFont typeface="Courier New"/>
              <a:buChar char="o"/>
            </a:pPr>
            <a:r>
              <a:rPr lang="en-GB" altLang="en-US" sz="1800" dirty="0">
                <a:solidFill>
                  <a:schemeClr val="tx1"/>
                </a:solidFill>
                <a:latin typeface="Arial"/>
                <a:cs typeface="Arial"/>
              </a:rPr>
              <a:t>Names of staff and students, student candidate numbers and similar should be omitted to ensure a level of confidentiality</a:t>
            </a:r>
          </a:p>
          <a:p>
            <a:pPr marL="285750" indent="-285750">
              <a:spcBef>
                <a:spcPct val="0"/>
              </a:spcBef>
              <a:buFont typeface="Courier New"/>
              <a:buChar char="o"/>
            </a:pPr>
            <a:r>
              <a:rPr lang="en-GB" altLang="en-US" sz="1800" dirty="0">
                <a:solidFill>
                  <a:schemeClr val="tx1"/>
                </a:solidFill>
                <a:latin typeface="Arial"/>
                <a:cs typeface="Arial"/>
              </a:rPr>
              <a:t>Details about exam questions should be omitted, as these are often reused. </a:t>
            </a:r>
          </a:p>
          <a:p>
            <a:pPr algn="ctr" eaLnBrk="1" hangingPunct="1">
              <a:spcBef>
                <a:spcPct val="0"/>
              </a:spcBef>
            </a:pPr>
            <a:endParaRPr lang="en-GB" altLang="en-US" sz="1600" i="1">
              <a:solidFill>
                <a:schemeClr val="tx1"/>
              </a:solidFill>
              <a:cs typeface="Arial" panose="020B0604020202020204" pitchFamily="34" charset="0"/>
            </a:endParaRPr>
          </a:p>
          <a:p>
            <a:pPr eaLnBrk="1" hangingPunct="1">
              <a:spcBef>
                <a:spcPct val="0"/>
              </a:spcBef>
            </a:pPr>
            <a:r>
              <a:rPr lang="en-GB" altLang="en-US" sz="1600" i="1" dirty="0">
                <a:solidFill>
                  <a:schemeClr val="tx1"/>
                </a:solidFill>
                <a:latin typeface="Arial"/>
                <a:cs typeface="Arial"/>
              </a:rPr>
              <a:t>Any queries contact Ana Filipovic </a:t>
            </a:r>
            <a:r>
              <a:rPr lang="en-GB" altLang="en-US" sz="1600" i="1" dirty="0">
                <a:solidFill>
                  <a:schemeClr val="tx1"/>
                </a:solidFill>
                <a:latin typeface="Arial"/>
                <a:cs typeface="Arial"/>
                <a:hlinkClick r:id="rId4">
                  <a:extLst>
                    <a:ext uri="{A12FA001-AC4F-418D-AE19-62706E023703}">
                      <ahyp:hlinkClr xmlns:ahyp="http://schemas.microsoft.com/office/drawing/2018/hyperlinkcolor" val="tx"/>
                    </a:ext>
                  </a:extLst>
                </a:hlinkClick>
              </a:rPr>
              <a:t>afilipovic@rvc.ac.uk</a:t>
            </a:r>
            <a:r>
              <a:rPr lang="en-GB" altLang="en-US" sz="1600" i="1" dirty="0">
                <a:solidFill>
                  <a:schemeClr val="tx1"/>
                </a:solidFill>
                <a:latin typeface="Arial"/>
                <a:cs typeface="Arial"/>
              </a:rPr>
              <a:t> </a:t>
            </a:r>
            <a:endParaRPr lang="en-GB" altLang="en-US" sz="1600" i="1" dirty="0">
              <a:solidFill>
                <a:schemeClr val="tx1"/>
              </a:solidFill>
              <a:cs typeface="Arial"/>
            </a:endParaRPr>
          </a:p>
          <a:p>
            <a:pPr eaLnBrk="1" hangingPunct="1">
              <a:spcBef>
                <a:spcPct val="0"/>
              </a:spcBef>
            </a:pPr>
            <a:endParaRPr lang="en-GB" altLang="en-US" sz="18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 calcmode="lin" valueType="num">
                                      <p:cBhvr additive="base">
                                        <p:cTn id="7" dur="500" fill="hold"/>
                                        <p:tgtEl>
                                          <p:spTgt spid="194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460">
                                            <p:txEl>
                                              <p:pRg st="2" end="2"/>
                                            </p:txEl>
                                          </p:spTgt>
                                        </p:tgtEl>
                                        <p:attrNameLst>
                                          <p:attrName>style.visibility</p:attrName>
                                        </p:attrNameLst>
                                      </p:cBhvr>
                                      <p:to>
                                        <p:strVal val="visible"/>
                                      </p:to>
                                    </p:set>
                                    <p:anim calcmode="lin" valueType="num">
                                      <p:cBhvr additive="base">
                                        <p:cTn id="13" dur="500" fill="hold"/>
                                        <p:tgtEl>
                                          <p:spTgt spid="1946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60">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9460">
                                            <p:txEl>
                                              <p:pRg st="3" end="3"/>
                                            </p:txEl>
                                          </p:spTgt>
                                        </p:tgtEl>
                                        <p:attrNameLst>
                                          <p:attrName>style.visibility</p:attrName>
                                        </p:attrNameLst>
                                      </p:cBhvr>
                                      <p:to>
                                        <p:strVal val="visible"/>
                                      </p:to>
                                    </p:set>
                                    <p:anim calcmode="lin" valueType="num">
                                      <p:cBhvr additive="base">
                                        <p:cTn id="17" dur="500" fill="hold"/>
                                        <p:tgtEl>
                                          <p:spTgt spid="19460">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460">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9460">
                                            <p:txEl>
                                              <p:pRg st="4" end="4"/>
                                            </p:txEl>
                                          </p:spTgt>
                                        </p:tgtEl>
                                        <p:attrNameLst>
                                          <p:attrName>style.visibility</p:attrName>
                                        </p:attrNameLst>
                                      </p:cBhvr>
                                      <p:to>
                                        <p:strVal val="visible"/>
                                      </p:to>
                                    </p:set>
                                    <p:anim calcmode="lin" valueType="num">
                                      <p:cBhvr additive="base">
                                        <p:cTn id="21" dur="500" fill="hold"/>
                                        <p:tgtEl>
                                          <p:spTgt spid="19460">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946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19460">
                                            <p:txEl>
                                              <p:pRg st="6" end="6"/>
                                            </p:txEl>
                                          </p:spTgt>
                                        </p:tgtEl>
                                        <p:attrNameLst>
                                          <p:attrName>style.visibility</p:attrName>
                                        </p:attrNameLst>
                                      </p:cBhvr>
                                      <p:to>
                                        <p:strVal val="visible"/>
                                      </p:to>
                                    </p:set>
                                    <p:anim calcmode="lin" valueType="num">
                                      <p:cBhvr additive="base">
                                        <p:cTn id="27" dur="500" fill="hold"/>
                                        <p:tgtEl>
                                          <p:spTgt spid="19460">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946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9460">
                                            <p:txEl>
                                              <p:pRg st="8" end="8"/>
                                            </p:txEl>
                                          </p:spTgt>
                                        </p:tgtEl>
                                        <p:attrNameLst>
                                          <p:attrName>style.visibility</p:attrName>
                                        </p:attrNameLst>
                                      </p:cBhvr>
                                      <p:to>
                                        <p:strVal val="visible"/>
                                      </p:to>
                                    </p:set>
                                    <p:anim calcmode="lin" valueType="num">
                                      <p:cBhvr additive="base">
                                        <p:cTn id="33" dur="500" fill="hold"/>
                                        <p:tgtEl>
                                          <p:spTgt spid="19460">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946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9460">
                                            <p:txEl>
                                              <p:pRg st="10" end="10"/>
                                            </p:txEl>
                                          </p:spTgt>
                                        </p:tgtEl>
                                        <p:attrNameLst>
                                          <p:attrName>style.visibility</p:attrName>
                                        </p:attrNameLst>
                                      </p:cBhvr>
                                      <p:to>
                                        <p:strVal val="visible"/>
                                      </p:to>
                                    </p:set>
                                    <p:anim calcmode="lin" valueType="num">
                                      <p:cBhvr additive="base">
                                        <p:cTn id="39" dur="500" fill="hold"/>
                                        <p:tgtEl>
                                          <p:spTgt spid="19460">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946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9460">
                                            <p:txEl>
                                              <p:pRg st="11" end="11"/>
                                            </p:txEl>
                                          </p:spTgt>
                                        </p:tgtEl>
                                        <p:attrNameLst>
                                          <p:attrName>style.visibility</p:attrName>
                                        </p:attrNameLst>
                                      </p:cBhvr>
                                      <p:to>
                                        <p:strVal val="visible"/>
                                      </p:to>
                                    </p:set>
                                    <p:anim calcmode="lin" valueType="num">
                                      <p:cBhvr additive="base">
                                        <p:cTn id="45" dur="500" fill="hold"/>
                                        <p:tgtEl>
                                          <p:spTgt spid="19460">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9460">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9460">
                                            <p:txEl>
                                              <p:pRg st="12" end="12"/>
                                            </p:txEl>
                                          </p:spTgt>
                                        </p:tgtEl>
                                        <p:attrNameLst>
                                          <p:attrName>style.visibility</p:attrName>
                                        </p:attrNameLst>
                                      </p:cBhvr>
                                      <p:to>
                                        <p:strVal val="visible"/>
                                      </p:to>
                                    </p:set>
                                    <p:anim calcmode="lin" valueType="num">
                                      <p:cBhvr additive="base">
                                        <p:cTn id="51" dur="500" fill="hold"/>
                                        <p:tgtEl>
                                          <p:spTgt spid="19460">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9460">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4" fill="hold" nodeType="clickEffect">
                                  <p:stCondLst>
                                    <p:cond delay="0"/>
                                  </p:stCondLst>
                                  <p:childTnLst>
                                    <p:set>
                                      <p:cBhvr>
                                        <p:cTn id="56" dur="1" fill="hold">
                                          <p:stCondLst>
                                            <p:cond delay="0"/>
                                          </p:stCondLst>
                                        </p:cTn>
                                        <p:tgtEl>
                                          <p:spTgt spid="19460">
                                            <p:txEl>
                                              <p:pRg st="14" end="14"/>
                                            </p:txEl>
                                          </p:spTgt>
                                        </p:tgtEl>
                                        <p:attrNameLst>
                                          <p:attrName>style.visibility</p:attrName>
                                        </p:attrNameLst>
                                      </p:cBhvr>
                                      <p:to>
                                        <p:strVal val="visible"/>
                                      </p:to>
                                    </p:set>
                                    <p:anim calcmode="lin" valueType="num">
                                      <p:cBhvr additive="base">
                                        <p:cTn id="57" dur="500" fill="hold"/>
                                        <p:tgtEl>
                                          <p:spTgt spid="19460">
                                            <p:txEl>
                                              <p:pRg st="14" end="1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9460">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5">
            <a:extLst>
              <a:ext uri="{FF2B5EF4-FFF2-40B4-BE49-F238E27FC236}">
                <a16:creationId xmlns:a16="http://schemas.microsoft.com/office/drawing/2014/main" id="{90A4A074-D61F-4697-8E49-1DC9444D69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700" y="1628775"/>
            <a:ext cx="7600950" cy="458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33EFD863-85C8-4EBC-B971-6D9124EEFD7A}"/>
              </a:ext>
            </a:extLst>
          </p:cNvPr>
          <p:cNvSpPr>
            <a:spLocks noGrp="1" noChangeArrowheads="1"/>
          </p:cNvSpPr>
          <p:nvPr>
            <p:ph type="title"/>
          </p:nvPr>
        </p:nvSpPr>
        <p:spPr>
          <a:xfrm>
            <a:off x="270295" y="289015"/>
            <a:ext cx="8580406" cy="1741098"/>
          </a:xfrm>
        </p:spPr>
        <p:txBody>
          <a:bodyPr/>
          <a:lstStyle/>
          <a:p>
            <a:br>
              <a:rPr lang="en-GB" altLang="en-US" dirty="0"/>
            </a:br>
            <a:r>
              <a:rPr lang="en-GB" altLang="en-US" dirty="0">
                <a:solidFill>
                  <a:schemeClr val="tx1"/>
                </a:solidFill>
                <a:latin typeface="Arial"/>
                <a:cs typeface="Arial"/>
              </a:rPr>
              <a:t>For Info:</a:t>
            </a:r>
            <a:br>
              <a:rPr lang="en-GB" altLang="en-US" dirty="0">
                <a:latin typeface="Arial"/>
              </a:rPr>
            </a:br>
            <a:br>
              <a:rPr lang="en-GB" altLang="en-US" dirty="0">
                <a:latin typeface="Arial"/>
              </a:rPr>
            </a:br>
            <a:r>
              <a:rPr lang="en-GB" altLang="en-US" dirty="0">
                <a:latin typeface="Arial"/>
                <a:cs typeface="Arial"/>
              </a:rPr>
              <a:t>Personal Development for External Examiners</a:t>
            </a:r>
            <a:endParaRPr lang="en-US" dirty="0">
              <a:latin typeface="Arial"/>
              <a:cs typeface="Arial"/>
            </a:endParaRPr>
          </a:p>
          <a:p>
            <a:endParaRPr lang="en-GB" altLang="en-US"/>
          </a:p>
        </p:txBody>
      </p:sp>
      <p:sp>
        <p:nvSpPr>
          <p:cNvPr id="23555" name="Content Placeholder 2">
            <a:extLst>
              <a:ext uri="{FF2B5EF4-FFF2-40B4-BE49-F238E27FC236}">
                <a16:creationId xmlns:a16="http://schemas.microsoft.com/office/drawing/2014/main" id="{7CB3A819-56F4-4729-8031-48A8282C3385}"/>
              </a:ext>
            </a:extLst>
          </p:cNvPr>
          <p:cNvSpPr>
            <a:spLocks noGrp="1" noChangeArrowheads="1"/>
          </p:cNvSpPr>
          <p:nvPr>
            <p:ph sz="half" idx="1"/>
          </p:nvPr>
        </p:nvSpPr>
        <p:spPr>
          <a:xfrm>
            <a:off x="595222" y="2219894"/>
            <a:ext cx="8091578" cy="3362027"/>
          </a:xfrm>
        </p:spPr>
        <p:txBody>
          <a:bodyPr/>
          <a:lstStyle/>
          <a:p>
            <a:pPr marL="0" indent="0"/>
            <a:r>
              <a:rPr lang="en-GB" altLang="en-US" sz="1600" dirty="0"/>
              <a:t>The </a:t>
            </a:r>
            <a:r>
              <a:rPr lang="en-GB" altLang="en-US" sz="1600" dirty="0" err="1"/>
              <a:t>AdvanceHE</a:t>
            </a:r>
            <a:r>
              <a:rPr lang="en-GB" altLang="en-US" sz="1600" dirty="0"/>
              <a:t> has developed a course for external examiners, which is designed to be complementary to a higher education provider’s induction and training provision for their external examiners.  </a:t>
            </a:r>
            <a:endParaRPr lang="en-GB" altLang="en-US" sz="1600" dirty="0">
              <a:cs typeface="Arial"/>
            </a:endParaRPr>
          </a:p>
          <a:p>
            <a:pPr marL="0" indent="0"/>
            <a:endParaRPr lang="en-GB" sz="1600">
              <a:ea typeface="+mn-lt"/>
              <a:cs typeface="+mn-lt"/>
            </a:endParaRPr>
          </a:p>
          <a:p>
            <a:pPr marL="0" indent="0"/>
            <a:r>
              <a:rPr lang="en-GB" sz="1600" dirty="0">
                <a:ea typeface="+mn-lt"/>
                <a:cs typeface="+mn-lt"/>
              </a:rPr>
              <a:t>Upon completion of this course participants receive:</a:t>
            </a:r>
            <a:endParaRPr lang="en-GB" dirty="0">
              <a:cs typeface="Arial"/>
            </a:endParaRPr>
          </a:p>
          <a:p>
            <a:pPr>
              <a:buFont typeface="Courier New"/>
              <a:buChar char="o"/>
            </a:pPr>
            <a:r>
              <a:rPr lang="en-GB" sz="1600" dirty="0">
                <a:ea typeface="+mn-lt"/>
                <a:cs typeface="+mn-lt"/>
              </a:rPr>
              <a:t>a certificate of completion</a:t>
            </a:r>
            <a:endParaRPr lang="en-GB" dirty="0">
              <a:cs typeface="Arial"/>
            </a:endParaRPr>
          </a:p>
          <a:p>
            <a:pPr>
              <a:buFont typeface="Courier New"/>
              <a:buChar char="o"/>
            </a:pPr>
            <a:r>
              <a:rPr lang="en-GB" sz="1600" dirty="0">
                <a:ea typeface="+mn-lt"/>
                <a:cs typeface="+mn-lt"/>
              </a:rPr>
              <a:t>an entry on the searchable list of certificated External Examiners on the Advance HE website</a:t>
            </a:r>
            <a:endParaRPr lang="en-GB" dirty="0">
              <a:cs typeface="Arial"/>
            </a:endParaRPr>
          </a:p>
          <a:p>
            <a:pPr>
              <a:buFont typeface="Courier New"/>
              <a:buChar char="o"/>
            </a:pPr>
            <a:r>
              <a:rPr lang="en-GB" sz="1600" dirty="0">
                <a:ea typeface="+mn-lt"/>
                <a:cs typeface="+mn-lt"/>
              </a:rPr>
              <a:t>membership of the External Examiners’ Community of Practice on Connect.</a:t>
            </a:r>
            <a:endParaRPr lang="en-GB" dirty="0">
              <a:cs typeface="Arial"/>
            </a:endParaRPr>
          </a:p>
          <a:p>
            <a:pPr marL="0" indent="0"/>
            <a:endParaRPr lang="en-GB" altLang="en-US" sz="1600">
              <a:cs typeface="Arial"/>
            </a:endParaRPr>
          </a:p>
          <a:p>
            <a:pPr marL="0" indent="0"/>
            <a:endParaRPr lang="en-GB" altLang="en-US" sz="1600">
              <a:cs typeface="Arial"/>
            </a:endParaRPr>
          </a:p>
          <a:p>
            <a:pPr marL="0" indent="0"/>
            <a:endParaRPr lang="en-GB" altLang="en-US" sz="1600">
              <a:cs typeface="Arial"/>
            </a:endParaRPr>
          </a:p>
        </p:txBody>
      </p:sp>
      <p:pic>
        <p:nvPicPr>
          <p:cNvPr id="2" name="Picture 2" descr="A picture containing logo&#10;&#10;Description automatically generated">
            <a:extLst>
              <a:ext uri="{FF2B5EF4-FFF2-40B4-BE49-F238E27FC236}">
                <a16:creationId xmlns:a16="http://schemas.microsoft.com/office/drawing/2014/main" id="{99C34E75-4A61-B54F-3BE8-A76E4376B5F7}"/>
              </a:ext>
            </a:extLst>
          </p:cNvPr>
          <p:cNvPicPr>
            <a:picLocks noChangeAspect="1"/>
          </p:cNvPicPr>
          <p:nvPr/>
        </p:nvPicPr>
        <p:blipFill>
          <a:blip r:embed="rId3"/>
          <a:stretch>
            <a:fillRect/>
          </a:stretch>
        </p:blipFill>
        <p:spPr>
          <a:xfrm>
            <a:off x="6323792" y="300307"/>
            <a:ext cx="2638425" cy="85725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30F2FF7A-EBEC-4DCC-9996-0C43A9B45C18}"/>
              </a:ext>
            </a:extLst>
          </p:cNvPr>
          <p:cNvSpPr>
            <a:spLocks noGrp="1" noChangeArrowheads="1"/>
          </p:cNvSpPr>
          <p:nvPr>
            <p:ph type="title"/>
          </p:nvPr>
        </p:nvSpPr>
        <p:spPr>
          <a:xfrm>
            <a:off x="457200" y="188913"/>
            <a:ext cx="8229600" cy="1143000"/>
          </a:xfrm>
        </p:spPr>
        <p:txBody>
          <a:bodyPr/>
          <a:lstStyle/>
          <a:p>
            <a:pPr eaLnBrk="1" hangingPunct="1"/>
            <a:r>
              <a:rPr lang="en-GB" altLang="en-US" sz="2800" dirty="0">
                <a:latin typeface="Arial"/>
                <a:cs typeface="Arial"/>
              </a:rPr>
              <a:t>Thank you!</a:t>
            </a:r>
          </a:p>
        </p:txBody>
      </p:sp>
      <p:sp>
        <p:nvSpPr>
          <p:cNvPr id="24579" name="Rectangle 3">
            <a:extLst>
              <a:ext uri="{FF2B5EF4-FFF2-40B4-BE49-F238E27FC236}">
                <a16:creationId xmlns:a16="http://schemas.microsoft.com/office/drawing/2014/main" id="{F820C1BF-EF76-40AF-9C13-3725568DA49E}"/>
              </a:ext>
            </a:extLst>
          </p:cNvPr>
          <p:cNvSpPr>
            <a:spLocks noGrp="1" noChangeArrowheads="1"/>
          </p:cNvSpPr>
          <p:nvPr>
            <p:ph type="body" idx="1"/>
          </p:nvPr>
        </p:nvSpPr>
        <p:spPr>
          <a:xfrm>
            <a:off x="519113" y="1600200"/>
            <a:ext cx="8229600" cy="4525963"/>
          </a:xfrm>
        </p:spPr>
        <p:txBody>
          <a:bodyPr/>
          <a:lstStyle/>
          <a:p>
            <a:pPr marL="457200" indent="-457200" eaLnBrk="1" hangingPunct="1">
              <a:lnSpc>
                <a:spcPct val="110000"/>
              </a:lnSpc>
              <a:buFont typeface="Courier New"/>
              <a:buChar char="o"/>
            </a:pPr>
            <a:r>
              <a:rPr lang="en-GB" altLang="en-US" sz="2800" dirty="0">
                <a:cs typeface="Arial"/>
              </a:rPr>
              <a:t>Q&amp;A</a:t>
            </a:r>
          </a:p>
          <a:p>
            <a:pPr marL="457200" indent="-457200">
              <a:lnSpc>
                <a:spcPct val="110000"/>
              </a:lnSpc>
              <a:buFont typeface="Courier New"/>
              <a:buChar char="o"/>
            </a:pPr>
            <a:endParaRPr lang="en-GB" altLang="en-US" sz="2800">
              <a:cs typeface="Arial"/>
            </a:endParaRPr>
          </a:p>
          <a:p>
            <a:pPr marL="457200" indent="-457200">
              <a:lnSpc>
                <a:spcPct val="110000"/>
              </a:lnSpc>
              <a:buFont typeface="Courier New"/>
              <a:buChar char="o"/>
            </a:pPr>
            <a:r>
              <a:rPr lang="en-GB" altLang="en-US" sz="2800" dirty="0"/>
              <a:t>If you require any further information or clarification prior to the examinations please contact the relevant Exams officer.</a:t>
            </a:r>
            <a:endParaRPr lang="en-GB" dirty="0">
              <a:cs typeface="Arial"/>
            </a:endParaRPr>
          </a:p>
        </p:txBody>
      </p:sp>
      <p:pic>
        <p:nvPicPr>
          <p:cNvPr id="64516" name="Picture 2" descr="WB759_RVC_Corporate_Logo_RGB_300dpi_Dam">
            <a:extLst>
              <a:ext uri="{FF2B5EF4-FFF2-40B4-BE49-F238E27FC236}">
                <a16:creationId xmlns:a16="http://schemas.microsoft.com/office/drawing/2014/main" id="{B2D26998-9F24-43F1-9C8C-E6C4434F7A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animEffect transition="in" filter="fade">
                                      <p:cBhvr>
                                        <p:cTn id="7" dur="1000"/>
                                        <p:tgtEl>
                                          <p:spTgt spid="24579">
                                            <p:txEl>
                                              <p:pRg st="2" end="2"/>
                                            </p:txEl>
                                          </p:spTgt>
                                        </p:tgtEl>
                                      </p:cBhvr>
                                    </p:animEffect>
                                    <p:anim calcmode="lin" valueType="num">
                                      <p:cBhvr>
                                        <p:cTn id="8" dur="1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45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4579">
                                            <p:txEl>
                                              <p:pRg st="0" end="0"/>
                                            </p:txEl>
                                          </p:spTgt>
                                        </p:tgtEl>
                                        <p:attrNameLst>
                                          <p:attrName>style.visibility</p:attrName>
                                        </p:attrNameLst>
                                      </p:cBhvr>
                                      <p:to>
                                        <p:strVal val="visible"/>
                                      </p:to>
                                    </p:set>
                                    <p:animEffect transition="in" filter="fade">
                                      <p:cBhvr>
                                        <p:cTn id="14" dur="1000"/>
                                        <p:tgtEl>
                                          <p:spTgt spid="24579">
                                            <p:txEl>
                                              <p:pRg st="0" end="0"/>
                                            </p:txEl>
                                          </p:spTgt>
                                        </p:tgtEl>
                                      </p:cBhvr>
                                    </p:animEffect>
                                    <p:anim calcmode="lin" valueType="num">
                                      <p:cBhvr>
                                        <p:cTn id="15"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457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856F449-B100-4066-9B1A-E190F27E1569}"/>
              </a:ext>
            </a:extLst>
          </p:cNvPr>
          <p:cNvSpPr>
            <a:spLocks noGrp="1" noChangeArrowheads="1"/>
          </p:cNvSpPr>
          <p:nvPr>
            <p:ph type="title"/>
          </p:nvPr>
        </p:nvSpPr>
        <p:spPr>
          <a:xfrm>
            <a:off x="531813" y="260350"/>
            <a:ext cx="7772400" cy="658813"/>
          </a:xfrm>
        </p:spPr>
        <p:txBody>
          <a:bodyPr/>
          <a:lstStyle/>
          <a:p>
            <a:pPr eaLnBrk="1" hangingPunct="1"/>
            <a:r>
              <a:rPr lang="en-GB" altLang="en-US" sz="2800" dirty="0">
                <a:latin typeface="Arial"/>
                <a:cs typeface="Arial"/>
              </a:rPr>
              <a:t>The main purposes of external examining are:</a:t>
            </a:r>
            <a:br>
              <a:rPr lang="en-GB" altLang="en-US" sz="2800" dirty="0">
                <a:latin typeface="Arial"/>
              </a:rPr>
            </a:br>
            <a:endParaRPr lang="en-GB" altLang="en-US" sz="2800"/>
          </a:p>
        </p:txBody>
      </p:sp>
      <p:sp>
        <p:nvSpPr>
          <p:cNvPr id="4099" name="Rectangle 3">
            <a:extLst>
              <a:ext uri="{FF2B5EF4-FFF2-40B4-BE49-F238E27FC236}">
                <a16:creationId xmlns:a16="http://schemas.microsoft.com/office/drawing/2014/main" id="{2CB86D25-E67B-4EB5-8782-ECD2814327C3}"/>
              </a:ext>
            </a:extLst>
          </p:cNvPr>
          <p:cNvSpPr>
            <a:spLocks noGrp="1" noChangeArrowheads="1"/>
          </p:cNvSpPr>
          <p:nvPr>
            <p:ph type="body" idx="1"/>
          </p:nvPr>
        </p:nvSpPr>
        <p:spPr>
          <a:xfrm>
            <a:off x="531813" y="1252538"/>
            <a:ext cx="7772400" cy="4114800"/>
          </a:xfrm>
        </p:spPr>
        <p:txBody>
          <a:bodyPr/>
          <a:lstStyle/>
          <a:p>
            <a:pPr eaLnBrk="1" hangingPunct="1">
              <a:buFontTx/>
              <a:buChar char="•"/>
              <a:defRPr/>
            </a:pPr>
            <a:r>
              <a:rPr lang="en-GB" altLang="en-US" sz="2400"/>
              <a:t>to verify that academic standards are appropriate for the award, or part thereof (appointed to examine); </a:t>
            </a:r>
          </a:p>
          <a:p>
            <a:pPr marL="0" indent="0" eaLnBrk="1" hangingPunct="1">
              <a:defRPr/>
            </a:pPr>
            <a:endParaRPr lang="en-GB" altLang="en-US" sz="2400"/>
          </a:p>
          <a:p>
            <a:pPr eaLnBrk="1" hangingPunct="1">
              <a:buFontTx/>
              <a:buChar char="•"/>
              <a:defRPr/>
            </a:pPr>
            <a:r>
              <a:rPr lang="en-GB" altLang="en-US" sz="2400"/>
              <a:t>to help institutions assure and maintain academic standards across HE awards; </a:t>
            </a:r>
            <a:endParaRPr lang="en-GB" altLang="en-US" sz="2400">
              <a:cs typeface="Arial"/>
            </a:endParaRPr>
          </a:p>
          <a:p>
            <a:pPr marL="0" indent="0" eaLnBrk="1" hangingPunct="1">
              <a:defRPr/>
            </a:pPr>
            <a:endParaRPr lang="en-GB" altLang="en-US" sz="2400"/>
          </a:p>
          <a:p>
            <a:pPr eaLnBrk="1" hangingPunct="1">
              <a:buFontTx/>
              <a:buChar char="•"/>
              <a:defRPr/>
            </a:pPr>
            <a:r>
              <a:rPr lang="en-GB" altLang="en-US" sz="2400"/>
              <a:t>to help institutions ensure that their assessment processes are sound, operated fairly and in line with the institution's policies and regulations.</a:t>
            </a:r>
            <a:endParaRPr lang="en-GB" altLang="en-US" sz="2400">
              <a:cs typeface="Arial"/>
            </a:endParaRPr>
          </a:p>
          <a:p>
            <a:pPr eaLnBrk="1" hangingPunct="1">
              <a:defRPr/>
            </a:pPr>
            <a:endParaRPr lang="en-GB" altLang="en-US" sz="2800"/>
          </a:p>
        </p:txBody>
      </p:sp>
      <p:pic>
        <p:nvPicPr>
          <p:cNvPr id="9220" name="Picture 2" descr="WB759_RVC_Corporate_Logo_RGB_300dpi_Dam">
            <a:extLst>
              <a:ext uri="{FF2B5EF4-FFF2-40B4-BE49-F238E27FC236}">
                <a16:creationId xmlns:a16="http://schemas.microsoft.com/office/drawing/2014/main" id="{11D3E9DF-BFAF-4328-A409-87B26B6C26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 calcmode="lin" valueType="num">
                                      <p:cBhvr additive="base">
                                        <p:cTn id="19"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D2A76C3-56D5-4C55-A5B9-976CAE488186}"/>
              </a:ext>
            </a:extLst>
          </p:cNvPr>
          <p:cNvSpPr>
            <a:spLocks noGrp="1" noChangeArrowheads="1"/>
          </p:cNvSpPr>
          <p:nvPr>
            <p:ph type="title"/>
          </p:nvPr>
        </p:nvSpPr>
        <p:spPr>
          <a:xfrm>
            <a:off x="457200" y="274638"/>
            <a:ext cx="8229600" cy="2217737"/>
          </a:xfrm>
        </p:spPr>
        <p:txBody>
          <a:bodyPr/>
          <a:lstStyle/>
          <a:p>
            <a:r>
              <a:rPr lang="en-US" altLang="en-US" sz="2000" dirty="0">
                <a:latin typeface="Arial"/>
                <a:cs typeface="Arial"/>
              </a:rPr>
              <a:t>External Examiners play an important role in our assurance of quality and standards. </a:t>
            </a:r>
            <a:br>
              <a:rPr lang="en-US" altLang="en-US" sz="2000" dirty="0">
                <a:latin typeface="Arial"/>
              </a:rPr>
            </a:br>
            <a:br>
              <a:rPr lang="en-US" altLang="en-US" sz="2000" dirty="0">
                <a:latin typeface="Arial"/>
              </a:rPr>
            </a:br>
            <a:r>
              <a:rPr lang="en-US" altLang="en-US" sz="2000" dirty="0">
                <a:latin typeface="Arial"/>
                <a:cs typeface="Arial"/>
              </a:rPr>
              <a:t>Their duties are comprehensive, and include:</a:t>
            </a:r>
            <a:br>
              <a:rPr lang="en-GB" altLang="en-US" dirty="0">
                <a:latin typeface="Arial"/>
              </a:rPr>
            </a:br>
            <a:endParaRPr lang="en-GB" altLang="en-US"/>
          </a:p>
        </p:txBody>
      </p:sp>
      <p:sp>
        <p:nvSpPr>
          <p:cNvPr id="6147" name="Content Placeholder 3">
            <a:extLst>
              <a:ext uri="{FF2B5EF4-FFF2-40B4-BE49-F238E27FC236}">
                <a16:creationId xmlns:a16="http://schemas.microsoft.com/office/drawing/2014/main" id="{EBE1634D-53F3-4BA9-81F6-D4863ECFC867}"/>
              </a:ext>
            </a:extLst>
          </p:cNvPr>
          <p:cNvSpPr>
            <a:spLocks noGrp="1"/>
          </p:cNvSpPr>
          <p:nvPr>
            <p:ph sz="half" idx="2"/>
          </p:nvPr>
        </p:nvSpPr>
        <p:spPr>
          <a:xfrm>
            <a:off x="468313" y="1412875"/>
            <a:ext cx="8434387" cy="4895850"/>
          </a:xfrm>
        </p:spPr>
        <p:txBody>
          <a:bodyPr/>
          <a:lstStyle/>
          <a:p>
            <a:pPr marL="0" indent="0">
              <a:defRPr/>
            </a:pPr>
            <a:endParaRPr lang="en-US" altLang="en-US" sz="1600" u="sng"/>
          </a:p>
          <a:p>
            <a:pPr marL="0" indent="0">
              <a:defRPr/>
            </a:pPr>
            <a:endParaRPr lang="en-US" altLang="en-US" sz="1600" u="sng"/>
          </a:p>
          <a:p>
            <a:pPr lvl="1">
              <a:defRPr/>
            </a:pPr>
            <a:r>
              <a:rPr lang="en-US" altLang="en-US" sz="1600" dirty="0"/>
              <a:t>ensuring that the assessment schedule satisfies the objectives of the course and covers the specified content;</a:t>
            </a:r>
            <a:endParaRPr lang="en-US" altLang="en-US" sz="1600">
              <a:cs typeface="Arial"/>
            </a:endParaRPr>
          </a:p>
          <a:p>
            <a:pPr marL="457200" lvl="1" indent="0">
              <a:buFontTx/>
              <a:buNone/>
              <a:defRPr/>
            </a:pPr>
            <a:endParaRPr lang="en-GB" altLang="en-US" sz="1600" dirty="0">
              <a:cs typeface="Arial"/>
            </a:endParaRPr>
          </a:p>
          <a:p>
            <a:pPr lvl="1">
              <a:defRPr/>
            </a:pPr>
            <a:r>
              <a:rPr lang="en-US" altLang="en-US" sz="1600" dirty="0"/>
              <a:t>approving all written examination papers;</a:t>
            </a:r>
            <a:endParaRPr lang="en-US" altLang="en-US" sz="1600">
              <a:cs typeface="Arial"/>
            </a:endParaRPr>
          </a:p>
          <a:p>
            <a:pPr marL="457200" lvl="1" indent="0">
              <a:buFontTx/>
              <a:buNone/>
              <a:defRPr/>
            </a:pPr>
            <a:endParaRPr lang="en-GB" altLang="en-US" sz="1600" dirty="0">
              <a:cs typeface="Arial"/>
            </a:endParaRPr>
          </a:p>
          <a:p>
            <a:pPr lvl="1">
              <a:defRPr/>
            </a:pPr>
            <a:r>
              <a:rPr lang="en-US" altLang="en-US" sz="1600" dirty="0"/>
              <a:t>confirming that the standard of marking is satisfactory, by </a:t>
            </a:r>
            <a:r>
              <a:rPr lang="en-US" altLang="en-US" sz="1600" dirty="0" err="1"/>
              <a:t>scrutinising</a:t>
            </a:r>
            <a:r>
              <a:rPr lang="en-US" altLang="en-US" sz="1600" dirty="0"/>
              <a:t> a sample of scripts and, optionally, coursework. </a:t>
            </a:r>
            <a:r>
              <a:rPr lang="en-US" altLang="en-US" sz="1600" dirty="0">
                <a:ea typeface="+mn-lt"/>
                <a:cs typeface="+mn-lt"/>
              </a:rPr>
              <a:t>F</a:t>
            </a:r>
            <a:r>
              <a:rPr lang="en-US" sz="1600" dirty="0">
                <a:ea typeface="+mn-lt"/>
                <a:cs typeface="+mn-lt"/>
              </a:rPr>
              <a:t>lag at the Exam Board meeting any batches of marking that lack annotations for the purpose of helping to determine why a mark(s) has been provided</a:t>
            </a:r>
            <a:r>
              <a:rPr lang="en-US" altLang="en-US" sz="1600" dirty="0"/>
              <a:t>;</a:t>
            </a:r>
            <a:endParaRPr lang="en-US" altLang="en-US" sz="1600">
              <a:cs typeface="Arial"/>
            </a:endParaRPr>
          </a:p>
          <a:p>
            <a:pPr marL="457200" lvl="1" indent="0">
              <a:buFontTx/>
              <a:buNone/>
              <a:defRPr/>
            </a:pPr>
            <a:endParaRPr lang="en-GB" altLang="en-US" sz="1600" dirty="0">
              <a:cs typeface="Arial"/>
            </a:endParaRPr>
          </a:p>
          <a:p>
            <a:pPr lvl="1">
              <a:defRPr/>
            </a:pPr>
            <a:r>
              <a:rPr lang="en-US" altLang="en-US" sz="1600" dirty="0"/>
              <a:t>observing (not participating in) oral, practical and clinical examinations;</a:t>
            </a:r>
            <a:endParaRPr lang="en-US" altLang="en-US" sz="1600">
              <a:cs typeface="Arial"/>
            </a:endParaRPr>
          </a:p>
          <a:p>
            <a:pPr marL="457200" lvl="1" indent="0">
              <a:buFontTx/>
              <a:buNone/>
              <a:defRPr/>
            </a:pPr>
            <a:endParaRPr lang="en-GB" altLang="en-US" sz="1600" dirty="0">
              <a:cs typeface="Arial"/>
            </a:endParaRPr>
          </a:p>
          <a:p>
            <a:pPr lvl="1">
              <a:defRPr/>
            </a:pPr>
            <a:r>
              <a:rPr lang="en-US" altLang="en-US" sz="1600" dirty="0"/>
              <a:t>ensuring that there are no irregularities in the conduct of the examination and that it has been conducted in accordance with the Regulations;</a:t>
            </a:r>
            <a:endParaRPr lang="en-GB" altLang="en-US" sz="1600" dirty="0">
              <a:cs typeface="Arial"/>
            </a:endParaRPr>
          </a:p>
          <a:p>
            <a:pPr marL="0" indent="0">
              <a:defRPr/>
            </a:pPr>
            <a:endParaRPr lang="en-GB" altLang="en-US" sz="1600" dirty="0">
              <a:cs typeface="Arial"/>
            </a:endParaRPr>
          </a:p>
        </p:txBody>
      </p:sp>
      <p:pic>
        <p:nvPicPr>
          <p:cNvPr id="13316" name="Picture 2" descr="WB759_RVC_Corporate_Logo_RGB_300dpi_Dam">
            <a:extLst>
              <a:ext uri="{FF2B5EF4-FFF2-40B4-BE49-F238E27FC236}">
                <a16:creationId xmlns:a16="http://schemas.microsoft.com/office/drawing/2014/main" id="{40197182-1D12-4BEB-8D8A-42CD8AE4AC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animEffect transition="in" filter="fade">
                                      <p:cBhvr>
                                        <p:cTn id="7" dur="1000"/>
                                        <p:tgtEl>
                                          <p:spTgt spid="6147">
                                            <p:txEl>
                                              <p:pRg st="2" end="2"/>
                                            </p:txEl>
                                          </p:spTgt>
                                        </p:tgtEl>
                                      </p:cBhvr>
                                    </p:animEffect>
                                    <p:anim calcmode="lin" valueType="num">
                                      <p:cBhvr>
                                        <p:cTn id="8"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147">
                                            <p:txEl>
                                              <p:pRg st="4" end="4"/>
                                            </p:txEl>
                                          </p:spTgt>
                                        </p:tgtEl>
                                        <p:attrNameLst>
                                          <p:attrName>style.visibility</p:attrName>
                                        </p:attrNameLst>
                                      </p:cBhvr>
                                      <p:to>
                                        <p:strVal val="visible"/>
                                      </p:to>
                                    </p:set>
                                    <p:animEffect transition="in" filter="fade">
                                      <p:cBhvr>
                                        <p:cTn id="14" dur="1000"/>
                                        <p:tgtEl>
                                          <p:spTgt spid="6147">
                                            <p:txEl>
                                              <p:pRg st="4" end="4"/>
                                            </p:txEl>
                                          </p:spTgt>
                                        </p:tgtEl>
                                      </p:cBhvr>
                                    </p:animEffect>
                                    <p:anim calcmode="lin" valueType="num">
                                      <p:cBhvr>
                                        <p:cTn id="15" dur="10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6147">
                                            <p:txEl>
                                              <p:pRg st="6" end="6"/>
                                            </p:txEl>
                                          </p:spTgt>
                                        </p:tgtEl>
                                        <p:attrNameLst>
                                          <p:attrName>style.visibility</p:attrName>
                                        </p:attrNameLst>
                                      </p:cBhvr>
                                      <p:to>
                                        <p:strVal val="visible"/>
                                      </p:to>
                                    </p:set>
                                    <p:animEffect transition="in" filter="fade">
                                      <p:cBhvr>
                                        <p:cTn id="21" dur="1000"/>
                                        <p:tgtEl>
                                          <p:spTgt spid="6147">
                                            <p:txEl>
                                              <p:pRg st="6" end="6"/>
                                            </p:txEl>
                                          </p:spTgt>
                                        </p:tgtEl>
                                      </p:cBhvr>
                                    </p:animEffect>
                                    <p:anim calcmode="lin" valueType="num">
                                      <p:cBhvr>
                                        <p:cTn id="22" dur="1000" fill="hold"/>
                                        <p:tgtEl>
                                          <p:spTgt spid="6147">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614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6147">
                                            <p:txEl>
                                              <p:pRg st="8" end="8"/>
                                            </p:txEl>
                                          </p:spTgt>
                                        </p:tgtEl>
                                        <p:attrNameLst>
                                          <p:attrName>style.visibility</p:attrName>
                                        </p:attrNameLst>
                                      </p:cBhvr>
                                      <p:to>
                                        <p:strVal val="visible"/>
                                      </p:to>
                                    </p:set>
                                    <p:animEffect transition="in" filter="fade">
                                      <p:cBhvr>
                                        <p:cTn id="28" dur="1000"/>
                                        <p:tgtEl>
                                          <p:spTgt spid="6147">
                                            <p:txEl>
                                              <p:pRg st="8" end="8"/>
                                            </p:txEl>
                                          </p:spTgt>
                                        </p:tgtEl>
                                      </p:cBhvr>
                                    </p:animEffect>
                                    <p:anim calcmode="lin" valueType="num">
                                      <p:cBhvr>
                                        <p:cTn id="29" dur="1000" fill="hold"/>
                                        <p:tgtEl>
                                          <p:spTgt spid="6147">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614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6147">
                                            <p:txEl>
                                              <p:pRg st="10" end="10"/>
                                            </p:txEl>
                                          </p:spTgt>
                                        </p:tgtEl>
                                        <p:attrNameLst>
                                          <p:attrName>style.visibility</p:attrName>
                                        </p:attrNameLst>
                                      </p:cBhvr>
                                      <p:to>
                                        <p:strVal val="visible"/>
                                      </p:to>
                                    </p:set>
                                    <p:animEffect transition="in" filter="fade">
                                      <p:cBhvr>
                                        <p:cTn id="35" dur="1000"/>
                                        <p:tgtEl>
                                          <p:spTgt spid="6147">
                                            <p:txEl>
                                              <p:pRg st="10" end="10"/>
                                            </p:txEl>
                                          </p:spTgt>
                                        </p:tgtEl>
                                      </p:cBhvr>
                                    </p:animEffect>
                                    <p:anim calcmode="lin" valueType="num">
                                      <p:cBhvr>
                                        <p:cTn id="36" dur="1000" fill="hold"/>
                                        <p:tgtEl>
                                          <p:spTgt spid="6147">
                                            <p:txEl>
                                              <p:pRg st="10" end="10"/>
                                            </p:txEl>
                                          </p:spTgt>
                                        </p:tgtEl>
                                        <p:attrNameLst>
                                          <p:attrName>ppt_x</p:attrName>
                                        </p:attrNameLst>
                                      </p:cBhvr>
                                      <p:tavLst>
                                        <p:tav tm="0">
                                          <p:val>
                                            <p:strVal val="#ppt_x"/>
                                          </p:val>
                                        </p:tav>
                                        <p:tav tm="100000">
                                          <p:val>
                                            <p:strVal val="#ppt_x"/>
                                          </p:val>
                                        </p:tav>
                                      </p:tavLst>
                                    </p:anim>
                                    <p:anim calcmode="lin" valueType="num">
                                      <p:cBhvr>
                                        <p:cTn id="37" dur="1000" fill="hold"/>
                                        <p:tgtEl>
                                          <p:spTgt spid="6147">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16F2101-CD19-4CBF-BBF7-FB05A5D1560A}"/>
              </a:ext>
            </a:extLst>
          </p:cNvPr>
          <p:cNvSpPr>
            <a:spLocks noGrp="1" noChangeArrowheads="1"/>
          </p:cNvSpPr>
          <p:nvPr>
            <p:ph type="title"/>
          </p:nvPr>
        </p:nvSpPr>
        <p:spPr>
          <a:xfrm>
            <a:off x="457200" y="274638"/>
            <a:ext cx="8229600" cy="956902"/>
          </a:xfrm>
        </p:spPr>
        <p:txBody>
          <a:bodyPr/>
          <a:lstStyle/>
          <a:p>
            <a:r>
              <a:rPr lang="en-US" altLang="en-US" sz="2000" dirty="0">
                <a:latin typeface="Arial"/>
                <a:cs typeface="Arial"/>
              </a:rPr>
              <a:t>External Examiners duties cont'd</a:t>
            </a:r>
            <a:br>
              <a:rPr lang="en-GB" altLang="en-US" dirty="0"/>
            </a:br>
            <a:endParaRPr lang="en-GB" altLang="en-US"/>
          </a:p>
        </p:txBody>
      </p:sp>
      <p:sp>
        <p:nvSpPr>
          <p:cNvPr id="6147" name="Content Placeholder 3">
            <a:extLst>
              <a:ext uri="{FF2B5EF4-FFF2-40B4-BE49-F238E27FC236}">
                <a16:creationId xmlns:a16="http://schemas.microsoft.com/office/drawing/2014/main" id="{196F32E4-BED9-48E4-A1DA-BFD3CED28059}"/>
              </a:ext>
            </a:extLst>
          </p:cNvPr>
          <p:cNvSpPr>
            <a:spLocks noGrp="1"/>
          </p:cNvSpPr>
          <p:nvPr>
            <p:ph sz="half" idx="2"/>
          </p:nvPr>
        </p:nvSpPr>
        <p:spPr>
          <a:xfrm>
            <a:off x="354013" y="1315155"/>
            <a:ext cx="8434387" cy="4637397"/>
          </a:xfrm>
        </p:spPr>
        <p:txBody>
          <a:bodyPr/>
          <a:lstStyle/>
          <a:p>
            <a:pPr marL="0" indent="0">
              <a:defRPr/>
            </a:pPr>
            <a:endParaRPr lang="en-US" altLang="en-US" sz="1600" u="sng"/>
          </a:p>
          <a:p>
            <a:pPr lvl="1">
              <a:defRPr/>
            </a:pPr>
            <a:r>
              <a:rPr lang="en-US" altLang="en-US" sz="1600" dirty="0"/>
              <a:t>attending meetings of the Board of Examiners held to determine the results of examinations, and participating fully in all their decisions. </a:t>
            </a:r>
            <a:endParaRPr lang="en-US" altLang="en-US" sz="1600" dirty="0">
              <a:cs typeface="Arial"/>
            </a:endParaRPr>
          </a:p>
          <a:p>
            <a:pPr marL="457200" lvl="1" indent="0">
              <a:buNone/>
              <a:defRPr/>
            </a:pPr>
            <a:endParaRPr lang="en-US" sz="1600" dirty="0"/>
          </a:p>
          <a:p>
            <a:pPr marL="457200" lvl="1" indent="0">
              <a:buNone/>
              <a:defRPr/>
            </a:pPr>
            <a:r>
              <a:rPr lang="en-US" sz="1600" b="1" dirty="0"/>
              <a:t>Note</a:t>
            </a:r>
            <a:r>
              <a:rPr lang="en-US" sz="1600" dirty="0"/>
              <a:t>: In exceptional circumstances and with the prior agreement of the Exam Board Chair, an External Examiner may be permitted to attend the meeting remotely via video call. At least one External Examiner must be present at the Board of Examiners</a:t>
            </a:r>
            <a:r>
              <a:rPr lang="en-US" altLang="en-US" sz="1600" dirty="0"/>
              <a:t>;</a:t>
            </a:r>
            <a:endParaRPr lang="en-US" altLang="en-US" sz="1600">
              <a:cs typeface="Arial"/>
            </a:endParaRPr>
          </a:p>
          <a:p>
            <a:pPr marL="457200" lvl="1" indent="0">
              <a:buFontTx/>
              <a:buNone/>
              <a:defRPr/>
            </a:pPr>
            <a:endParaRPr lang="en-GB" altLang="en-US" sz="1600" dirty="0">
              <a:cs typeface="Arial"/>
            </a:endParaRPr>
          </a:p>
          <a:p>
            <a:pPr lvl="1">
              <a:defRPr/>
            </a:pPr>
            <a:r>
              <a:rPr lang="en-US" altLang="en-US" sz="1600" dirty="0"/>
              <a:t>approving results by signing lists of results;</a:t>
            </a:r>
            <a:endParaRPr lang="en-US" altLang="en-US" sz="1600">
              <a:cs typeface="Arial"/>
            </a:endParaRPr>
          </a:p>
          <a:p>
            <a:pPr marL="457200" lvl="1" indent="0">
              <a:buFontTx/>
              <a:buNone/>
              <a:defRPr/>
            </a:pPr>
            <a:endParaRPr lang="en-US" altLang="en-US" sz="1600" dirty="0">
              <a:cs typeface="Arial"/>
            </a:endParaRPr>
          </a:p>
          <a:p>
            <a:pPr lvl="1">
              <a:defRPr/>
            </a:pPr>
            <a:r>
              <a:rPr lang="en-GB" altLang="en-US" sz="1600" dirty="0"/>
              <a:t>Submit an annual (individual/collaborative) report to the College;</a:t>
            </a:r>
            <a:endParaRPr lang="en-GB" altLang="en-US" sz="1600">
              <a:cs typeface="Arial"/>
            </a:endParaRPr>
          </a:p>
          <a:p>
            <a:pPr marL="457200" lvl="1" indent="0">
              <a:buFontTx/>
              <a:buNone/>
              <a:defRPr/>
            </a:pPr>
            <a:endParaRPr lang="en-GB" altLang="en-US" sz="1600" dirty="0">
              <a:cs typeface="Arial"/>
            </a:endParaRPr>
          </a:p>
          <a:p>
            <a:pPr lvl="1">
              <a:defRPr/>
            </a:pPr>
            <a:r>
              <a:rPr lang="en-GB" altLang="en-US" sz="1600" dirty="0"/>
              <a:t>If appropriate, submit a confidential report to the Principal if dissatisfied with any decision of a Boards of Examiners.</a:t>
            </a:r>
            <a:endParaRPr lang="en-GB" altLang="en-US" sz="1600">
              <a:cs typeface="Arial"/>
            </a:endParaRPr>
          </a:p>
          <a:p>
            <a:pPr marL="0" indent="0">
              <a:defRPr/>
            </a:pPr>
            <a:endParaRPr lang="en-GB" altLang="en-US" sz="1600" dirty="0">
              <a:cs typeface="Arial"/>
            </a:endParaRPr>
          </a:p>
        </p:txBody>
      </p:sp>
      <p:pic>
        <p:nvPicPr>
          <p:cNvPr id="15364" name="Picture 2" descr="WB759_RVC_Corporate_Logo_RGB_300dpi_Dam">
            <a:extLst>
              <a:ext uri="{FF2B5EF4-FFF2-40B4-BE49-F238E27FC236}">
                <a16:creationId xmlns:a16="http://schemas.microsoft.com/office/drawing/2014/main" id="{E4664F49-2A74-47A5-8E33-EBD89C4E5A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fade">
                                      <p:cBhvr>
                                        <p:cTn id="7" dur="1000"/>
                                        <p:tgtEl>
                                          <p:spTgt spid="6147">
                                            <p:txEl>
                                              <p:pRg st="1" end="1"/>
                                            </p:txEl>
                                          </p:spTgt>
                                        </p:tgtEl>
                                      </p:cBhvr>
                                    </p:animEffect>
                                    <p:anim calcmode="lin" valueType="num">
                                      <p:cBhvr>
                                        <p:cTn id="8"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147">
                                            <p:txEl>
                                              <p:pRg st="3" end="3"/>
                                            </p:txEl>
                                          </p:spTgt>
                                        </p:tgtEl>
                                        <p:attrNameLst>
                                          <p:attrName>style.visibility</p:attrName>
                                        </p:attrNameLst>
                                      </p:cBhvr>
                                      <p:to>
                                        <p:strVal val="visible"/>
                                      </p:to>
                                    </p:set>
                                    <p:animEffect transition="in" filter="fade">
                                      <p:cBhvr>
                                        <p:cTn id="14" dur="1000"/>
                                        <p:tgtEl>
                                          <p:spTgt spid="6147">
                                            <p:txEl>
                                              <p:pRg st="3" end="3"/>
                                            </p:txEl>
                                          </p:spTgt>
                                        </p:tgtEl>
                                      </p:cBhvr>
                                    </p:animEffect>
                                    <p:anim calcmode="lin" valueType="num">
                                      <p:cBhvr>
                                        <p:cTn id="15"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6147">
                                            <p:txEl>
                                              <p:pRg st="5" end="5"/>
                                            </p:txEl>
                                          </p:spTgt>
                                        </p:tgtEl>
                                        <p:attrNameLst>
                                          <p:attrName>style.visibility</p:attrName>
                                        </p:attrNameLst>
                                      </p:cBhvr>
                                      <p:to>
                                        <p:strVal val="visible"/>
                                      </p:to>
                                    </p:set>
                                    <p:animEffect transition="in" filter="fade">
                                      <p:cBhvr>
                                        <p:cTn id="21" dur="1000"/>
                                        <p:tgtEl>
                                          <p:spTgt spid="6147">
                                            <p:txEl>
                                              <p:pRg st="5" end="5"/>
                                            </p:txEl>
                                          </p:spTgt>
                                        </p:tgtEl>
                                      </p:cBhvr>
                                    </p:animEffect>
                                    <p:anim calcmode="lin" valueType="num">
                                      <p:cBhvr>
                                        <p:cTn id="22" dur="1000" fill="hold"/>
                                        <p:tgtEl>
                                          <p:spTgt spid="6147">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614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6147">
                                            <p:txEl>
                                              <p:pRg st="7" end="7"/>
                                            </p:txEl>
                                          </p:spTgt>
                                        </p:tgtEl>
                                        <p:attrNameLst>
                                          <p:attrName>style.visibility</p:attrName>
                                        </p:attrNameLst>
                                      </p:cBhvr>
                                      <p:to>
                                        <p:strVal val="visible"/>
                                      </p:to>
                                    </p:set>
                                    <p:animEffect transition="in" filter="fade">
                                      <p:cBhvr>
                                        <p:cTn id="28" dur="1000"/>
                                        <p:tgtEl>
                                          <p:spTgt spid="6147">
                                            <p:txEl>
                                              <p:pRg st="7" end="7"/>
                                            </p:txEl>
                                          </p:spTgt>
                                        </p:tgtEl>
                                      </p:cBhvr>
                                    </p:animEffect>
                                    <p:anim calcmode="lin" valueType="num">
                                      <p:cBhvr>
                                        <p:cTn id="29" dur="1000" fill="hold"/>
                                        <p:tgtEl>
                                          <p:spTgt spid="6147">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614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6147">
                                            <p:txEl>
                                              <p:pRg st="9" end="9"/>
                                            </p:txEl>
                                          </p:spTgt>
                                        </p:tgtEl>
                                        <p:attrNameLst>
                                          <p:attrName>style.visibility</p:attrName>
                                        </p:attrNameLst>
                                      </p:cBhvr>
                                      <p:to>
                                        <p:strVal val="visible"/>
                                      </p:to>
                                    </p:set>
                                    <p:animEffect transition="in" filter="fade">
                                      <p:cBhvr>
                                        <p:cTn id="35" dur="1000"/>
                                        <p:tgtEl>
                                          <p:spTgt spid="6147">
                                            <p:txEl>
                                              <p:pRg st="9" end="9"/>
                                            </p:txEl>
                                          </p:spTgt>
                                        </p:tgtEl>
                                      </p:cBhvr>
                                    </p:animEffect>
                                    <p:anim calcmode="lin" valueType="num">
                                      <p:cBhvr>
                                        <p:cTn id="36" dur="1000" fill="hold"/>
                                        <p:tgtEl>
                                          <p:spTgt spid="6147">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614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a:extLst>
              <a:ext uri="{FF2B5EF4-FFF2-40B4-BE49-F238E27FC236}">
                <a16:creationId xmlns:a16="http://schemas.microsoft.com/office/drawing/2014/main" id="{AE407C59-5179-4060-A231-1BD397D009EB}"/>
              </a:ext>
            </a:extLst>
          </p:cNvPr>
          <p:cNvSpPr>
            <a:spLocks noGrp="1"/>
          </p:cNvSpPr>
          <p:nvPr>
            <p:ph idx="1"/>
          </p:nvPr>
        </p:nvSpPr>
        <p:spPr>
          <a:xfrm>
            <a:off x="395288" y="1196975"/>
            <a:ext cx="8424862" cy="5111750"/>
          </a:xfrm>
        </p:spPr>
        <p:txBody>
          <a:bodyPr/>
          <a:lstStyle/>
          <a:p>
            <a:pPr>
              <a:defRPr/>
            </a:pPr>
            <a:r>
              <a:rPr lang="en-GB" sz="1600">
                <a:ea typeface="+mn-lt"/>
                <a:cs typeface="+mn-lt"/>
              </a:rPr>
              <a:t>To continue to meet the ongoing conditions of registration with the </a:t>
            </a:r>
            <a:r>
              <a:rPr lang="en-GB" sz="1600" err="1">
                <a:ea typeface="+mn-lt"/>
                <a:cs typeface="+mn-lt"/>
              </a:rPr>
              <a:t>OfS</a:t>
            </a:r>
            <a:r>
              <a:rPr lang="en-GB" sz="1600">
                <a:ea typeface="+mn-lt"/>
                <a:cs typeface="+mn-lt"/>
              </a:rPr>
              <a:t>, the RVC and other</a:t>
            </a:r>
            <a:endParaRPr lang="en-US">
              <a:ea typeface="+mn-lt"/>
              <a:cs typeface="+mn-lt"/>
            </a:endParaRPr>
          </a:p>
          <a:p>
            <a:pPr>
              <a:defRPr/>
            </a:pPr>
            <a:r>
              <a:rPr lang="en-GB" sz="1600">
                <a:ea typeface="+mn-lt"/>
                <a:cs typeface="+mn-lt"/>
              </a:rPr>
              <a:t>registered providers must ensure that:</a:t>
            </a:r>
            <a:endParaRPr lang="en-US">
              <a:ea typeface="+mn-lt"/>
              <a:cs typeface="+mn-lt"/>
            </a:endParaRPr>
          </a:p>
          <a:p>
            <a:pPr>
              <a:buAutoNum type="arabicPeriod"/>
              <a:defRPr/>
            </a:pPr>
            <a:r>
              <a:rPr lang="en-GB" sz="1600">
                <a:ea typeface="+mn-lt"/>
                <a:cs typeface="+mn-lt"/>
              </a:rPr>
              <a:t>any standards set appropriately reflect any applicable sector-recognised standards; and</a:t>
            </a:r>
            <a:endParaRPr lang="en-US">
              <a:cs typeface="Arial"/>
            </a:endParaRPr>
          </a:p>
          <a:p>
            <a:pPr>
              <a:buAutoNum type="arabicPeriod"/>
              <a:defRPr/>
            </a:pPr>
            <a:r>
              <a:rPr lang="en-GB" sz="1600">
                <a:ea typeface="+mn-lt"/>
                <a:cs typeface="+mn-lt"/>
              </a:rPr>
              <a:t>awards are only granted to students whose knowledge and skills appropriately reflect any applicable sector-recognised standards.</a:t>
            </a:r>
            <a:endParaRPr lang="en-GB">
              <a:cs typeface="Arial"/>
            </a:endParaRPr>
          </a:p>
          <a:p>
            <a:pPr>
              <a:defRPr/>
            </a:pPr>
            <a:endParaRPr lang="en-GB" altLang="en-US" sz="1600">
              <a:cs typeface="Arial"/>
            </a:endParaRPr>
          </a:p>
          <a:p>
            <a:pPr>
              <a:defRPr/>
            </a:pPr>
            <a:r>
              <a:rPr lang="en-GB" altLang="en-US" sz="1600">
                <a:cs typeface="Arial"/>
                <a:hlinkClick r:id="rId3"/>
              </a:rPr>
              <a:t>Office for Students (OfS) Condition B5 - Sector-recognised standards </a:t>
            </a:r>
            <a:endParaRPr lang="en-GB" altLang="en-US" sz="1600">
              <a:cs typeface="Arial"/>
            </a:endParaRPr>
          </a:p>
          <a:p>
            <a:pPr>
              <a:defRPr/>
            </a:pPr>
            <a:r>
              <a:rPr lang="en-GB" altLang="en-US" sz="1600">
                <a:cs typeface="Arial"/>
              </a:rPr>
              <a:t>Outlines examples of typical higher education qualifications for each level (4, 5, 6, 7, and</a:t>
            </a:r>
          </a:p>
          <a:p>
            <a:pPr>
              <a:defRPr/>
            </a:pPr>
            <a:r>
              <a:rPr lang="en-GB" altLang="en-US" sz="1600">
                <a:cs typeface="Arial"/>
              </a:rPr>
              <a:t>8), volumes of credit, credit values, and qualification descriptors. </a:t>
            </a:r>
          </a:p>
          <a:p>
            <a:pPr>
              <a:defRPr/>
            </a:pPr>
            <a:endParaRPr lang="en-GB" altLang="en-US" sz="1600"/>
          </a:p>
          <a:p>
            <a:pPr>
              <a:defRPr/>
            </a:pPr>
            <a:r>
              <a:rPr lang="en-GB" altLang="en-US" sz="1600">
                <a:cs typeface="Arial"/>
              </a:rPr>
              <a:t>Uses content drawn from:</a:t>
            </a:r>
          </a:p>
          <a:p>
            <a:pPr marL="0" indent="0">
              <a:defRPr/>
            </a:pPr>
            <a:r>
              <a:rPr lang="en-GB" altLang="en-US" sz="1600">
                <a:cs typeface="Arial"/>
              </a:rPr>
              <a:t>The Frameworks for Higher Education Qualifications of UK Degree Awarding Bodies (FHEQ) and elsewhere.</a:t>
            </a:r>
          </a:p>
          <a:p>
            <a:pPr>
              <a:buFont typeface="Arial"/>
              <a:buChar char="•"/>
              <a:defRPr/>
            </a:pPr>
            <a:endParaRPr lang="en-GB" altLang="en-US" sz="1600">
              <a:cs typeface="Arial"/>
            </a:endParaRPr>
          </a:p>
          <a:p>
            <a:pPr>
              <a:defRPr/>
            </a:pPr>
            <a:endParaRPr lang="en-GB" altLang="en-US" sz="1600"/>
          </a:p>
          <a:p>
            <a:pPr>
              <a:defRPr/>
            </a:pPr>
            <a:endParaRPr lang="en-GB" altLang="en-US" sz="1400">
              <a:cs typeface="Arial"/>
            </a:endParaRPr>
          </a:p>
        </p:txBody>
      </p:sp>
      <p:sp>
        <p:nvSpPr>
          <p:cNvPr id="19459" name="Title 1">
            <a:extLst>
              <a:ext uri="{FF2B5EF4-FFF2-40B4-BE49-F238E27FC236}">
                <a16:creationId xmlns:a16="http://schemas.microsoft.com/office/drawing/2014/main" id="{56018CDD-E21D-4EFD-9B7B-071F828D8AB0}"/>
              </a:ext>
            </a:extLst>
          </p:cNvPr>
          <p:cNvSpPr>
            <a:spLocks noGrp="1" noChangeArrowheads="1"/>
          </p:cNvSpPr>
          <p:nvPr>
            <p:ph type="title"/>
          </p:nvPr>
        </p:nvSpPr>
        <p:spPr>
          <a:xfrm>
            <a:off x="457200" y="274638"/>
            <a:ext cx="8229600" cy="633412"/>
          </a:xfrm>
        </p:spPr>
        <p:txBody>
          <a:bodyPr/>
          <a:lstStyle/>
          <a:p>
            <a:r>
              <a:rPr lang="en-GB" altLang="en-US" sz="2000" dirty="0">
                <a:latin typeface="Arial"/>
                <a:cs typeface="Arial"/>
              </a:rPr>
              <a:t>Very useful information – please familiarise yourself with….</a:t>
            </a:r>
            <a:r>
              <a:rPr lang="en-GB" altLang="en-US" sz="2000" dirty="0"/>
              <a:t>   </a:t>
            </a:r>
          </a:p>
        </p:txBody>
      </p:sp>
      <p:pic>
        <p:nvPicPr>
          <p:cNvPr id="19460" name="Picture 2" descr="WB759_RVC_Corporate_Logo_RGB_300dpi_Dam">
            <a:extLst>
              <a:ext uri="{FF2B5EF4-FFF2-40B4-BE49-F238E27FC236}">
                <a16:creationId xmlns:a16="http://schemas.microsoft.com/office/drawing/2014/main" id="{0E5BB799-26C3-4865-8B8C-28B35AF941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xEl>
                                              <p:pRg st="5" end="5"/>
                                            </p:txEl>
                                          </p:spTgt>
                                        </p:tgtEl>
                                        <p:attrNameLst>
                                          <p:attrName>style.visibility</p:attrName>
                                        </p:attrNameLst>
                                      </p:cBhvr>
                                      <p:to>
                                        <p:strVal val="visible"/>
                                      </p:to>
                                    </p:set>
                                    <p:anim calcmode="lin" valueType="num">
                                      <p:cBhvr additive="base">
                                        <p:cTn id="7" dur="500" fill="hold"/>
                                        <p:tgtEl>
                                          <p:spTgt spid="819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4">
                                            <p:txEl>
                                              <p:pRg st="3" end="3"/>
                                            </p:txEl>
                                          </p:spTgt>
                                        </p:tgtEl>
                                        <p:attrNameLst>
                                          <p:attrName>style.visibility</p:attrName>
                                        </p:attrNameLst>
                                      </p:cBhvr>
                                      <p:to>
                                        <p:strVal val="visible"/>
                                      </p:to>
                                    </p:set>
                                    <p:anim calcmode="lin" valueType="num">
                                      <p:cBhvr additive="base">
                                        <p:cTn id="13" dur="500" fill="hold"/>
                                        <p:tgtEl>
                                          <p:spTgt spid="819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194">
                                            <p:txEl>
                                              <p:pRg st="0" end="0"/>
                                            </p:txEl>
                                          </p:spTgt>
                                        </p:tgtEl>
                                        <p:attrNameLst>
                                          <p:attrName>style.visibility</p:attrName>
                                        </p:attrNameLst>
                                      </p:cBhvr>
                                      <p:to>
                                        <p:strVal val="visible"/>
                                      </p:to>
                                    </p:set>
                                    <p:anim calcmode="lin" valueType="num">
                                      <p:cBhvr additive="base">
                                        <p:cTn id="19" dur="500" fill="hold"/>
                                        <p:tgtEl>
                                          <p:spTgt spid="819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194">
                                            <p:txEl>
                                              <p:pRg st="1" end="1"/>
                                            </p:txEl>
                                          </p:spTgt>
                                        </p:tgtEl>
                                        <p:attrNameLst>
                                          <p:attrName>style.visibility</p:attrName>
                                        </p:attrNameLst>
                                      </p:cBhvr>
                                      <p:to>
                                        <p:strVal val="visible"/>
                                      </p:to>
                                    </p:set>
                                    <p:anim calcmode="lin" valueType="num">
                                      <p:cBhvr additive="base">
                                        <p:cTn id="25" dur="500" fill="hold"/>
                                        <p:tgtEl>
                                          <p:spTgt spid="819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194">
                                            <p:txEl>
                                              <p:pRg st="2" end="2"/>
                                            </p:txEl>
                                          </p:spTgt>
                                        </p:tgtEl>
                                        <p:attrNameLst>
                                          <p:attrName>style.visibility</p:attrName>
                                        </p:attrNameLst>
                                      </p:cBhvr>
                                      <p:to>
                                        <p:strVal val="visible"/>
                                      </p:to>
                                    </p:set>
                                    <p:anim calcmode="lin" valueType="num">
                                      <p:cBhvr additive="base">
                                        <p:cTn id="31" dur="500" fill="hold"/>
                                        <p:tgtEl>
                                          <p:spTgt spid="819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194">
                                            <p:txEl>
                                              <p:pRg st="6" end="6"/>
                                            </p:txEl>
                                          </p:spTgt>
                                        </p:tgtEl>
                                        <p:attrNameLst>
                                          <p:attrName>style.visibility</p:attrName>
                                        </p:attrNameLst>
                                      </p:cBhvr>
                                      <p:to>
                                        <p:strVal val="visible"/>
                                      </p:to>
                                    </p:set>
                                    <p:anim calcmode="lin" valueType="num">
                                      <p:cBhvr additive="base">
                                        <p:cTn id="37" dur="500" fill="hold"/>
                                        <p:tgtEl>
                                          <p:spTgt spid="819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194">
                                            <p:txEl>
                                              <p:pRg st="7" end="7"/>
                                            </p:txEl>
                                          </p:spTgt>
                                        </p:tgtEl>
                                        <p:attrNameLst>
                                          <p:attrName>style.visibility</p:attrName>
                                        </p:attrNameLst>
                                      </p:cBhvr>
                                      <p:to>
                                        <p:strVal val="visible"/>
                                      </p:to>
                                    </p:set>
                                    <p:anim calcmode="lin" valueType="num">
                                      <p:cBhvr additive="base">
                                        <p:cTn id="43" dur="500" fill="hold"/>
                                        <p:tgtEl>
                                          <p:spTgt spid="819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194">
                                            <p:txEl>
                                              <p:pRg st="9" end="9"/>
                                            </p:txEl>
                                          </p:spTgt>
                                        </p:tgtEl>
                                        <p:attrNameLst>
                                          <p:attrName>style.visibility</p:attrName>
                                        </p:attrNameLst>
                                      </p:cBhvr>
                                      <p:to>
                                        <p:strVal val="visible"/>
                                      </p:to>
                                    </p:set>
                                    <p:anim calcmode="lin" valueType="num">
                                      <p:cBhvr additive="base">
                                        <p:cTn id="49" dur="500" fill="hold"/>
                                        <p:tgtEl>
                                          <p:spTgt spid="8194">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19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8194">
                                            <p:txEl>
                                              <p:pRg st="10" end="10"/>
                                            </p:txEl>
                                          </p:spTgt>
                                        </p:tgtEl>
                                        <p:attrNameLst>
                                          <p:attrName>style.visibility</p:attrName>
                                        </p:attrNameLst>
                                      </p:cBhvr>
                                      <p:to>
                                        <p:strVal val="visible"/>
                                      </p:to>
                                    </p:set>
                                    <p:anim calcmode="lin" valueType="num">
                                      <p:cBhvr additive="base">
                                        <p:cTn id="55" dur="500" fill="hold"/>
                                        <p:tgtEl>
                                          <p:spTgt spid="8194">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19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9434D95C-970E-482B-B27E-58CAAAEE31CD}"/>
              </a:ext>
            </a:extLst>
          </p:cNvPr>
          <p:cNvSpPr>
            <a:spLocks noGrp="1" noChangeArrowheads="1"/>
          </p:cNvSpPr>
          <p:nvPr>
            <p:ph type="title"/>
          </p:nvPr>
        </p:nvSpPr>
        <p:spPr>
          <a:xfrm>
            <a:off x="395288" y="188913"/>
            <a:ext cx="8229600" cy="633412"/>
          </a:xfrm>
        </p:spPr>
        <p:txBody>
          <a:bodyPr/>
          <a:lstStyle/>
          <a:p>
            <a:r>
              <a:rPr lang="en-GB" altLang="en-US" sz="2800" dirty="0">
                <a:latin typeface="Arial"/>
                <a:cs typeface="Arial"/>
              </a:rPr>
              <a:t>Very useful information continued….  </a:t>
            </a:r>
          </a:p>
        </p:txBody>
      </p:sp>
      <p:pic>
        <p:nvPicPr>
          <p:cNvPr id="21507" name="Picture 2" descr="WB759_RVC_Corporate_Logo_RGB_300dpi_Dam">
            <a:extLst>
              <a:ext uri="{FF2B5EF4-FFF2-40B4-BE49-F238E27FC236}">
                <a16:creationId xmlns:a16="http://schemas.microsoft.com/office/drawing/2014/main" id="{76CC0B84-0236-4914-AEB4-2542866BD4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49938"/>
            <a:ext cx="1439863" cy="85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9804473B-FD8D-68A8-2CAE-450C72B23F11}"/>
              </a:ext>
            </a:extLst>
          </p:cNvPr>
          <p:cNvSpPr txBox="1"/>
          <p:nvPr/>
        </p:nvSpPr>
        <p:spPr>
          <a:xfrm>
            <a:off x="660400" y="1369483"/>
            <a:ext cx="8098366"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latin typeface="Arial"/>
                <a:cs typeface="Segoe UI"/>
              </a:rPr>
              <a:t>​</a:t>
            </a:r>
          </a:p>
          <a:p>
            <a:r>
              <a:rPr lang="en-GB">
                <a:latin typeface="Arial"/>
                <a:cs typeface="Segoe UI"/>
              </a:rPr>
              <a:t>Quality Assurance Agency (QAA):</a:t>
            </a:r>
          </a:p>
          <a:p>
            <a:r>
              <a:rPr lang="en-GB">
                <a:latin typeface="Arial"/>
                <a:cs typeface="Segoe UI"/>
                <a:hlinkClick r:id="rId4"/>
              </a:rPr>
              <a:t>External Examining Principles</a:t>
            </a:r>
            <a:endParaRPr lang="en-GB">
              <a:latin typeface="Arial"/>
              <a:cs typeface="Segoe UI"/>
            </a:endParaRPr>
          </a:p>
          <a:p>
            <a:r>
              <a:rPr lang="en-GB">
                <a:latin typeface="Arial"/>
                <a:cs typeface="Segoe UI"/>
                <a:hlinkClick r:id="rId5"/>
              </a:rPr>
              <a:t>UK Quality Code for Higher Education</a:t>
            </a:r>
            <a:endParaRPr lang="en-GB"/>
          </a:p>
          <a:p>
            <a:r>
              <a:rPr lang="en-GB">
                <a:latin typeface="Arial"/>
                <a:cs typeface="Arial"/>
                <a:hlinkClick r:id="rId6"/>
              </a:rPr>
              <a:t>Qualification Frameworks​</a:t>
            </a:r>
            <a:endParaRPr lang="en-GB">
              <a:cs typeface="Arial"/>
              <a:hlinkClick r:id="rId6"/>
            </a:endParaRPr>
          </a:p>
          <a:p>
            <a:r>
              <a:rPr lang="en-GB">
                <a:latin typeface="Arial"/>
                <a:cs typeface="Arial"/>
                <a:hlinkClick r:id="rId7"/>
              </a:rPr>
              <a:t>Characteristics Statements​</a:t>
            </a:r>
            <a:endParaRPr lang="en-GB">
              <a:cs typeface="Arial"/>
              <a:hlinkClick r:id="rId7"/>
            </a:endParaRPr>
          </a:p>
          <a:p>
            <a:r>
              <a:rPr lang="en-GB">
                <a:latin typeface="Arial"/>
                <a:cs typeface="Arial"/>
                <a:hlinkClick r:id="rId8"/>
              </a:rPr>
              <a:t>Credit Frameworks​</a:t>
            </a:r>
            <a:endParaRPr lang="en-GB">
              <a:cs typeface="Arial"/>
              <a:hlinkClick r:id="rId8"/>
            </a:endParaRPr>
          </a:p>
          <a:p>
            <a:r>
              <a:rPr lang="en-GB">
                <a:latin typeface="Arial"/>
                <a:cs typeface="Arial"/>
                <a:hlinkClick r:id="rId9"/>
              </a:rPr>
              <a:t>Subject Benchmark Statements</a:t>
            </a:r>
            <a:r>
              <a:rPr lang="en-GB">
                <a:latin typeface="Arial"/>
                <a:cs typeface="Arial"/>
              </a:rPr>
              <a:t> ​</a:t>
            </a:r>
          </a:p>
          <a:p>
            <a:r>
              <a:rPr lang="en-GB">
                <a:latin typeface="Arial"/>
                <a:cs typeface="Segoe UI"/>
              </a:rPr>
              <a:t>​</a:t>
            </a:r>
          </a:p>
          <a:p>
            <a:r>
              <a:rPr lang="en-GB">
                <a:latin typeface="Arial"/>
                <a:cs typeface="Segoe UI"/>
              </a:rPr>
              <a:t>​Professional Body Requirements:</a:t>
            </a:r>
            <a:endParaRPr lang="en-GB">
              <a:cs typeface="Segoe UI"/>
            </a:endParaRPr>
          </a:p>
          <a:p>
            <a:r>
              <a:rPr lang="en-GB">
                <a:latin typeface="Arial"/>
                <a:cs typeface="Segoe UI"/>
              </a:rPr>
              <a:t>RCVS – </a:t>
            </a:r>
            <a:r>
              <a:rPr lang="en-GB">
                <a:latin typeface="Arial"/>
                <a:cs typeface="Segoe UI"/>
                <a:hlinkClick r:id="rId10"/>
              </a:rPr>
              <a:t>Accrediting veterinary degrees</a:t>
            </a:r>
            <a:endParaRPr lang="en-GB">
              <a:latin typeface="Arial"/>
              <a:cs typeface="Segoe UI"/>
            </a:endParaRPr>
          </a:p>
          <a:p>
            <a:r>
              <a:rPr lang="en-GB">
                <a:latin typeface="Arial"/>
                <a:cs typeface="Segoe UI"/>
              </a:rPr>
              <a:t>RCVS – </a:t>
            </a:r>
            <a:r>
              <a:rPr lang="en-GB">
                <a:latin typeface="Arial"/>
                <a:cs typeface="Segoe UI"/>
                <a:hlinkClick r:id="rId11"/>
              </a:rPr>
              <a:t>Accrediting veterinary nursing qualifications</a:t>
            </a:r>
            <a:endParaRPr lang="en-GB">
              <a:latin typeface="Arial"/>
              <a:cs typeface="Segoe UI"/>
            </a:endParaRPr>
          </a:p>
          <a:p>
            <a:r>
              <a:rPr lang="en-GB">
                <a:latin typeface="Arial"/>
                <a:cs typeface="Segoe UI"/>
              </a:rPr>
              <a:t>​</a:t>
            </a:r>
            <a:r>
              <a:rPr lang="en-GB" err="1">
                <a:latin typeface="Arial"/>
                <a:cs typeface="Segoe UI"/>
              </a:rPr>
              <a:t>RSoB</a:t>
            </a:r>
            <a:r>
              <a:rPr lang="en-GB">
                <a:latin typeface="Arial"/>
                <a:cs typeface="Segoe UI"/>
              </a:rPr>
              <a:t> - </a:t>
            </a:r>
            <a:r>
              <a:rPr lang="en-GB">
                <a:latin typeface="Arial"/>
                <a:cs typeface="Segoe UI"/>
                <a:hlinkClick r:id="rId12"/>
              </a:rPr>
              <a:t>Degree Accreditation &amp; Advanced Degree Accreditation</a:t>
            </a:r>
            <a:endParaRPr lang="en-GB">
              <a:cs typeface="Segoe UI"/>
            </a:endParaRPr>
          </a:p>
          <a:p>
            <a:r>
              <a:rPr lang="en-GB">
                <a:latin typeface="Arial"/>
                <a:cs typeface="Segoe UI"/>
              </a:rPr>
              <a:t>​etc.</a:t>
            </a:r>
            <a:endParaRPr lang="en-GB">
              <a:cs typeface="Segoe U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iagram&#10;&#10;Description automatically generated">
            <a:extLst>
              <a:ext uri="{FF2B5EF4-FFF2-40B4-BE49-F238E27FC236}">
                <a16:creationId xmlns:a16="http://schemas.microsoft.com/office/drawing/2014/main" id="{D17053E1-5518-4529-4977-0B08E5AFBEB5}"/>
              </a:ext>
            </a:extLst>
          </p:cNvPr>
          <p:cNvPicPr>
            <a:picLocks noChangeAspect="1"/>
          </p:cNvPicPr>
          <p:nvPr/>
        </p:nvPicPr>
        <p:blipFill>
          <a:blip r:embed="rId3"/>
          <a:stretch>
            <a:fillRect/>
          </a:stretch>
        </p:blipFill>
        <p:spPr>
          <a:xfrm>
            <a:off x="360576" y="606713"/>
            <a:ext cx="8422848" cy="5420689"/>
          </a:xfrm>
          <a:prstGeom prst="rect">
            <a:avLst/>
          </a:prstGeom>
        </p:spPr>
      </p:pic>
      <p:sp>
        <p:nvSpPr>
          <p:cNvPr id="3" name="TextBox 2">
            <a:extLst>
              <a:ext uri="{FF2B5EF4-FFF2-40B4-BE49-F238E27FC236}">
                <a16:creationId xmlns:a16="http://schemas.microsoft.com/office/drawing/2014/main" id="{B4795F39-5B64-3520-B339-7FE4DF200B98}"/>
              </a:ext>
            </a:extLst>
          </p:cNvPr>
          <p:cNvSpPr txBox="1"/>
          <p:nvPr/>
        </p:nvSpPr>
        <p:spPr>
          <a:xfrm>
            <a:off x="294587" y="106051"/>
            <a:ext cx="4972639"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dirty="0">
                <a:solidFill>
                  <a:srgbClr val="9900FF"/>
                </a:solidFill>
                <a:latin typeface="Arial"/>
                <a:ea typeface="+mj-ea"/>
                <a:cs typeface="Arial"/>
              </a:rPr>
              <a:t>Quality</a:t>
            </a:r>
            <a:r>
              <a:rPr lang="en-GB" dirty="0">
                <a:cs typeface="Arial"/>
              </a:rPr>
              <a:t> </a:t>
            </a:r>
            <a:r>
              <a:rPr lang="en-GB" sz="3200" dirty="0">
                <a:solidFill>
                  <a:srgbClr val="9900FF"/>
                </a:solidFill>
                <a:latin typeface="Arial"/>
                <a:ea typeface="+mj-ea"/>
                <a:cs typeface="Arial"/>
              </a:rPr>
              <a:t>Monitoring</a:t>
            </a:r>
            <a:endParaRPr lang="en-US" sz="3200" dirty="0">
              <a:solidFill>
                <a:srgbClr val="9900FF"/>
              </a:solidFill>
              <a:latin typeface="Arial"/>
              <a:ea typeface="+mj-ea"/>
              <a:cs typeface="Arial"/>
            </a:endParaRPr>
          </a:p>
        </p:txBody>
      </p:sp>
    </p:spTree>
    <p:extLst>
      <p:ext uri="{BB962C8B-B14F-4D97-AF65-F5344CB8AC3E}">
        <p14:creationId xmlns:p14="http://schemas.microsoft.com/office/powerpoint/2010/main" val="3169655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120FBAF-AC88-4DBD-B326-289DAEC3B3CF}"/>
              </a:ext>
            </a:extLst>
          </p:cNvPr>
          <p:cNvSpPr>
            <a:spLocks noGrp="1" noChangeArrowheads="1"/>
          </p:cNvSpPr>
          <p:nvPr>
            <p:ph type="title"/>
          </p:nvPr>
        </p:nvSpPr>
        <p:spPr>
          <a:xfrm>
            <a:off x="457200" y="0"/>
            <a:ext cx="8229600" cy="1143000"/>
          </a:xfrm>
        </p:spPr>
        <p:txBody>
          <a:bodyPr/>
          <a:lstStyle/>
          <a:p>
            <a:pPr eaLnBrk="1" hangingPunct="1"/>
            <a:r>
              <a:rPr lang="en-GB" altLang="en-US" sz="2800" dirty="0">
                <a:latin typeface="Arial"/>
                <a:cs typeface="Arial"/>
              </a:rPr>
              <a:t>Information we provide:</a:t>
            </a:r>
            <a:endParaRPr lang="en-GB" altLang="en-US" sz="2800" dirty="0">
              <a:solidFill>
                <a:srgbClr val="FF0000"/>
              </a:solidFill>
              <a:latin typeface="Arial"/>
              <a:cs typeface="Arial"/>
            </a:endParaRPr>
          </a:p>
        </p:txBody>
      </p:sp>
      <p:pic>
        <p:nvPicPr>
          <p:cNvPr id="17411" name="Picture 2" descr="WB759_RVC_Corporate_Logo_RGB_300dpi_Dam">
            <a:extLst>
              <a:ext uri="{FF2B5EF4-FFF2-40B4-BE49-F238E27FC236}">
                <a16:creationId xmlns:a16="http://schemas.microsoft.com/office/drawing/2014/main" id="{797D38B6-842E-4803-94C5-7F5F2B0799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5854700"/>
            <a:ext cx="1439863"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C1E9A5EA-8814-44AE-8816-0873E39F7797}"/>
              </a:ext>
            </a:extLst>
          </p:cNvPr>
          <p:cNvSpPr txBox="1"/>
          <p:nvPr/>
        </p:nvSpPr>
        <p:spPr>
          <a:xfrm>
            <a:off x="250825" y="908050"/>
            <a:ext cx="8642350" cy="5909310"/>
          </a:xfrm>
          <a:prstGeom prst="rect">
            <a:avLst/>
          </a:prstGeom>
          <a:noFill/>
        </p:spPr>
        <p:txBody>
          <a:bodyPr lIns="91440" tIns="45720" rIns="91440" bIns="45720" anchor="t">
            <a:spAutoFit/>
          </a:bodyPr>
          <a:lstStyle/>
          <a:p>
            <a:pPr eaLnBrk="1" hangingPunct="1">
              <a:defRPr/>
            </a:pPr>
            <a:r>
              <a:rPr lang="en-GB">
                <a:latin typeface="Arial"/>
                <a:cs typeface="Arial"/>
              </a:rPr>
              <a:t>The RVC’s </a:t>
            </a:r>
            <a:r>
              <a:rPr lang="en-GB">
                <a:latin typeface="Arial"/>
                <a:cs typeface="Arial"/>
                <a:hlinkClick r:id="rId4"/>
              </a:rPr>
              <a:t>Academic Quality, Regulations and Procedures</a:t>
            </a:r>
            <a:endParaRPr lang="en-GB">
              <a:latin typeface="Arial"/>
              <a:cs typeface="Arial"/>
            </a:endParaRPr>
          </a:p>
          <a:p>
            <a:pPr eaLnBrk="1" hangingPunct="1">
              <a:defRPr/>
            </a:pPr>
            <a:endParaRPr lang="en-GB">
              <a:latin typeface="Arial" charset="0"/>
            </a:endParaRPr>
          </a:p>
          <a:p>
            <a:pPr eaLnBrk="1" hangingPunct="1">
              <a:defRPr/>
            </a:pPr>
            <a:r>
              <a:rPr lang="en-GB">
                <a:latin typeface="Arial"/>
                <a:cs typeface="Arial"/>
                <a:hlinkClick r:id="rId5"/>
              </a:rPr>
              <a:t>External Examiner information on website</a:t>
            </a:r>
            <a:endParaRPr lang="en-GB">
              <a:latin typeface="Arial"/>
              <a:cs typeface="Arial"/>
            </a:endParaRPr>
          </a:p>
          <a:p>
            <a:pPr eaLnBrk="1" hangingPunct="1">
              <a:defRPr/>
            </a:pPr>
            <a:endParaRPr lang="en-GB">
              <a:latin typeface="Arial" charset="0"/>
            </a:endParaRPr>
          </a:p>
          <a:p>
            <a:pPr eaLnBrk="1" hangingPunct="1">
              <a:defRPr/>
            </a:pPr>
            <a:r>
              <a:rPr lang="en-GB">
                <a:latin typeface="Arial"/>
                <a:cs typeface="Arial"/>
              </a:rPr>
              <a:t>RVC Learn – this is the RVC’s Virtual Learning Environment: username and password supplied by </a:t>
            </a:r>
            <a:r>
              <a:rPr lang="en-GB">
                <a:latin typeface="Arial"/>
                <a:cs typeface="Arial"/>
                <a:hlinkClick r:id="rId6"/>
              </a:rPr>
              <a:t>learn@rvc.ac.uk</a:t>
            </a:r>
            <a:r>
              <a:rPr lang="en-GB">
                <a:latin typeface="Arial"/>
                <a:cs typeface="Arial"/>
              </a:rPr>
              <a:t> </a:t>
            </a:r>
            <a:endParaRPr lang="en-GB">
              <a:latin typeface="Arial" charset="0"/>
              <a:cs typeface="Arial"/>
            </a:endParaRPr>
          </a:p>
          <a:p>
            <a:pPr eaLnBrk="1" hangingPunct="1">
              <a:defRPr/>
            </a:pPr>
            <a:endParaRPr lang="en-GB">
              <a:latin typeface="Arial" charset="0"/>
            </a:endParaRPr>
          </a:p>
          <a:p>
            <a:pPr marL="285750" indent="-285750" eaLnBrk="1" hangingPunct="1">
              <a:buFont typeface="Arial" panose="020B0604020202020204" pitchFamily="34" charset="0"/>
              <a:buChar char="•"/>
              <a:defRPr/>
            </a:pPr>
            <a:r>
              <a:rPr lang="en-GB">
                <a:latin typeface="Arial"/>
                <a:cs typeface="Arial"/>
              </a:rPr>
              <a:t>Overall learning outcomes for part of course you examine </a:t>
            </a:r>
            <a:r>
              <a:rPr lang="en-GB" i="1">
                <a:latin typeface="Arial"/>
                <a:cs typeface="Arial"/>
              </a:rPr>
              <a:t>(Learn/Programme Support)</a:t>
            </a:r>
          </a:p>
          <a:p>
            <a:pPr marL="285750" indent="-285750" eaLnBrk="1" hangingPunct="1">
              <a:buFont typeface="Arial" panose="020B0604020202020204" pitchFamily="34" charset="0"/>
              <a:buChar char="•"/>
              <a:defRPr/>
            </a:pPr>
            <a:r>
              <a:rPr lang="en-GB">
                <a:latin typeface="Arial"/>
                <a:cs typeface="Arial"/>
              </a:rPr>
              <a:t>Learning objectives for every teaching session </a:t>
            </a:r>
            <a:r>
              <a:rPr lang="en-GB" i="1">
                <a:latin typeface="Arial"/>
                <a:cs typeface="Arial"/>
              </a:rPr>
              <a:t>(Learn/Programme Support)</a:t>
            </a:r>
          </a:p>
          <a:p>
            <a:pPr marL="285750" indent="-285750" eaLnBrk="1" hangingPunct="1">
              <a:buFont typeface="Arial" panose="020B0604020202020204" pitchFamily="34" charset="0"/>
              <a:buChar char="•"/>
              <a:defRPr/>
            </a:pPr>
            <a:r>
              <a:rPr lang="en-GB">
                <a:latin typeface="Arial"/>
                <a:cs typeface="Arial"/>
              </a:rPr>
              <a:t>Programme Specification </a:t>
            </a:r>
            <a:r>
              <a:rPr lang="en-GB" i="1">
                <a:latin typeface="Arial"/>
                <a:cs typeface="Arial"/>
              </a:rPr>
              <a:t>(Website/Academic Quality)</a:t>
            </a:r>
          </a:p>
          <a:p>
            <a:pPr marL="285750" indent="-285750" eaLnBrk="1" hangingPunct="1">
              <a:buFont typeface="Arial" panose="020B0604020202020204" pitchFamily="34" charset="0"/>
              <a:buChar char="•"/>
              <a:defRPr/>
            </a:pPr>
            <a:r>
              <a:rPr lang="en-GB">
                <a:latin typeface="Arial"/>
                <a:cs typeface="Arial"/>
              </a:rPr>
              <a:t>Assessment and Award Regulations </a:t>
            </a:r>
            <a:r>
              <a:rPr lang="en-GB" i="1">
                <a:latin typeface="Arial"/>
                <a:cs typeface="Arial"/>
              </a:rPr>
              <a:t>(Website/Exams)</a:t>
            </a:r>
            <a:endParaRPr lang="en-GB" i="1">
              <a:latin typeface="Arial" charset="0"/>
              <a:cs typeface="Arial"/>
            </a:endParaRPr>
          </a:p>
          <a:p>
            <a:pPr marL="285750" indent="-285750">
              <a:buFont typeface="Arial" panose="020B0604020202020204" pitchFamily="34" charset="0"/>
              <a:buChar char="•"/>
              <a:defRPr/>
            </a:pPr>
            <a:r>
              <a:rPr lang="en-GB">
                <a:latin typeface="Arial"/>
                <a:cs typeface="Arial"/>
              </a:rPr>
              <a:t>Marking schemes and mark descriptors </a:t>
            </a:r>
            <a:r>
              <a:rPr lang="en-GB" i="1">
                <a:latin typeface="Arial"/>
                <a:cs typeface="Arial"/>
              </a:rPr>
              <a:t>(Website/Exams)</a:t>
            </a:r>
            <a:endParaRPr lang="en-GB">
              <a:latin typeface="Arial"/>
              <a:cs typeface="Arial"/>
            </a:endParaRPr>
          </a:p>
          <a:p>
            <a:pPr marL="285750" indent="-285750" eaLnBrk="1" hangingPunct="1">
              <a:buFont typeface="Arial" panose="020B0604020202020204" pitchFamily="34" charset="0"/>
              <a:buChar char="•"/>
              <a:defRPr/>
            </a:pPr>
            <a:r>
              <a:rPr lang="en-GB">
                <a:latin typeface="Arial"/>
                <a:cs typeface="Arial"/>
              </a:rPr>
              <a:t>Course work - with contribution to in-course assessment specified </a:t>
            </a:r>
            <a:r>
              <a:rPr lang="en-GB" i="1">
                <a:latin typeface="Arial"/>
                <a:cs typeface="Arial"/>
              </a:rPr>
              <a:t>(Exams)</a:t>
            </a:r>
          </a:p>
          <a:p>
            <a:pPr marL="285750" indent="-285750" eaLnBrk="1" hangingPunct="1">
              <a:buFont typeface="Arial" panose="020B0604020202020204" pitchFamily="34" charset="0"/>
              <a:buChar char="•"/>
              <a:defRPr/>
            </a:pPr>
            <a:r>
              <a:rPr lang="en-GB">
                <a:latin typeface="Arial"/>
                <a:cs typeface="Arial"/>
              </a:rPr>
              <a:t>Examination timetables </a:t>
            </a:r>
            <a:r>
              <a:rPr lang="en-GB" i="1">
                <a:latin typeface="Arial"/>
                <a:cs typeface="Arial"/>
              </a:rPr>
              <a:t>(Website/Exams)</a:t>
            </a:r>
            <a:endParaRPr lang="en-GB">
              <a:latin typeface="Arial"/>
              <a:cs typeface="Arial"/>
            </a:endParaRPr>
          </a:p>
          <a:p>
            <a:pPr marL="285750" indent="-285750" eaLnBrk="1" hangingPunct="1">
              <a:buFont typeface="Arial" panose="020B0604020202020204" pitchFamily="34" charset="0"/>
              <a:buChar char="•"/>
              <a:defRPr/>
            </a:pPr>
            <a:r>
              <a:rPr lang="en-GB">
                <a:latin typeface="Arial"/>
                <a:cs typeface="Arial"/>
              </a:rPr>
              <a:t>Examination papers </a:t>
            </a:r>
            <a:r>
              <a:rPr lang="en-GB" i="1">
                <a:latin typeface="Arial"/>
                <a:cs typeface="Arial"/>
              </a:rPr>
              <a:t>(Exams)</a:t>
            </a:r>
            <a:endParaRPr lang="en-GB">
              <a:latin typeface="Arial"/>
              <a:cs typeface="Arial"/>
            </a:endParaRPr>
          </a:p>
          <a:p>
            <a:pPr marL="285750" indent="-285750" eaLnBrk="1" hangingPunct="1">
              <a:buFont typeface="Arial" panose="020B0604020202020204" pitchFamily="34" charset="0"/>
              <a:buChar char="•"/>
              <a:defRPr/>
            </a:pPr>
            <a:r>
              <a:rPr lang="en-GB">
                <a:latin typeface="Arial"/>
                <a:cs typeface="Arial"/>
              </a:rPr>
              <a:t>External Examiner reports for the previous year with the College’s responses </a:t>
            </a:r>
            <a:r>
              <a:rPr lang="en-GB" i="1">
                <a:latin typeface="Arial"/>
                <a:cs typeface="Arial"/>
              </a:rPr>
              <a:t>(Website/Academic Quality)</a:t>
            </a:r>
            <a:endParaRPr lang="en-GB">
              <a:latin typeface="Arial"/>
              <a:cs typeface="Arial"/>
            </a:endParaRPr>
          </a:p>
          <a:p>
            <a:pPr marL="285750" indent="-285750" eaLnBrk="1" hangingPunct="1">
              <a:buFont typeface="Arial" panose="020B0604020202020204" pitchFamily="34" charset="0"/>
              <a:buChar char="•"/>
              <a:defRPr/>
            </a:pPr>
            <a:endParaRPr lang="en-GB">
              <a:latin typeface="Arial" charset="0"/>
            </a:endParaRPr>
          </a:p>
          <a:p>
            <a:pPr eaLnBrk="1" hangingPunct="1">
              <a:defRPr/>
            </a:pPr>
            <a:endParaRPr lang="en-GB">
              <a:latin typeface="Arial" charset="0"/>
            </a:endParaRPr>
          </a:p>
          <a:p>
            <a:pPr eaLnBrk="1" hangingPunct="1">
              <a:defRPr/>
            </a:pPr>
            <a:endParaRPr lang="en-GB">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barn(inVertical)">
                                      <p:cBhvr>
                                        <p:cTn id="7" dur="500"/>
                                        <p:tgtEl>
                                          <p:spTgt spid="2">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fade">
                                      <p:cBhvr>
                                        <p:cTn id="12" dur="1000"/>
                                        <p:tgtEl>
                                          <p:spTgt spid="2">
                                            <p:txEl>
                                              <p:pRg st="6" end="6"/>
                                            </p:txEl>
                                          </p:spTgt>
                                        </p:tgtEl>
                                      </p:cBhvr>
                                    </p:animEffect>
                                    <p:anim calcmode="lin" valueType="num">
                                      <p:cBhvr>
                                        <p:cTn id="1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1000"/>
                                        <p:tgtEl>
                                          <p:spTgt spid="2">
                                            <p:txEl>
                                              <p:pRg st="7" end="7"/>
                                            </p:txEl>
                                          </p:spTgt>
                                        </p:tgtEl>
                                      </p:cBhvr>
                                    </p:animEffect>
                                    <p:anim calcmode="lin" valueType="num">
                                      <p:cBhvr>
                                        <p:cTn id="1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fade">
                                      <p:cBhvr>
                                        <p:cTn id="22" dur="1000"/>
                                        <p:tgtEl>
                                          <p:spTgt spid="2">
                                            <p:txEl>
                                              <p:pRg st="8" end="8"/>
                                            </p:txEl>
                                          </p:spTgt>
                                        </p:tgtEl>
                                      </p:cBhvr>
                                    </p:animEffect>
                                    <p:anim calcmode="lin" valueType="num">
                                      <p:cBhvr>
                                        <p:cTn id="2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8" end="8"/>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fade">
                                      <p:cBhvr>
                                        <p:cTn id="27" dur="1000"/>
                                        <p:tgtEl>
                                          <p:spTgt spid="2">
                                            <p:txEl>
                                              <p:pRg st="9" end="9"/>
                                            </p:txEl>
                                          </p:spTgt>
                                        </p:tgtEl>
                                      </p:cBhvr>
                                    </p:animEffect>
                                    <p:anim calcmode="lin" valueType="num">
                                      <p:cBhvr>
                                        <p:cTn id="2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9" end="9"/>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fade">
                                      <p:cBhvr>
                                        <p:cTn id="32" dur="1000"/>
                                        <p:tgtEl>
                                          <p:spTgt spid="2">
                                            <p:txEl>
                                              <p:pRg st="10" end="10"/>
                                            </p:txEl>
                                          </p:spTgt>
                                        </p:tgtEl>
                                      </p:cBhvr>
                                    </p:animEffect>
                                    <p:anim calcmode="lin" valueType="num">
                                      <p:cBhvr>
                                        <p:cTn id="3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fade">
                                      <p:cBhvr>
                                        <p:cTn id="37" dur="1000"/>
                                        <p:tgtEl>
                                          <p:spTgt spid="2">
                                            <p:txEl>
                                              <p:pRg st="11" end="11"/>
                                            </p:txEl>
                                          </p:spTgt>
                                        </p:tgtEl>
                                      </p:cBhvr>
                                    </p:animEffect>
                                    <p:anim calcmode="lin" valueType="num">
                                      <p:cBhvr>
                                        <p:cTn id="3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12" end="12"/>
                                            </p:txEl>
                                          </p:spTgt>
                                        </p:tgtEl>
                                        <p:attrNameLst>
                                          <p:attrName>style.visibility</p:attrName>
                                        </p:attrNameLst>
                                      </p:cBhvr>
                                      <p:to>
                                        <p:strVal val="visible"/>
                                      </p:to>
                                    </p:set>
                                    <p:animEffect transition="in" filter="fade">
                                      <p:cBhvr>
                                        <p:cTn id="42" dur="1000"/>
                                        <p:tgtEl>
                                          <p:spTgt spid="2">
                                            <p:txEl>
                                              <p:pRg st="12" end="12"/>
                                            </p:txEl>
                                          </p:spTgt>
                                        </p:tgtEl>
                                      </p:cBhvr>
                                    </p:animEffect>
                                    <p:anim calcmode="lin" valueType="num">
                                      <p:cBhvr>
                                        <p:cTn id="43"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12" end="12"/>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animEffect transition="in" filter="fade">
                                      <p:cBhvr>
                                        <p:cTn id="47" dur="1000"/>
                                        <p:tgtEl>
                                          <p:spTgt spid="2">
                                            <p:txEl>
                                              <p:pRg st="13" end="13"/>
                                            </p:txEl>
                                          </p:spTgt>
                                        </p:tgtEl>
                                      </p:cBhvr>
                                    </p:animEffect>
                                    <p:anim calcmode="lin" valueType="num">
                                      <p:cBhvr>
                                        <p:cTn id="48"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13" end="13"/>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
                                            <p:txEl>
                                              <p:pRg st="14" end="14"/>
                                            </p:txEl>
                                          </p:spTgt>
                                        </p:tgtEl>
                                        <p:attrNameLst>
                                          <p:attrName>style.visibility</p:attrName>
                                        </p:attrNameLst>
                                      </p:cBhvr>
                                      <p:to>
                                        <p:strVal val="visible"/>
                                      </p:to>
                                    </p:set>
                                    <p:animEffect transition="in" filter="fade">
                                      <p:cBhvr>
                                        <p:cTn id="52" dur="1000"/>
                                        <p:tgtEl>
                                          <p:spTgt spid="2">
                                            <p:txEl>
                                              <p:pRg st="14" end="14"/>
                                            </p:txEl>
                                          </p:spTgt>
                                        </p:tgtEl>
                                      </p:cBhvr>
                                    </p:animEffect>
                                    <p:anim calcmode="lin" valueType="num">
                                      <p:cBhvr>
                                        <p:cTn id="53"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B new RVC">
  <a:themeElements>
    <a:clrScheme name="AB new RV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B new RVC">
      <a:majorFont>
        <a:latin typeface="Palatino Linotyp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 new RV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B new RV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B new RV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B new RV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B new RV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B new RV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B new RV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B new RV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B new RV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B new RV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B new RV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B new RV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4b71de7-43b8-457c-9254-745e878b7aba">
      <UserInfo>
        <DisplayName>Channon, Sarah Beth</DisplayName>
        <AccountId>45</AccountId>
        <AccountType/>
      </UserInfo>
      <UserInfo>
        <DisplayName>Jackson, Cheryl</DisplayName>
        <AccountId>7</AccountId>
        <AccountType/>
      </UserInfo>
      <UserInfo>
        <DisplayName>Osgood, Adam</DisplayName>
        <AccountId>267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C83FBB4E42C734492AE2C9406C4216C" ma:contentTypeVersion="4" ma:contentTypeDescription="Create a new document." ma:contentTypeScope="" ma:versionID="7be479119158051c4587f977825d9844">
  <xsd:schema xmlns:xsd="http://www.w3.org/2001/XMLSchema" xmlns:xs="http://www.w3.org/2001/XMLSchema" xmlns:p="http://schemas.microsoft.com/office/2006/metadata/properties" xmlns:ns2="778ed69c-fb3e-417d-8fad-aacd088e3a10" xmlns:ns3="a4b71de7-43b8-457c-9254-745e878b7aba" targetNamespace="http://schemas.microsoft.com/office/2006/metadata/properties" ma:root="true" ma:fieldsID="97491fcf730471cd32d9bf8f2fe96092" ns2:_="" ns3:_="">
    <xsd:import namespace="778ed69c-fb3e-417d-8fad-aacd088e3a10"/>
    <xsd:import namespace="a4b71de7-43b8-457c-9254-745e878b7ab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8ed69c-fb3e-417d-8fad-aacd088e3a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4b71de7-43b8-457c-9254-745e878b7a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F66C65-E04B-48A4-9180-3D936E6ABE50}">
  <ds:schemaRefs>
    <ds:schemaRef ds:uri="http://schemas.microsoft.com/sharepoint/v3/contenttype/forms"/>
  </ds:schemaRefs>
</ds:datastoreItem>
</file>

<file path=customXml/itemProps2.xml><?xml version="1.0" encoding="utf-8"?>
<ds:datastoreItem xmlns:ds="http://schemas.openxmlformats.org/officeDocument/2006/customXml" ds:itemID="{2EAE577D-B13A-4117-8F72-48C80AB1276D}">
  <ds:schemaRefs>
    <ds:schemaRef ds:uri="http://schemas.microsoft.com/office/2006/documentManagement/types"/>
    <ds:schemaRef ds:uri="http://purl.org/dc/terms/"/>
    <ds:schemaRef ds:uri="a4b71de7-43b8-457c-9254-745e878b7aba"/>
    <ds:schemaRef ds:uri="http://purl.org/dc/elements/1.1/"/>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778ed69c-fb3e-417d-8fad-aacd088e3a10"/>
    <ds:schemaRef ds:uri="http://purl.org/dc/dcmitype/"/>
  </ds:schemaRefs>
</ds:datastoreItem>
</file>

<file path=customXml/itemProps3.xml><?xml version="1.0" encoding="utf-8"?>
<ds:datastoreItem xmlns:ds="http://schemas.openxmlformats.org/officeDocument/2006/customXml" ds:itemID="{FC79D5F3-20A2-40D4-841E-00AEEEA298B9}">
  <ds:schemaRefs>
    <ds:schemaRef ds:uri="778ed69c-fb3e-417d-8fad-aacd088e3a10"/>
    <ds:schemaRef ds:uri="a4b71de7-43b8-457c-9254-745e878b7ab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AB new RVC</Template>
  <TotalTime>1</TotalTime>
  <Words>848</Words>
  <Application>Microsoft Office PowerPoint</Application>
  <PresentationFormat>On-screen Show (4:3)</PresentationFormat>
  <Paragraphs>257</Paragraphs>
  <Slides>23</Slides>
  <Notes>23</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Courier New</vt:lpstr>
      <vt:lpstr>Palatino Linotype</vt:lpstr>
      <vt:lpstr>Segoe UI</vt:lpstr>
      <vt:lpstr>Times New Roman</vt:lpstr>
      <vt:lpstr>AB new RVC</vt:lpstr>
      <vt:lpstr>ROLE OF THE  EXTERNAL EXAMINER</vt:lpstr>
      <vt:lpstr>PowerPoint Presentation</vt:lpstr>
      <vt:lpstr>The main purposes of external examining are: </vt:lpstr>
      <vt:lpstr>External Examiners play an important role in our assurance of quality and standards.   Their duties are comprehensive, and include: </vt:lpstr>
      <vt:lpstr>External Examiners duties cont'd </vt:lpstr>
      <vt:lpstr>Very useful information – please familiarise yourself with….   </vt:lpstr>
      <vt:lpstr>Very useful information continued….  </vt:lpstr>
      <vt:lpstr>PowerPoint Presentation</vt:lpstr>
      <vt:lpstr>Information we provide:</vt:lpstr>
      <vt:lpstr>Process of appointment</vt:lpstr>
      <vt:lpstr>The Exams Office Team</vt:lpstr>
      <vt:lpstr>The Exams Office Team</vt:lpstr>
      <vt:lpstr>The Exams Office Team cont'd</vt:lpstr>
      <vt:lpstr>Information we provide you with:</vt:lpstr>
      <vt:lpstr>External Examiners should see:</vt:lpstr>
      <vt:lpstr>PowerPoint Presentation</vt:lpstr>
      <vt:lpstr>PowerPoint Presentation</vt:lpstr>
      <vt:lpstr>PowerPoint Presentation</vt:lpstr>
      <vt:lpstr>PowerPoint Presentation</vt:lpstr>
      <vt:lpstr>  How to submit final report</vt:lpstr>
      <vt:lpstr>PowerPoint Presentation</vt:lpstr>
      <vt:lpstr> For Info:  Personal Development for External Examiners </vt:lpstr>
      <vt:lpstr>Thank you!</vt:lpstr>
    </vt:vector>
  </TitlesOfParts>
  <Company>Royal Veterinary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EXTERNAL EXAMINER</dc:title>
  <dc:creator>aboswood</dc:creator>
  <cp:lastModifiedBy>Filipovic, Ana</cp:lastModifiedBy>
  <cp:revision>244</cp:revision>
  <cp:lastPrinted>2016-11-29T14:56:34Z</cp:lastPrinted>
  <dcterms:created xsi:type="dcterms:W3CDTF">2007-12-11T17:57:41Z</dcterms:created>
  <dcterms:modified xsi:type="dcterms:W3CDTF">2023-02-08T13:40:34Z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0x0101000C83FBB4E42C734492AE2C9406C4216C</vt:lpwstr>
  </property>
</Properties>
</file>