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28"/>
  </p:notesMasterIdLst>
  <p:sldIdLst>
    <p:sldId id="256" r:id="rId2"/>
    <p:sldId id="262" r:id="rId3"/>
    <p:sldId id="263" r:id="rId4"/>
    <p:sldId id="264" r:id="rId5"/>
    <p:sldId id="287" r:id="rId6"/>
    <p:sldId id="276" r:id="rId7"/>
    <p:sldId id="277" r:id="rId8"/>
    <p:sldId id="278" r:id="rId9"/>
    <p:sldId id="279" r:id="rId10"/>
    <p:sldId id="280" r:id="rId11"/>
    <p:sldId id="281" r:id="rId12"/>
    <p:sldId id="283" r:id="rId13"/>
    <p:sldId id="284" r:id="rId14"/>
    <p:sldId id="282" r:id="rId15"/>
    <p:sldId id="266" r:id="rId16"/>
    <p:sldId id="257" r:id="rId17"/>
    <p:sldId id="258" r:id="rId18"/>
    <p:sldId id="267" r:id="rId19"/>
    <p:sldId id="260" r:id="rId20"/>
    <p:sldId id="268" r:id="rId21"/>
    <p:sldId id="269" r:id="rId22"/>
    <p:sldId id="261" r:id="rId23"/>
    <p:sldId id="285" r:id="rId24"/>
    <p:sldId id="272" r:id="rId25"/>
    <p:sldId id="273"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844CE6-974C-4B59-8DD4-E810E8EB8683}">
          <p14:sldIdLst>
            <p14:sldId id="256"/>
            <p14:sldId id="262"/>
            <p14:sldId id="263"/>
            <p14:sldId id="264"/>
            <p14:sldId id="287"/>
            <p14:sldId id="276"/>
            <p14:sldId id="277"/>
            <p14:sldId id="278"/>
            <p14:sldId id="279"/>
            <p14:sldId id="280"/>
            <p14:sldId id="281"/>
            <p14:sldId id="283"/>
            <p14:sldId id="284"/>
            <p14:sldId id="282"/>
            <p14:sldId id="266"/>
            <p14:sldId id="257"/>
            <p14:sldId id="258"/>
            <p14:sldId id="267"/>
            <p14:sldId id="260"/>
            <p14:sldId id="268"/>
            <p14:sldId id="269"/>
            <p14:sldId id="261"/>
            <p14:sldId id="285"/>
            <p14:sldId id="272"/>
            <p14:sldId id="273"/>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47870" autoAdjust="0"/>
  </p:normalViewPr>
  <p:slideViewPr>
    <p:cSldViewPr snapToGrid="0">
      <p:cViewPr varScale="1">
        <p:scale>
          <a:sx n="51" d="100"/>
          <a:sy n="51" d="100"/>
        </p:scale>
        <p:origin x="1086"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Systolic pressure</c:v>
                </c:pt>
              </c:strCache>
            </c:strRef>
          </c:tx>
          <c:spPr>
            <a:ln w="28575" cap="rnd">
              <a:solidFill>
                <a:schemeClr val="accent1"/>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8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Sheet1!$B$2:$B$19</c:f>
              <c:numCache>
                <c:formatCode>General</c:formatCode>
                <c:ptCount val="18"/>
                <c:pt idx="0">
                  <c:v>108</c:v>
                </c:pt>
                <c:pt idx="1">
                  <c:v>121</c:v>
                </c:pt>
                <c:pt idx="2">
                  <c:v>127</c:v>
                </c:pt>
                <c:pt idx="3">
                  <c:v>131</c:v>
                </c:pt>
                <c:pt idx="4">
                  <c:v>130</c:v>
                </c:pt>
                <c:pt idx="5">
                  <c:v>136</c:v>
                </c:pt>
                <c:pt idx="6">
                  <c:v>138</c:v>
                </c:pt>
                <c:pt idx="7">
                  <c:v>141</c:v>
                </c:pt>
                <c:pt idx="8">
                  <c:v>133</c:v>
                </c:pt>
                <c:pt idx="9">
                  <c:v>139</c:v>
                </c:pt>
                <c:pt idx="10">
                  <c:v>141</c:v>
                </c:pt>
                <c:pt idx="11">
                  <c:v>140</c:v>
                </c:pt>
                <c:pt idx="12">
                  <c:v>138</c:v>
                </c:pt>
                <c:pt idx="13">
                  <c:v>145</c:v>
                </c:pt>
                <c:pt idx="14">
                  <c:v>142</c:v>
                </c:pt>
                <c:pt idx="15">
                  <c:v>144</c:v>
                </c:pt>
                <c:pt idx="16">
                  <c:v>153</c:v>
                </c:pt>
                <c:pt idx="17">
                  <c:v>138</c:v>
                </c:pt>
              </c:numCache>
            </c:numRef>
          </c:val>
          <c:smooth val="0"/>
          <c:extLst>
            <c:ext xmlns:c16="http://schemas.microsoft.com/office/drawing/2014/chart" uri="{C3380CC4-5D6E-409C-BE32-E72D297353CC}">
              <c16:uniqueId val="{00000000-8A4B-4A50-B400-5CAA4DCFCB55}"/>
            </c:ext>
          </c:extLst>
        </c:ser>
        <c:ser>
          <c:idx val="1"/>
          <c:order val="1"/>
          <c:tx>
            <c:strRef>
              <c:f>Sheet1!$C$1</c:f>
              <c:strCache>
                <c:ptCount val="1"/>
                <c:pt idx="0">
                  <c:v>Diastolic pressure</c:v>
                </c:pt>
              </c:strCache>
            </c:strRef>
          </c:tx>
          <c:spPr>
            <a:ln w="28575" cap="rnd">
              <a:solidFill>
                <a:schemeClr val="accent2"/>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8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Sheet1!$C$2:$C$19</c:f>
              <c:numCache>
                <c:formatCode>General</c:formatCode>
                <c:ptCount val="18"/>
                <c:pt idx="0">
                  <c:v>60</c:v>
                </c:pt>
                <c:pt idx="1">
                  <c:v>68</c:v>
                </c:pt>
                <c:pt idx="2">
                  <c:v>70</c:v>
                </c:pt>
                <c:pt idx="3">
                  <c:v>73</c:v>
                </c:pt>
                <c:pt idx="4">
                  <c:v>72</c:v>
                </c:pt>
                <c:pt idx="5">
                  <c:v>76</c:v>
                </c:pt>
                <c:pt idx="6">
                  <c:v>78</c:v>
                </c:pt>
                <c:pt idx="7">
                  <c:v>81</c:v>
                </c:pt>
                <c:pt idx="8">
                  <c:v>75</c:v>
                </c:pt>
                <c:pt idx="9">
                  <c:v>79</c:v>
                </c:pt>
                <c:pt idx="10">
                  <c:v>82</c:v>
                </c:pt>
                <c:pt idx="11">
                  <c:v>82</c:v>
                </c:pt>
                <c:pt idx="12">
                  <c:v>82</c:v>
                </c:pt>
                <c:pt idx="13">
                  <c:v>87</c:v>
                </c:pt>
                <c:pt idx="14">
                  <c:v>85</c:v>
                </c:pt>
                <c:pt idx="15">
                  <c:v>85</c:v>
                </c:pt>
                <c:pt idx="16">
                  <c:v>92</c:v>
                </c:pt>
                <c:pt idx="17">
                  <c:v>86</c:v>
                </c:pt>
              </c:numCache>
            </c:numRef>
          </c:val>
          <c:smooth val="0"/>
          <c:extLst>
            <c:ext xmlns:c16="http://schemas.microsoft.com/office/drawing/2014/chart" uri="{C3380CC4-5D6E-409C-BE32-E72D297353CC}">
              <c16:uniqueId val="{00000001-8A4B-4A50-B400-5CAA4DCFCB55}"/>
            </c:ext>
          </c:extLst>
        </c:ser>
        <c:ser>
          <c:idx val="2"/>
          <c:order val="2"/>
          <c:tx>
            <c:strRef>
              <c:f>Sheet1!$D$1</c:f>
              <c:strCache>
                <c:ptCount val="1"/>
                <c:pt idx="0">
                  <c:v>MAP</c:v>
                </c:pt>
              </c:strCache>
            </c:strRef>
          </c:tx>
          <c:spPr>
            <a:ln w="28575" cap="rnd">
              <a:solidFill>
                <a:schemeClr val="accent3"/>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8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Sheet1!$D$2:$D$19</c:f>
              <c:numCache>
                <c:formatCode>General</c:formatCode>
                <c:ptCount val="18"/>
                <c:pt idx="0">
                  <c:v>79</c:v>
                </c:pt>
                <c:pt idx="1">
                  <c:v>89</c:v>
                </c:pt>
                <c:pt idx="2">
                  <c:v>93</c:v>
                </c:pt>
                <c:pt idx="3">
                  <c:v>96</c:v>
                </c:pt>
                <c:pt idx="4">
                  <c:v>96</c:v>
                </c:pt>
                <c:pt idx="5">
                  <c:v>101</c:v>
                </c:pt>
                <c:pt idx="6">
                  <c:v>102</c:v>
                </c:pt>
                <c:pt idx="7">
                  <c:v>105</c:v>
                </c:pt>
                <c:pt idx="8">
                  <c:v>98</c:v>
                </c:pt>
                <c:pt idx="9">
                  <c:v>103</c:v>
                </c:pt>
                <c:pt idx="10">
                  <c:v>106</c:v>
                </c:pt>
                <c:pt idx="11">
                  <c:v>106</c:v>
                </c:pt>
                <c:pt idx="12">
                  <c:v>105</c:v>
                </c:pt>
                <c:pt idx="13">
                  <c:v>110</c:v>
                </c:pt>
                <c:pt idx="14">
                  <c:v>107</c:v>
                </c:pt>
                <c:pt idx="15">
                  <c:v>109</c:v>
                </c:pt>
                <c:pt idx="16">
                  <c:v>115</c:v>
                </c:pt>
                <c:pt idx="17">
                  <c:v>107</c:v>
                </c:pt>
              </c:numCache>
            </c:numRef>
          </c:val>
          <c:smooth val="0"/>
          <c:extLst>
            <c:ext xmlns:c16="http://schemas.microsoft.com/office/drawing/2014/chart" uri="{C3380CC4-5D6E-409C-BE32-E72D297353CC}">
              <c16:uniqueId val="{00000002-8A4B-4A50-B400-5CAA4DCFCB55}"/>
            </c:ext>
          </c:extLst>
        </c:ser>
        <c:dLbls>
          <c:showLegendKey val="0"/>
          <c:showVal val="0"/>
          <c:showCatName val="0"/>
          <c:showSerName val="0"/>
          <c:showPercent val="0"/>
          <c:showBubbleSize val="0"/>
        </c:dLbls>
        <c:smooth val="0"/>
        <c:axId val="454983728"/>
        <c:axId val="454982744"/>
      </c:lineChart>
      <c:catAx>
        <c:axId val="45498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4982744"/>
        <c:crosses val="autoZero"/>
        <c:auto val="1"/>
        <c:lblAlgn val="ctr"/>
        <c:lblOffset val="100"/>
        <c:noMultiLvlLbl val="0"/>
      </c:catAx>
      <c:valAx>
        <c:axId val="454982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498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Heart rate</c:v>
                </c:pt>
              </c:strCache>
            </c:strRef>
          </c:tx>
          <c:spPr>
            <a:ln w="28575" cap="rnd">
              <a:solidFill>
                <a:schemeClr val="accent6"/>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7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Sheet1!$B$2:$B$19</c:f>
              <c:numCache>
                <c:formatCode>General</c:formatCode>
                <c:ptCount val="18"/>
                <c:pt idx="0">
                  <c:v>157</c:v>
                </c:pt>
                <c:pt idx="1">
                  <c:v>115</c:v>
                </c:pt>
                <c:pt idx="2">
                  <c:v>108</c:v>
                </c:pt>
                <c:pt idx="3">
                  <c:v>107</c:v>
                </c:pt>
                <c:pt idx="4">
                  <c:v>104</c:v>
                </c:pt>
                <c:pt idx="5">
                  <c:v>109</c:v>
                </c:pt>
                <c:pt idx="6">
                  <c:v>111</c:v>
                </c:pt>
                <c:pt idx="7">
                  <c:v>114</c:v>
                </c:pt>
                <c:pt idx="8">
                  <c:v>110</c:v>
                </c:pt>
                <c:pt idx="9">
                  <c:v>113</c:v>
                </c:pt>
                <c:pt idx="10">
                  <c:v>116</c:v>
                </c:pt>
                <c:pt idx="11">
                  <c:v>116</c:v>
                </c:pt>
                <c:pt idx="12">
                  <c:v>113</c:v>
                </c:pt>
                <c:pt idx="13">
                  <c:v>122</c:v>
                </c:pt>
                <c:pt idx="14">
                  <c:v>119</c:v>
                </c:pt>
                <c:pt idx="15">
                  <c:v>122</c:v>
                </c:pt>
                <c:pt idx="16">
                  <c:v>119</c:v>
                </c:pt>
                <c:pt idx="17">
                  <c:v>122</c:v>
                </c:pt>
              </c:numCache>
            </c:numRef>
          </c:val>
          <c:smooth val="0"/>
          <c:extLst>
            <c:ext xmlns:c16="http://schemas.microsoft.com/office/drawing/2014/chart" uri="{C3380CC4-5D6E-409C-BE32-E72D297353CC}">
              <c16:uniqueId val="{00000000-507E-470E-87A6-86A22BC7CEB7}"/>
            </c:ext>
          </c:extLst>
        </c:ser>
        <c:ser>
          <c:idx val="1"/>
          <c:order val="1"/>
          <c:tx>
            <c:strRef>
              <c:f>Sheet1!$C$1</c:f>
              <c:strCache>
                <c:ptCount val="1"/>
                <c:pt idx="0">
                  <c:v>Column1</c:v>
                </c:pt>
              </c:strCache>
            </c:strRef>
          </c:tx>
          <c:spPr>
            <a:ln w="28575" cap="rnd">
              <a:solidFill>
                <a:schemeClr val="accent5"/>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7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Sheet1!$C$2:$C$19</c:f>
              <c:numCache>
                <c:formatCode>General</c:formatCode>
                <c:ptCount val="18"/>
              </c:numCache>
            </c:numRef>
          </c:val>
          <c:smooth val="0"/>
          <c:extLst>
            <c:ext xmlns:c16="http://schemas.microsoft.com/office/drawing/2014/chart" uri="{C3380CC4-5D6E-409C-BE32-E72D297353CC}">
              <c16:uniqueId val="{00000001-507E-470E-87A6-86A22BC7CEB7}"/>
            </c:ext>
          </c:extLst>
        </c:ser>
        <c:ser>
          <c:idx val="2"/>
          <c:order val="2"/>
          <c:tx>
            <c:strRef>
              <c:f>Sheet1!$D$1</c:f>
              <c:strCache>
                <c:ptCount val="1"/>
                <c:pt idx="0">
                  <c:v>Column2</c:v>
                </c:pt>
              </c:strCache>
            </c:strRef>
          </c:tx>
          <c:spPr>
            <a:ln w="28575" cap="rnd">
              <a:solidFill>
                <a:schemeClr val="accent4"/>
              </a:solidFill>
              <a:round/>
            </a:ln>
            <a:effectLst/>
          </c:spPr>
          <c:marker>
            <c:symbol val="none"/>
          </c:marker>
          <c:cat>
            <c:strRef>
              <c:f>Sheet1!$A$2:$A$19</c:f>
              <c:strCache>
                <c:ptCount val="18"/>
                <c:pt idx="0">
                  <c:v>6 months</c:v>
                </c:pt>
                <c:pt idx="1">
                  <c:v>6 months to 1 year</c:v>
                </c:pt>
                <c:pt idx="2">
                  <c:v>1 to 2 years</c:v>
                </c:pt>
                <c:pt idx="3">
                  <c:v>2 to 3 years</c:v>
                </c:pt>
                <c:pt idx="4">
                  <c:v>3 to 4 years</c:v>
                </c:pt>
                <c:pt idx="5">
                  <c:v>4 to 5 years</c:v>
                </c:pt>
                <c:pt idx="6">
                  <c:v>5 to 6 years</c:v>
                </c:pt>
                <c:pt idx="7">
                  <c:v>6 to 7 years</c:v>
                </c:pt>
                <c:pt idx="8">
                  <c:v>7 to 8 years</c:v>
                </c:pt>
                <c:pt idx="9">
                  <c:v>7 to 9 years</c:v>
                </c:pt>
                <c:pt idx="10">
                  <c:v>9 to 10 years</c:v>
                </c:pt>
                <c:pt idx="11">
                  <c:v>10 to 11 years</c:v>
                </c:pt>
                <c:pt idx="12">
                  <c:v>11 to 12 years</c:v>
                </c:pt>
                <c:pt idx="13">
                  <c:v>12 to 13 years</c:v>
                </c:pt>
                <c:pt idx="14">
                  <c:v>13 to 14 years</c:v>
                </c:pt>
                <c:pt idx="15">
                  <c:v>14 to 15 years</c:v>
                </c:pt>
                <c:pt idx="16">
                  <c:v>15 to 16 years</c:v>
                </c:pt>
                <c:pt idx="17">
                  <c:v>16 years plus</c:v>
                </c:pt>
              </c:strCache>
            </c:strRef>
          </c:cat>
          <c:val>
            <c:numRef>
              <c:f>Sheet1!$D$2:$D$19</c:f>
              <c:numCache>
                <c:formatCode>General</c:formatCode>
                <c:ptCount val="18"/>
              </c:numCache>
            </c:numRef>
          </c:val>
          <c:smooth val="0"/>
          <c:extLst>
            <c:ext xmlns:c16="http://schemas.microsoft.com/office/drawing/2014/chart" uri="{C3380CC4-5D6E-409C-BE32-E72D297353CC}">
              <c16:uniqueId val="{00000002-507E-470E-87A6-86A22BC7CEB7}"/>
            </c:ext>
          </c:extLst>
        </c:ser>
        <c:dLbls>
          <c:showLegendKey val="0"/>
          <c:showVal val="0"/>
          <c:showCatName val="0"/>
          <c:showSerName val="0"/>
          <c:showPercent val="0"/>
          <c:showBubbleSize val="0"/>
        </c:dLbls>
        <c:smooth val="0"/>
        <c:axId val="456577568"/>
        <c:axId val="456581176"/>
      </c:lineChart>
      <c:catAx>
        <c:axId val="45657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6581176"/>
        <c:crosses val="autoZero"/>
        <c:auto val="1"/>
        <c:lblAlgn val="ctr"/>
        <c:lblOffset val="100"/>
        <c:noMultiLvlLbl val="0"/>
      </c:catAx>
      <c:valAx>
        <c:axId val="456581176"/>
        <c:scaling>
          <c:orientation val="minMax"/>
        </c:scaling>
        <c:delete val="0"/>
        <c:axPos val="l"/>
        <c:majorGridlines>
          <c:spPr>
            <a:ln w="9525" cap="flat" cmpd="sng" algn="ctr">
              <a:solidFill>
                <a:srgbClr val="00206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657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Systolic pressure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Sheet1!$B$2:$B$14</c:f>
              <c:numCache>
                <c:formatCode>General</c:formatCode>
                <c:ptCount val="13"/>
                <c:pt idx="0">
                  <c:v>147</c:v>
                </c:pt>
                <c:pt idx="1">
                  <c:v>141</c:v>
                </c:pt>
                <c:pt idx="2">
                  <c:v>137</c:v>
                </c:pt>
                <c:pt idx="3">
                  <c:v>136</c:v>
                </c:pt>
                <c:pt idx="4">
                  <c:v>134</c:v>
                </c:pt>
                <c:pt idx="5">
                  <c:v>134</c:v>
                </c:pt>
                <c:pt idx="6">
                  <c:v>133</c:v>
                </c:pt>
                <c:pt idx="7">
                  <c:v>132</c:v>
                </c:pt>
                <c:pt idx="8">
                  <c:v>131</c:v>
                </c:pt>
                <c:pt idx="9">
                  <c:v>129</c:v>
                </c:pt>
                <c:pt idx="10">
                  <c:v>124</c:v>
                </c:pt>
                <c:pt idx="11">
                  <c:v>123</c:v>
                </c:pt>
                <c:pt idx="12">
                  <c:v>121</c:v>
                </c:pt>
              </c:numCache>
            </c:numRef>
          </c:val>
          <c:extLst>
            <c:ext xmlns:c16="http://schemas.microsoft.com/office/drawing/2014/chart" uri="{C3380CC4-5D6E-409C-BE32-E72D297353CC}">
              <c16:uniqueId val="{00000000-694A-4AAD-9E5E-7553A3055016}"/>
            </c:ext>
          </c:extLst>
        </c:ser>
        <c:ser>
          <c:idx val="1"/>
          <c:order val="1"/>
          <c:tx>
            <c:strRef>
              <c:f>Sheet1!$C$1</c:f>
              <c:strCache>
                <c:ptCount val="1"/>
                <c:pt idx="0">
                  <c:v>Column1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Sheet1!$C$2:$C$14</c:f>
              <c:numCache>
                <c:formatCode>General</c:formatCode>
                <c:ptCount val="13"/>
              </c:numCache>
            </c:numRef>
          </c:val>
          <c:extLst>
            <c:ext xmlns:c16="http://schemas.microsoft.com/office/drawing/2014/chart" uri="{C3380CC4-5D6E-409C-BE32-E72D297353CC}">
              <c16:uniqueId val="{00000001-694A-4AAD-9E5E-7553A3055016}"/>
            </c:ext>
          </c:extLst>
        </c:ser>
        <c:ser>
          <c:idx val="2"/>
          <c:order val="2"/>
          <c:tx>
            <c:strRef>
              <c:f>Sheet1!$D$1</c:f>
              <c:strCache>
                <c:ptCount val="1"/>
                <c:pt idx="0">
                  <c:v>Column2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Sheet1!$D$2:$D$14</c:f>
              <c:numCache>
                <c:formatCode>General</c:formatCode>
                <c:ptCount val="13"/>
              </c:numCache>
            </c:numRef>
          </c:val>
          <c:extLst>
            <c:ext xmlns:c16="http://schemas.microsoft.com/office/drawing/2014/chart" uri="{C3380CC4-5D6E-409C-BE32-E72D297353CC}">
              <c16:uniqueId val="{00000002-694A-4AAD-9E5E-7553A3055016}"/>
            </c:ext>
          </c:extLst>
        </c:ser>
        <c:dLbls>
          <c:showLegendKey val="0"/>
          <c:showVal val="0"/>
          <c:showCatName val="0"/>
          <c:showSerName val="0"/>
          <c:showPercent val="0"/>
          <c:showBubbleSize val="0"/>
        </c:dLbls>
        <c:gapWidth val="100"/>
        <c:overlap val="-24"/>
        <c:axId val="450862176"/>
        <c:axId val="450862504"/>
      </c:barChart>
      <c:catAx>
        <c:axId val="4508621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0862504"/>
        <c:crosses val="autoZero"/>
        <c:auto val="1"/>
        <c:lblAlgn val="ctr"/>
        <c:lblOffset val="100"/>
        <c:noMultiLvlLbl val="0"/>
      </c:catAx>
      <c:valAx>
        <c:axId val="4508625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0862176"/>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Diastolic pressure</c:v>
                </c:pt>
              </c:strCache>
            </c:strRef>
          </c:tx>
          <c:spPr>
            <a:gradFill rotWithShape="1">
              <a:gsLst>
                <a:gs pos="0">
                  <a:schemeClr val="accent2">
                    <a:shade val="65000"/>
                    <a:satMod val="103000"/>
                    <a:lumMod val="102000"/>
                    <a:tint val="94000"/>
                  </a:schemeClr>
                </a:gs>
                <a:gs pos="50000">
                  <a:schemeClr val="accent2">
                    <a:shade val="65000"/>
                    <a:satMod val="110000"/>
                    <a:lumMod val="100000"/>
                    <a:shade val="100000"/>
                  </a:schemeClr>
                </a:gs>
                <a:gs pos="100000">
                  <a:schemeClr val="accent2">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Sheet1!$B$2:$B$14</c:f>
              <c:numCache>
                <c:formatCode>General</c:formatCode>
                <c:ptCount val="13"/>
                <c:pt idx="0">
                  <c:v>84</c:v>
                </c:pt>
                <c:pt idx="1">
                  <c:v>79</c:v>
                </c:pt>
                <c:pt idx="2">
                  <c:v>76</c:v>
                </c:pt>
                <c:pt idx="3">
                  <c:v>76</c:v>
                </c:pt>
                <c:pt idx="4">
                  <c:v>75</c:v>
                </c:pt>
                <c:pt idx="5">
                  <c:v>78</c:v>
                </c:pt>
                <c:pt idx="6">
                  <c:v>76</c:v>
                </c:pt>
                <c:pt idx="7">
                  <c:v>74</c:v>
                </c:pt>
                <c:pt idx="8">
                  <c:v>76</c:v>
                </c:pt>
                <c:pt idx="9">
                  <c:v>73</c:v>
                </c:pt>
                <c:pt idx="10">
                  <c:v>72</c:v>
                </c:pt>
                <c:pt idx="11">
                  <c:v>69</c:v>
                </c:pt>
                <c:pt idx="12">
                  <c:v>67</c:v>
                </c:pt>
              </c:numCache>
            </c:numRef>
          </c:val>
          <c:extLst>
            <c:ext xmlns:c16="http://schemas.microsoft.com/office/drawing/2014/chart" uri="{C3380CC4-5D6E-409C-BE32-E72D297353CC}">
              <c16:uniqueId val="{00000000-35C0-4B24-8937-D61F186A9273}"/>
            </c:ext>
          </c:extLst>
        </c:ser>
        <c:ser>
          <c:idx val="1"/>
          <c:order val="1"/>
          <c:tx>
            <c:strRef>
              <c:f>Sheet1!$C$1</c:f>
              <c:strCache>
                <c:ptCount val="1"/>
                <c:pt idx="0">
                  <c:v>Column1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Sheet1!$C$2:$C$14</c:f>
              <c:numCache>
                <c:formatCode>General</c:formatCode>
                <c:ptCount val="13"/>
              </c:numCache>
            </c:numRef>
          </c:val>
          <c:extLst>
            <c:ext xmlns:c16="http://schemas.microsoft.com/office/drawing/2014/chart" uri="{C3380CC4-5D6E-409C-BE32-E72D297353CC}">
              <c16:uniqueId val="{00000001-35C0-4B24-8937-D61F186A9273}"/>
            </c:ext>
          </c:extLst>
        </c:ser>
        <c:ser>
          <c:idx val="2"/>
          <c:order val="2"/>
          <c:tx>
            <c:strRef>
              <c:f>Sheet1!$D$1</c:f>
              <c:strCache>
                <c:ptCount val="1"/>
                <c:pt idx="0">
                  <c:v>Column2</c:v>
                </c:pt>
              </c:strCache>
            </c:strRef>
          </c:tx>
          <c:spPr>
            <a:gradFill rotWithShape="1">
              <a:gsLst>
                <a:gs pos="0">
                  <a:schemeClr val="accent2">
                    <a:tint val="65000"/>
                    <a:satMod val="103000"/>
                    <a:lumMod val="102000"/>
                    <a:tint val="94000"/>
                  </a:schemeClr>
                </a:gs>
                <a:gs pos="50000">
                  <a:schemeClr val="accent2">
                    <a:tint val="65000"/>
                    <a:satMod val="110000"/>
                    <a:lumMod val="100000"/>
                    <a:shade val="100000"/>
                  </a:schemeClr>
                </a:gs>
                <a:gs pos="100000">
                  <a:schemeClr val="accent2">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Sheet1!$D$2:$D$14</c:f>
              <c:numCache>
                <c:formatCode>General</c:formatCode>
                <c:ptCount val="13"/>
              </c:numCache>
            </c:numRef>
          </c:val>
          <c:extLst>
            <c:ext xmlns:c16="http://schemas.microsoft.com/office/drawing/2014/chart" uri="{C3380CC4-5D6E-409C-BE32-E72D297353CC}">
              <c16:uniqueId val="{00000002-35C0-4B24-8937-D61F186A9273}"/>
            </c:ext>
          </c:extLst>
        </c:ser>
        <c:dLbls>
          <c:dLblPos val="inEnd"/>
          <c:showLegendKey val="0"/>
          <c:showVal val="1"/>
          <c:showCatName val="0"/>
          <c:showSerName val="0"/>
          <c:showPercent val="0"/>
          <c:showBubbleSize val="0"/>
        </c:dLbls>
        <c:gapWidth val="100"/>
        <c:overlap val="-24"/>
        <c:axId val="450860208"/>
        <c:axId val="450860536"/>
      </c:barChart>
      <c:catAx>
        <c:axId val="4508602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0860536"/>
        <c:crosses val="autoZero"/>
        <c:auto val="1"/>
        <c:lblAlgn val="ctr"/>
        <c:lblOffset val="100"/>
        <c:noMultiLvlLbl val="0"/>
      </c:catAx>
      <c:valAx>
        <c:axId val="45086053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0860208"/>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MAP</c:v>
                </c:pt>
              </c:strCache>
            </c:strRef>
          </c:tx>
          <c:spPr>
            <a:gradFill rotWithShape="1">
              <a:gsLst>
                <a:gs pos="0">
                  <a:schemeClr val="accent3">
                    <a:shade val="65000"/>
                    <a:satMod val="103000"/>
                    <a:lumMod val="102000"/>
                    <a:tint val="94000"/>
                  </a:schemeClr>
                </a:gs>
                <a:gs pos="50000">
                  <a:schemeClr val="accent3">
                    <a:shade val="65000"/>
                    <a:satMod val="110000"/>
                    <a:lumMod val="100000"/>
                    <a:shade val="100000"/>
                  </a:schemeClr>
                </a:gs>
                <a:gs pos="100000">
                  <a:schemeClr val="accent3">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Sheet1!$B$2:$B$14</c:f>
              <c:numCache>
                <c:formatCode>General</c:formatCode>
                <c:ptCount val="13"/>
                <c:pt idx="0">
                  <c:v>108</c:v>
                </c:pt>
                <c:pt idx="1">
                  <c:v>104</c:v>
                </c:pt>
                <c:pt idx="2">
                  <c:v>100</c:v>
                </c:pt>
                <c:pt idx="3">
                  <c:v>100</c:v>
                </c:pt>
                <c:pt idx="4">
                  <c:v>97</c:v>
                </c:pt>
                <c:pt idx="5">
                  <c:v>100</c:v>
                </c:pt>
                <c:pt idx="6">
                  <c:v>99</c:v>
                </c:pt>
                <c:pt idx="7">
                  <c:v>98</c:v>
                </c:pt>
                <c:pt idx="8">
                  <c:v>99</c:v>
                </c:pt>
                <c:pt idx="9">
                  <c:v>96</c:v>
                </c:pt>
                <c:pt idx="10">
                  <c:v>94</c:v>
                </c:pt>
                <c:pt idx="11">
                  <c:v>91</c:v>
                </c:pt>
                <c:pt idx="12">
                  <c:v>91</c:v>
                </c:pt>
              </c:numCache>
            </c:numRef>
          </c:val>
          <c:extLst>
            <c:ext xmlns:c16="http://schemas.microsoft.com/office/drawing/2014/chart" uri="{C3380CC4-5D6E-409C-BE32-E72D297353CC}">
              <c16:uniqueId val="{00000000-C8F4-4FDF-BEBA-2EFAF33D93B5}"/>
            </c:ext>
          </c:extLst>
        </c:ser>
        <c:ser>
          <c:idx val="1"/>
          <c:order val="1"/>
          <c:tx>
            <c:strRef>
              <c:f>Sheet1!$C$1</c:f>
              <c:strCache>
                <c:ptCount val="1"/>
                <c:pt idx="0">
                  <c:v>Column1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Sheet1!$C$2:$C$14</c:f>
              <c:numCache>
                <c:formatCode>General</c:formatCode>
                <c:ptCount val="13"/>
              </c:numCache>
            </c:numRef>
          </c:val>
          <c:extLst>
            <c:ext xmlns:c16="http://schemas.microsoft.com/office/drawing/2014/chart" uri="{C3380CC4-5D6E-409C-BE32-E72D297353CC}">
              <c16:uniqueId val="{00000001-C8F4-4FDF-BEBA-2EFAF33D93B5}"/>
            </c:ext>
          </c:extLst>
        </c:ser>
        <c:ser>
          <c:idx val="2"/>
          <c:order val="2"/>
          <c:tx>
            <c:strRef>
              <c:f>Sheet1!$D$1</c:f>
              <c:strCache>
                <c:ptCount val="1"/>
                <c:pt idx="0">
                  <c:v>Column2</c:v>
                </c:pt>
              </c:strCache>
            </c:strRef>
          </c:tx>
          <c:spPr>
            <a:gradFill rotWithShape="1">
              <a:gsLst>
                <a:gs pos="0">
                  <a:schemeClr val="accent3">
                    <a:tint val="65000"/>
                    <a:satMod val="103000"/>
                    <a:lumMod val="102000"/>
                    <a:tint val="94000"/>
                  </a:schemeClr>
                </a:gs>
                <a:gs pos="50000">
                  <a:schemeClr val="accent3">
                    <a:tint val="65000"/>
                    <a:satMod val="110000"/>
                    <a:lumMod val="100000"/>
                    <a:shade val="100000"/>
                  </a:schemeClr>
                </a:gs>
                <a:gs pos="100000">
                  <a:schemeClr val="accent3">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Sheet1!$D$2:$D$14</c:f>
              <c:numCache>
                <c:formatCode>General</c:formatCode>
                <c:ptCount val="13"/>
              </c:numCache>
            </c:numRef>
          </c:val>
          <c:extLst>
            <c:ext xmlns:c16="http://schemas.microsoft.com/office/drawing/2014/chart" uri="{C3380CC4-5D6E-409C-BE32-E72D297353CC}">
              <c16:uniqueId val="{00000002-C8F4-4FDF-BEBA-2EFAF33D93B5}"/>
            </c:ext>
          </c:extLst>
        </c:ser>
        <c:dLbls>
          <c:showLegendKey val="0"/>
          <c:showVal val="0"/>
          <c:showCatName val="0"/>
          <c:showSerName val="0"/>
          <c:showPercent val="0"/>
          <c:showBubbleSize val="0"/>
        </c:dLbls>
        <c:gapWidth val="100"/>
        <c:overlap val="-24"/>
        <c:axId val="332898056"/>
        <c:axId val="332899368"/>
      </c:barChart>
      <c:catAx>
        <c:axId val="3328980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32899368"/>
        <c:crosses val="autoZero"/>
        <c:auto val="1"/>
        <c:lblAlgn val="ctr"/>
        <c:lblOffset val="100"/>
        <c:noMultiLvlLbl val="0"/>
      </c:catAx>
      <c:valAx>
        <c:axId val="3328993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32898056"/>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Sheet1!$B$2:$B$14</c:f>
              <c:numCache>
                <c:formatCode>General</c:formatCode>
                <c:ptCount val="13"/>
                <c:pt idx="0">
                  <c:v>102</c:v>
                </c:pt>
                <c:pt idx="1">
                  <c:v>105</c:v>
                </c:pt>
                <c:pt idx="2">
                  <c:v>123</c:v>
                </c:pt>
                <c:pt idx="3">
                  <c:v>131</c:v>
                </c:pt>
                <c:pt idx="4">
                  <c:v>117</c:v>
                </c:pt>
                <c:pt idx="5">
                  <c:v>123</c:v>
                </c:pt>
                <c:pt idx="6">
                  <c:v>112</c:v>
                </c:pt>
                <c:pt idx="7">
                  <c:v>124</c:v>
                </c:pt>
                <c:pt idx="8">
                  <c:v>106</c:v>
                </c:pt>
                <c:pt idx="9">
                  <c:v>118</c:v>
                </c:pt>
                <c:pt idx="10">
                  <c:v>107</c:v>
                </c:pt>
                <c:pt idx="11">
                  <c:v>110</c:v>
                </c:pt>
                <c:pt idx="12">
                  <c:v>112</c:v>
                </c:pt>
              </c:numCache>
            </c:numRef>
          </c:val>
          <c:extLst>
            <c:ext xmlns:c16="http://schemas.microsoft.com/office/drawing/2014/chart" uri="{C3380CC4-5D6E-409C-BE32-E72D297353CC}">
              <c16:uniqueId val="{00000000-F873-4D62-B34A-00E4A39C2726}"/>
            </c:ext>
          </c:extLst>
        </c:ser>
        <c:ser>
          <c:idx val="1"/>
          <c:order val="1"/>
          <c:tx>
            <c:strRef>
              <c:f>Sheet1!$C$1</c:f>
              <c:strCache>
                <c:ptCount val="1"/>
                <c:pt idx="0">
                  <c:v>Column1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Sheet1!$C$2:$C$14</c:f>
              <c:numCache>
                <c:formatCode>General</c:formatCode>
                <c:ptCount val="13"/>
              </c:numCache>
            </c:numRef>
          </c:val>
          <c:extLst>
            <c:ext xmlns:c16="http://schemas.microsoft.com/office/drawing/2014/chart" uri="{C3380CC4-5D6E-409C-BE32-E72D297353CC}">
              <c16:uniqueId val="{00000001-F873-4D62-B34A-00E4A39C2726}"/>
            </c:ext>
          </c:extLst>
        </c:ser>
        <c:ser>
          <c:idx val="2"/>
          <c:order val="2"/>
          <c:tx>
            <c:strRef>
              <c:f>Sheet1!$D$1</c:f>
              <c:strCache>
                <c:ptCount val="1"/>
                <c:pt idx="0">
                  <c:v>Column2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Sheet1!$A$2:$A$14</c:f>
              <c:strCache>
                <c:ptCount val="13"/>
                <c:pt idx="0">
                  <c:v>Sight Hounds</c:v>
                </c:pt>
                <c:pt idx="1">
                  <c:v>Beagles</c:v>
                </c:pt>
                <c:pt idx="2">
                  <c:v>Terriers</c:v>
                </c:pt>
                <c:pt idx="3">
                  <c:v>Spitz</c:v>
                </c:pt>
                <c:pt idx="4">
                  <c:v>Toy</c:v>
                </c:pt>
                <c:pt idx="5">
                  <c:v>Bull terriers</c:v>
                </c:pt>
                <c:pt idx="6">
                  <c:v>Collies</c:v>
                </c:pt>
                <c:pt idx="7">
                  <c:v>Spaniels</c:v>
                </c:pt>
                <c:pt idx="8">
                  <c:v>Large shepherd dogs</c:v>
                </c:pt>
                <c:pt idx="9">
                  <c:v>Large close coats</c:v>
                </c:pt>
                <c:pt idx="10">
                  <c:v>Setters</c:v>
                </c:pt>
                <c:pt idx="11">
                  <c:v>Retrievers</c:v>
                </c:pt>
                <c:pt idx="12">
                  <c:v>Giant breeds</c:v>
                </c:pt>
              </c:strCache>
            </c:strRef>
          </c:cat>
          <c:val>
            <c:numRef>
              <c:f>Sheet1!$D$2:$D$14</c:f>
              <c:numCache>
                <c:formatCode>General</c:formatCode>
                <c:ptCount val="13"/>
              </c:numCache>
            </c:numRef>
          </c:val>
          <c:extLst>
            <c:ext xmlns:c16="http://schemas.microsoft.com/office/drawing/2014/chart" uri="{C3380CC4-5D6E-409C-BE32-E72D297353CC}">
              <c16:uniqueId val="{00000002-F873-4D62-B34A-00E4A39C2726}"/>
            </c:ext>
          </c:extLst>
        </c:ser>
        <c:dLbls>
          <c:showLegendKey val="0"/>
          <c:showVal val="0"/>
          <c:showCatName val="0"/>
          <c:showSerName val="0"/>
          <c:showPercent val="0"/>
          <c:showBubbleSize val="0"/>
        </c:dLbls>
        <c:gapWidth val="100"/>
        <c:overlap val="-24"/>
        <c:axId val="337430008"/>
        <c:axId val="456573960"/>
      </c:barChart>
      <c:catAx>
        <c:axId val="3374300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6573960"/>
        <c:crosses val="autoZero"/>
        <c:auto val="1"/>
        <c:lblAlgn val="ctr"/>
        <c:lblOffset val="100"/>
        <c:noMultiLvlLbl val="0"/>
      </c:catAx>
      <c:valAx>
        <c:axId val="45657396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3743000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Systolic</c:v>
                </c:pt>
              </c:strCache>
            </c:strRef>
          </c:tx>
          <c:spPr>
            <a:solidFill>
              <a:schemeClr val="accent1"/>
            </a:solidFill>
            <a:ln>
              <a:noFill/>
            </a:ln>
            <a:effectLst/>
          </c:spPr>
          <c:invertIfNegative val="0"/>
          <c:cat>
            <c:strRef>
              <c:f>Sheet1!$A$2:$A$9</c:f>
              <c:strCache>
                <c:ptCount val="8"/>
                <c:pt idx="0">
                  <c:v>Deerhound</c:v>
                </c:pt>
                <c:pt idx="1">
                  <c:v>Labrador</c:v>
                </c:pt>
                <c:pt idx="2">
                  <c:v>Deerhound</c:v>
                </c:pt>
                <c:pt idx="3">
                  <c:v>Labrador</c:v>
                </c:pt>
                <c:pt idx="4">
                  <c:v>Deerhound</c:v>
                </c:pt>
                <c:pt idx="5">
                  <c:v>Labrador</c:v>
                </c:pt>
                <c:pt idx="6">
                  <c:v>Deerhound</c:v>
                </c:pt>
                <c:pt idx="7">
                  <c:v>Labrador</c:v>
                </c:pt>
              </c:strCache>
            </c:strRef>
          </c:cat>
          <c:val>
            <c:numRef>
              <c:f>Sheet1!$B$2:$B$9</c:f>
              <c:numCache>
                <c:formatCode>General</c:formatCode>
                <c:ptCount val="8"/>
                <c:pt idx="0">
                  <c:v>154</c:v>
                </c:pt>
                <c:pt idx="1">
                  <c:v>123</c:v>
                </c:pt>
                <c:pt idx="2">
                  <c:v>150</c:v>
                </c:pt>
                <c:pt idx="3">
                  <c:v>125</c:v>
                </c:pt>
                <c:pt idx="4">
                  <c:v>151</c:v>
                </c:pt>
                <c:pt idx="5">
                  <c:v>120</c:v>
                </c:pt>
                <c:pt idx="6">
                  <c:v>146</c:v>
                </c:pt>
                <c:pt idx="7">
                  <c:v>120</c:v>
                </c:pt>
              </c:numCache>
            </c:numRef>
          </c:val>
          <c:extLst>
            <c:ext xmlns:c16="http://schemas.microsoft.com/office/drawing/2014/chart" uri="{C3380CC4-5D6E-409C-BE32-E72D297353CC}">
              <c16:uniqueId val="{00000000-C818-463F-B900-3C4C5039B277}"/>
            </c:ext>
          </c:extLst>
        </c:ser>
        <c:ser>
          <c:idx val="1"/>
          <c:order val="1"/>
          <c:tx>
            <c:strRef>
              <c:f>Sheet1!$C$1</c:f>
              <c:strCache>
                <c:ptCount val="1"/>
                <c:pt idx="0">
                  <c:v>Diastolic</c:v>
                </c:pt>
              </c:strCache>
            </c:strRef>
          </c:tx>
          <c:spPr>
            <a:solidFill>
              <a:schemeClr val="accent2"/>
            </a:solidFill>
            <a:ln>
              <a:noFill/>
            </a:ln>
            <a:effectLst/>
          </c:spPr>
          <c:invertIfNegative val="0"/>
          <c:cat>
            <c:strRef>
              <c:f>Sheet1!$A$2:$A$9</c:f>
              <c:strCache>
                <c:ptCount val="8"/>
                <c:pt idx="0">
                  <c:v>Deerhound</c:v>
                </c:pt>
                <c:pt idx="1">
                  <c:v>Labrador</c:v>
                </c:pt>
                <c:pt idx="2">
                  <c:v>Deerhound</c:v>
                </c:pt>
                <c:pt idx="3">
                  <c:v>Labrador</c:v>
                </c:pt>
                <c:pt idx="4">
                  <c:v>Deerhound</c:v>
                </c:pt>
                <c:pt idx="5">
                  <c:v>Labrador</c:v>
                </c:pt>
                <c:pt idx="6">
                  <c:v>Deerhound</c:v>
                </c:pt>
                <c:pt idx="7">
                  <c:v>Labrador</c:v>
                </c:pt>
              </c:strCache>
            </c:strRef>
          </c:cat>
          <c:val>
            <c:numRef>
              <c:f>Sheet1!$C$2:$C$9</c:f>
              <c:numCache>
                <c:formatCode>General</c:formatCode>
                <c:ptCount val="8"/>
                <c:pt idx="0">
                  <c:v>85</c:v>
                </c:pt>
                <c:pt idx="1">
                  <c:v>70</c:v>
                </c:pt>
                <c:pt idx="2">
                  <c:v>86</c:v>
                </c:pt>
                <c:pt idx="3">
                  <c:v>73</c:v>
                </c:pt>
                <c:pt idx="4">
                  <c:v>87</c:v>
                </c:pt>
                <c:pt idx="5">
                  <c:v>66</c:v>
                </c:pt>
                <c:pt idx="6">
                  <c:v>85</c:v>
                </c:pt>
                <c:pt idx="7">
                  <c:v>65</c:v>
                </c:pt>
              </c:numCache>
            </c:numRef>
          </c:val>
          <c:extLst>
            <c:ext xmlns:c16="http://schemas.microsoft.com/office/drawing/2014/chart" uri="{C3380CC4-5D6E-409C-BE32-E72D297353CC}">
              <c16:uniqueId val="{00000001-C818-463F-B900-3C4C5039B277}"/>
            </c:ext>
          </c:extLst>
        </c:ser>
        <c:ser>
          <c:idx val="2"/>
          <c:order val="2"/>
          <c:tx>
            <c:strRef>
              <c:f>Sheet1!$D$1</c:f>
              <c:strCache>
                <c:ptCount val="1"/>
                <c:pt idx="0">
                  <c:v>MAP</c:v>
                </c:pt>
              </c:strCache>
            </c:strRef>
          </c:tx>
          <c:spPr>
            <a:solidFill>
              <a:schemeClr val="accent3"/>
            </a:solidFill>
            <a:ln>
              <a:noFill/>
            </a:ln>
            <a:effectLst/>
          </c:spPr>
          <c:invertIfNegative val="0"/>
          <c:cat>
            <c:strRef>
              <c:f>Sheet1!$A$2:$A$9</c:f>
              <c:strCache>
                <c:ptCount val="8"/>
                <c:pt idx="0">
                  <c:v>Deerhound</c:v>
                </c:pt>
                <c:pt idx="1">
                  <c:v>Labrador</c:v>
                </c:pt>
                <c:pt idx="2">
                  <c:v>Deerhound</c:v>
                </c:pt>
                <c:pt idx="3">
                  <c:v>Labrador</c:v>
                </c:pt>
                <c:pt idx="4">
                  <c:v>Deerhound</c:v>
                </c:pt>
                <c:pt idx="5">
                  <c:v>Labrador</c:v>
                </c:pt>
                <c:pt idx="6">
                  <c:v>Deerhound</c:v>
                </c:pt>
                <c:pt idx="7">
                  <c:v>Labrador</c:v>
                </c:pt>
              </c:strCache>
            </c:strRef>
          </c:cat>
          <c:val>
            <c:numRef>
              <c:f>Sheet1!$D$2:$D$9</c:f>
              <c:numCache>
                <c:formatCode>General</c:formatCode>
                <c:ptCount val="8"/>
                <c:pt idx="0">
                  <c:v>111</c:v>
                </c:pt>
                <c:pt idx="1">
                  <c:v>91</c:v>
                </c:pt>
                <c:pt idx="2">
                  <c:v>111</c:v>
                </c:pt>
                <c:pt idx="3">
                  <c:v>95</c:v>
                </c:pt>
                <c:pt idx="4">
                  <c:v>112</c:v>
                </c:pt>
                <c:pt idx="5">
                  <c:v>88</c:v>
                </c:pt>
                <c:pt idx="6">
                  <c:v>110</c:v>
                </c:pt>
                <c:pt idx="7">
                  <c:v>88</c:v>
                </c:pt>
              </c:numCache>
            </c:numRef>
          </c:val>
          <c:extLst>
            <c:ext xmlns:c16="http://schemas.microsoft.com/office/drawing/2014/chart" uri="{C3380CC4-5D6E-409C-BE32-E72D297353CC}">
              <c16:uniqueId val="{00000002-C818-463F-B900-3C4C5039B277}"/>
            </c:ext>
          </c:extLst>
        </c:ser>
        <c:ser>
          <c:idx val="3"/>
          <c:order val="3"/>
          <c:tx>
            <c:strRef>
              <c:f>Sheet1!$E$1</c:f>
              <c:strCache>
                <c:ptCount val="1"/>
                <c:pt idx="0">
                  <c:v>Column1</c:v>
                </c:pt>
              </c:strCache>
            </c:strRef>
          </c:tx>
          <c:spPr>
            <a:solidFill>
              <a:schemeClr val="accent4"/>
            </a:solidFill>
            <a:ln>
              <a:noFill/>
            </a:ln>
            <a:effectLst/>
          </c:spPr>
          <c:invertIfNegative val="0"/>
          <c:cat>
            <c:strRef>
              <c:f>Sheet1!$A$2:$A$9</c:f>
              <c:strCache>
                <c:ptCount val="8"/>
                <c:pt idx="0">
                  <c:v>Deerhound</c:v>
                </c:pt>
                <c:pt idx="1">
                  <c:v>Labrador</c:v>
                </c:pt>
                <c:pt idx="2">
                  <c:v>Deerhound</c:v>
                </c:pt>
                <c:pt idx="3">
                  <c:v>Labrador</c:v>
                </c:pt>
                <c:pt idx="4">
                  <c:v>Deerhound</c:v>
                </c:pt>
                <c:pt idx="5">
                  <c:v>Labrador</c:v>
                </c:pt>
                <c:pt idx="6">
                  <c:v>Deerhound</c:v>
                </c:pt>
                <c:pt idx="7">
                  <c:v>Labrador</c:v>
                </c:pt>
              </c:strCache>
            </c:strRef>
          </c:cat>
          <c:val>
            <c:numRef>
              <c:f>Sheet1!$E$2:$E$9</c:f>
              <c:numCache>
                <c:formatCode>General</c:formatCode>
                <c:ptCount val="8"/>
              </c:numCache>
            </c:numRef>
          </c:val>
          <c:extLst>
            <c:ext xmlns:c16="http://schemas.microsoft.com/office/drawing/2014/chart" uri="{C3380CC4-5D6E-409C-BE32-E72D297353CC}">
              <c16:uniqueId val="{00000003-C818-463F-B900-3C4C5039B277}"/>
            </c:ext>
          </c:extLst>
        </c:ser>
        <c:dLbls>
          <c:showLegendKey val="0"/>
          <c:showVal val="0"/>
          <c:showCatName val="0"/>
          <c:showSerName val="0"/>
          <c:showPercent val="0"/>
          <c:showBubbleSize val="0"/>
        </c:dLbls>
        <c:gapWidth val="219"/>
        <c:overlap val="-27"/>
        <c:axId val="453951912"/>
        <c:axId val="453955192"/>
      </c:barChart>
      <c:catAx>
        <c:axId val="45395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3955192"/>
        <c:crosses val="autoZero"/>
        <c:auto val="1"/>
        <c:lblAlgn val="ctr"/>
        <c:lblOffset val="100"/>
        <c:noMultiLvlLbl val="0"/>
      </c:catAx>
      <c:valAx>
        <c:axId val="453955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3951912"/>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96072693172074E-2"/>
          <c:y val="6.936548489268933E-2"/>
          <c:w val="0.92426121683454865"/>
          <c:h val="0.83728044229885801"/>
        </c:manualLayout>
      </c:layout>
      <c:barChart>
        <c:barDir val="col"/>
        <c:grouping val="clustered"/>
        <c:varyColors val="0"/>
        <c:ser>
          <c:idx val="0"/>
          <c:order val="0"/>
          <c:tx>
            <c:strRef>
              <c:f>Sheet1!$B$1</c:f>
              <c:strCache>
                <c:ptCount val="1"/>
                <c:pt idx="0">
                  <c:v>HR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Sheet1!$A$2:$A$9</c:f>
              <c:strCache>
                <c:ptCount val="8"/>
                <c:pt idx="0">
                  <c:v>Deerhound</c:v>
                </c:pt>
                <c:pt idx="1">
                  <c:v>Labrador</c:v>
                </c:pt>
                <c:pt idx="2">
                  <c:v>Deerhound</c:v>
                </c:pt>
                <c:pt idx="3">
                  <c:v>Labrador</c:v>
                </c:pt>
                <c:pt idx="4">
                  <c:v>Deerhound</c:v>
                </c:pt>
                <c:pt idx="5">
                  <c:v>Labrador</c:v>
                </c:pt>
                <c:pt idx="6">
                  <c:v>Deerhound</c:v>
                </c:pt>
                <c:pt idx="7">
                  <c:v>Labrador</c:v>
                </c:pt>
              </c:strCache>
            </c:strRef>
          </c:cat>
          <c:val>
            <c:numRef>
              <c:f>Sheet1!$B$2:$B$9</c:f>
              <c:numCache>
                <c:formatCode>General</c:formatCode>
                <c:ptCount val="8"/>
                <c:pt idx="0">
                  <c:v>107</c:v>
                </c:pt>
                <c:pt idx="1">
                  <c:v>107</c:v>
                </c:pt>
                <c:pt idx="2">
                  <c:v>98</c:v>
                </c:pt>
                <c:pt idx="3">
                  <c:v>116</c:v>
                </c:pt>
                <c:pt idx="4">
                  <c:v>94</c:v>
                </c:pt>
                <c:pt idx="5">
                  <c:v>112</c:v>
                </c:pt>
                <c:pt idx="6">
                  <c:v>92</c:v>
                </c:pt>
                <c:pt idx="7">
                  <c:v>103</c:v>
                </c:pt>
              </c:numCache>
            </c:numRef>
          </c:val>
          <c:extLst>
            <c:ext xmlns:c16="http://schemas.microsoft.com/office/drawing/2014/chart" uri="{C3380CC4-5D6E-409C-BE32-E72D297353CC}">
              <c16:uniqueId val="{00000000-D3C3-40C5-A1AC-B7144AFCC8EA}"/>
            </c:ext>
          </c:extLst>
        </c:ser>
        <c:dLbls>
          <c:showLegendKey val="0"/>
          <c:showVal val="0"/>
          <c:showCatName val="0"/>
          <c:showSerName val="0"/>
          <c:showPercent val="0"/>
          <c:showBubbleSize val="0"/>
        </c:dLbls>
        <c:gapWidth val="100"/>
        <c:overlap val="-24"/>
        <c:axId val="457693872"/>
        <c:axId val="45769879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Sheet1!$A$2:$A$9</c15:sqref>
                        </c15:formulaRef>
                      </c:ext>
                    </c:extLst>
                    <c:strCache>
                      <c:ptCount val="8"/>
                      <c:pt idx="0">
                        <c:v>Deerhound</c:v>
                      </c:pt>
                      <c:pt idx="1">
                        <c:v>Labrador</c:v>
                      </c:pt>
                      <c:pt idx="2">
                        <c:v>Deerhound</c:v>
                      </c:pt>
                      <c:pt idx="3">
                        <c:v>Labrador</c:v>
                      </c:pt>
                      <c:pt idx="4">
                        <c:v>Deerhound</c:v>
                      </c:pt>
                      <c:pt idx="5">
                        <c:v>Labrador</c:v>
                      </c:pt>
                      <c:pt idx="6">
                        <c:v>Deerhound</c:v>
                      </c:pt>
                      <c:pt idx="7">
                        <c:v>Labrador</c:v>
                      </c:pt>
                    </c:strCache>
                  </c:strRef>
                </c:cat>
                <c:val>
                  <c:numRef>
                    <c:extLst>
                      <c:ext uri="{02D57815-91ED-43cb-92C2-25804820EDAC}">
                        <c15:formulaRef>
                          <c15:sqref>Sheet1!$C$2:$C$9</c15:sqref>
                        </c15:formulaRef>
                      </c:ext>
                    </c:extLst>
                    <c:numCache>
                      <c:formatCode>General</c:formatCode>
                      <c:ptCount val="8"/>
                    </c:numCache>
                  </c:numRef>
                </c:val>
                <c:extLst>
                  <c:ext xmlns:c16="http://schemas.microsoft.com/office/drawing/2014/chart" uri="{C3380CC4-5D6E-409C-BE32-E72D297353CC}">
                    <c16:uniqueId val="{00000001-D3C3-40C5-A1AC-B7144AFCC8E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Deerhound</c:v>
                      </c:pt>
                      <c:pt idx="1">
                        <c:v>Labrador</c:v>
                      </c:pt>
                      <c:pt idx="2">
                        <c:v>Deerhound</c:v>
                      </c:pt>
                      <c:pt idx="3">
                        <c:v>Labrador</c:v>
                      </c:pt>
                      <c:pt idx="4">
                        <c:v>Deerhound</c:v>
                      </c:pt>
                      <c:pt idx="5">
                        <c:v>Labrador</c:v>
                      </c:pt>
                      <c:pt idx="6">
                        <c:v>Deerhound</c:v>
                      </c:pt>
                      <c:pt idx="7">
                        <c:v>Labrador</c:v>
                      </c:pt>
                    </c:strCache>
                  </c:strRef>
                </c:cat>
                <c:val>
                  <c:numRef>
                    <c:extLst xmlns:c15="http://schemas.microsoft.com/office/drawing/2012/chart">
                      <c:ext xmlns:c15="http://schemas.microsoft.com/office/drawing/2012/chart" uri="{02D57815-91ED-43cb-92C2-25804820EDAC}">
                        <c15:formulaRef>
                          <c15:sqref>Sheet1!$D$2:$D$9</c15:sqref>
                        </c15:formulaRef>
                      </c:ext>
                    </c:extLst>
                    <c:numCache>
                      <c:formatCode>General</c:formatCode>
                      <c:ptCount val="8"/>
                    </c:numCache>
                  </c:numRef>
                </c:val>
                <c:extLst xmlns:c15="http://schemas.microsoft.com/office/drawing/2012/chart">
                  <c:ext xmlns:c16="http://schemas.microsoft.com/office/drawing/2014/chart" uri="{C3380CC4-5D6E-409C-BE32-E72D297353CC}">
                    <c16:uniqueId val="{00000002-D3C3-40C5-A1AC-B7144AFCC8EA}"/>
                  </c:ext>
                </c:extLst>
              </c15:ser>
            </c15:filteredBarSeries>
          </c:ext>
        </c:extLst>
      </c:barChart>
      <c:catAx>
        <c:axId val="4576938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7698792"/>
        <c:crosses val="autoZero"/>
        <c:auto val="1"/>
        <c:lblAlgn val="ctr"/>
        <c:lblOffset val="100"/>
        <c:noMultiLvlLbl val="0"/>
      </c:catAx>
      <c:valAx>
        <c:axId val="45769879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576938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0.11387</cdr:x>
      <cdr:y>0.9595</cdr:y>
    </cdr:from>
    <cdr:to>
      <cdr:x>0.21067</cdr:x>
      <cdr:y>1</cdr:y>
    </cdr:to>
    <cdr:sp macro="" textlink="">
      <cdr:nvSpPr>
        <cdr:cNvPr id="2" name="TextBox 1"/>
        <cdr:cNvSpPr txBox="1"/>
      </cdr:nvSpPr>
      <cdr:spPr>
        <a:xfrm xmlns:a="http://schemas.openxmlformats.org/drawingml/2006/main">
          <a:off x="1165225" y="4175125"/>
          <a:ext cx="990600" cy="1762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Level 1</a:t>
          </a:r>
        </a:p>
      </cdr:txBody>
    </cdr:sp>
  </cdr:relSizeAnchor>
  <cdr:relSizeAnchor xmlns:cdr="http://schemas.openxmlformats.org/drawingml/2006/chartDrawing">
    <cdr:from>
      <cdr:x>0.32128</cdr:x>
      <cdr:y>0.95513</cdr:y>
    </cdr:from>
    <cdr:to>
      <cdr:x>0.3883</cdr:x>
      <cdr:y>1</cdr:y>
    </cdr:to>
    <cdr:sp macro="" textlink="">
      <cdr:nvSpPr>
        <cdr:cNvPr id="3" name="TextBox 2"/>
        <cdr:cNvSpPr txBox="1"/>
      </cdr:nvSpPr>
      <cdr:spPr>
        <a:xfrm xmlns:a="http://schemas.openxmlformats.org/drawingml/2006/main" rot="10800000" flipH="1" flipV="1">
          <a:off x="3287713" y="4156076"/>
          <a:ext cx="685800" cy="195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dirty="0"/>
            <a:t>Level 2</a:t>
          </a:r>
          <a:endParaRPr lang="en-GB" sz="1100" dirty="0"/>
        </a:p>
      </cdr:txBody>
    </cdr:sp>
  </cdr:relSizeAnchor>
  <cdr:relSizeAnchor xmlns:cdr="http://schemas.openxmlformats.org/drawingml/2006/chartDrawing">
    <cdr:from>
      <cdr:x>0.66755</cdr:x>
      <cdr:y>0.94236</cdr:y>
    </cdr:from>
    <cdr:to>
      <cdr:x>0.73456</cdr:x>
      <cdr:y>1</cdr:y>
    </cdr:to>
    <cdr:sp macro="" textlink="">
      <cdr:nvSpPr>
        <cdr:cNvPr id="4" name="TextBox 3"/>
        <cdr:cNvSpPr txBox="1"/>
      </cdr:nvSpPr>
      <cdr:spPr>
        <a:xfrm xmlns:a="http://schemas.openxmlformats.org/drawingml/2006/main" rot="10800000" flipH="1" flipV="1">
          <a:off x="6831010" y="4100512"/>
          <a:ext cx="685802" cy="2508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Level 3</a:t>
          </a:r>
        </a:p>
      </cdr:txBody>
    </cdr:sp>
  </cdr:relSizeAnchor>
  <cdr:relSizeAnchor xmlns:cdr="http://schemas.openxmlformats.org/drawingml/2006/chartDrawing">
    <cdr:from>
      <cdr:x>0.80344</cdr:x>
      <cdr:y>0.95513</cdr:y>
    </cdr:from>
    <cdr:to>
      <cdr:x>0.87046</cdr:x>
      <cdr:y>1</cdr:y>
    </cdr:to>
    <cdr:sp macro="" textlink="">
      <cdr:nvSpPr>
        <cdr:cNvPr id="5" name="TextBox 4"/>
        <cdr:cNvSpPr txBox="1"/>
      </cdr:nvSpPr>
      <cdr:spPr>
        <a:xfrm xmlns:a="http://schemas.openxmlformats.org/drawingml/2006/main">
          <a:off x="8221663" y="4156075"/>
          <a:ext cx="685800" cy="1952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Level 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464FD-A1A5-415F-BCE8-DE7E7CF4B900}" type="datetimeFigureOut">
              <a:rPr lang="en-GB" smtClean="0"/>
              <a:t>26/05/2017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F8DF2-799B-4F52-9C4B-D61E5FF52F1B}" type="slidenum">
              <a:rPr lang="en-GB" smtClean="0"/>
              <a:t>‹#›</a:t>
            </a:fld>
            <a:endParaRPr lang="en-GB" dirty="0"/>
          </a:p>
        </p:txBody>
      </p:sp>
    </p:spTree>
    <p:extLst>
      <p:ext uri="{BB962C8B-B14F-4D97-AF65-F5344CB8AC3E}">
        <p14:creationId xmlns:p14="http://schemas.microsoft.com/office/powerpoint/2010/main" val="345328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Limitations</a:t>
            </a:r>
          </a:p>
          <a:p>
            <a:r>
              <a:rPr lang="en-GB" dirty="0"/>
              <a:t>	validation</a:t>
            </a:r>
          </a:p>
          <a:p>
            <a:r>
              <a:rPr lang="en-GB" dirty="0"/>
              <a:t>	standard protocol for achieving readings</a:t>
            </a:r>
          </a:p>
          <a:p>
            <a:r>
              <a:rPr lang="en-GB" dirty="0"/>
              <a:t>	experienced personnel</a:t>
            </a:r>
          </a:p>
        </p:txBody>
      </p:sp>
      <p:sp>
        <p:nvSpPr>
          <p:cNvPr id="4" name="Slide Number Placeholder 3"/>
          <p:cNvSpPr>
            <a:spLocks noGrp="1"/>
          </p:cNvSpPr>
          <p:nvPr>
            <p:ph type="sldNum" sz="quarter" idx="10"/>
          </p:nvPr>
        </p:nvSpPr>
        <p:spPr/>
        <p:txBody>
          <a:bodyPr/>
          <a:lstStyle/>
          <a:p>
            <a:fld id="{185F8DF2-799B-4F52-9C4B-D61E5FF52F1B}" type="slidenum">
              <a:rPr lang="en-GB" smtClean="0"/>
              <a:t>2</a:t>
            </a:fld>
            <a:endParaRPr lang="en-GB" dirty="0"/>
          </a:p>
        </p:txBody>
      </p:sp>
    </p:spTree>
    <p:extLst>
      <p:ext uri="{BB962C8B-B14F-4D97-AF65-F5344CB8AC3E}">
        <p14:creationId xmlns:p14="http://schemas.microsoft.com/office/powerpoint/2010/main" val="237282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 levels are 1-little, 2-moderate, 3-plentiful, 4-strenuous, working left to right for each of the two breeds shown</a:t>
            </a:r>
          </a:p>
          <a:p>
            <a:endParaRPr lang="en-GB" dirty="0"/>
          </a:p>
          <a:p>
            <a:r>
              <a:rPr lang="en-GB" dirty="0"/>
              <a:t>Blood pressure isn’t much different within breed for all exercise levels, it is just higher for Deerhounds than for Labradors. </a:t>
            </a:r>
          </a:p>
          <a:p>
            <a:endParaRPr lang="en-GB" dirty="0"/>
          </a:p>
          <a:p>
            <a:r>
              <a:rPr lang="en-GB" dirty="0"/>
              <a:t>Labradors=lowest BPs-couch potatoes or endurance athletes </a:t>
            </a:r>
          </a:p>
          <a:p>
            <a:endParaRPr lang="en-GB" dirty="0"/>
          </a:p>
          <a:p>
            <a:r>
              <a:rPr lang="en-GB" dirty="0"/>
              <a:t>Deerhounds=highest BPs-sprint athletes</a:t>
            </a:r>
          </a:p>
        </p:txBody>
      </p:sp>
      <p:sp>
        <p:nvSpPr>
          <p:cNvPr id="4" name="Slide Number Placeholder 3"/>
          <p:cNvSpPr>
            <a:spLocks noGrp="1"/>
          </p:cNvSpPr>
          <p:nvPr>
            <p:ph type="sldNum" sz="quarter" idx="10"/>
          </p:nvPr>
        </p:nvSpPr>
        <p:spPr/>
        <p:txBody>
          <a:bodyPr/>
          <a:lstStyle/>
          <a:p>
            <a:fld id="{185F8DF2-799B-4F52-9C4B-D61E5FF52F1B}" type="slidenum">
              <a:rPr lang="en-GB" smtClean="0"/>
              <a:t>12</a:t>
            </a:fld>
            <a:endParaRPr lang="en-GB" dirty="0"/>
          </a:p>
        </p:txBody>
      </p:sp>
    </p:spTree>
    <p:extLst>
      <p:ext uri="{BB962C8B-B14F-4D97-AF65-F5344CB8AC3E}">
        <p14:creationId xmlns:p14="http://schemas.microsoft.com/office/powerpoint/2010/main" val="181927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Heart rate gets less for the dogs that exercise more, particularly the Deerhounds, and is lower for Deerhounds than for Labradors for all but those receiving the least exercise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measurements taken at rest</a:t>
            </a:r>
          </a:p>
          <a:p>
            <a:endParaRPr lang="en-GB" dirty="0"/>
          </a:p>
        </p:txBody>
      </p:sp>
      <p:sp>
        <p:nvSpPr>
          <p:cNvPr id="4" name="Slide Number Placeholder 3"/>
          <p:cNvSpPr>
            <a:spLocks noGrp="1"/>
          </p:cNvSpPr>
          <p:nvPr>
            <p:ph type="sldNum" sz="quarter" idx="10"/>
          </p:nvPr>
        </p:nvSpPr>
        <p:spPr/>
        <p:txBody>
          <a:bodyPr/>
          <a:lstStyle/>
          <a:p>
            <a:fld id="{185F8DF2-799B-4F52-9C4B-D61E5FF52F1B}" type="slidenum">
              <a:rPr lang="en-GB" smtClean="0"/>
              <a:t>13</a:t>
            </a:fld>
            <a:endParaRPr lang="en-GB" dirty="0"/>
          </a:p>
        </p:txBody>
      </p:sp>
    </p:spTree>
    <p:extLst>
      <p:ext uri="{BB962C8B-B14F-4D97-AF65-F5344CB8AC3E}">
        <p14:creationId xmlns:p14="http://schemas.microsoft.com/office/powerpoint/2010/main" val="9352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Males higher than both male and female neutered, and females lower than all others by 6 mmHg for systolic/diastolic and MAP</a:t>
            </a:r>
          </a:p>
          <a:p>
            <a:endParaRPr lang="en-GB" dirty="0"/>
          </a:p>
          <a:p>
            <a:r>
              <a:rPr lang="en-GB" dirty="0"/>
              <a:t>Nervous/excitable higher than calm by about 7-8mmHg for systolic, diastolic and MAP</a:t>
            </a:r>
          </a:p>
          <a:p>
            <a:endParaRPr lang="en-GB" dirty="0"/>
          </a:p>
          <a:p>
            <a:r>
              <a:rPr lang="en-GB" dirty="0"/>
              <a:t>Overweight greater than underweight/ideal by about 4mmHg for systolic, diastolic and MAP</a:t>
            </a:r>
          </a:p>
        </p:txBody>
      </p:sp>
      <p:sp>
        <p:nvSpPr>
          <p:cNvPr id="4" name="Slide Number Placeholder 3"/>
          <p:cNvSpPr>
            <a:spLocks noGrp="1"/>
          </p:cNvSpPr>
          <p:nvPr>
            <p:ph type="sldNum" sz="quarter" idx="10"/>
          </p:nvPr>
        </p:nvSpPr>
        <p:spPr/>
        <p:txBody>
          <a:bodyPr/>
          <a:lstStyle/>
          <a:p>
            <a:fld id="{185F8DF2-799B-4F52-9C4B-D61E5FF52F1B}" type="slidenum">
              <a:rPr lang="en-GB" smtClean="0"/>
              <a:t>14</a:t>
            </a:fld>
            <a:endParaRPr lang="en-GB" dirty="0"/>
          </a:p>
        </p:txBody>
      </p:sp>
    </p:spTree>
    <p:extLst>
      <p:ext uri="{BB962C8B-B14F-4D97-AF65-F5344CB8AC3E}">
        <p14:creationId xmlns:p14="http://schemas.microsoft.com/office/powerpoint/2010/main" val="1369483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dogs will pant and seem very anxious in the consulting room, and yet their heart rate is not as high as the behavioural signs would suggest it might be.</a:t>
            </a:r>
          </a:p>
          <a:p>
            <a:endParaRPr lang="en-GB" dirty="0"/>
          </a:p>
          <a:p>
            <a:r>
              <a:rPr lang="en-GB" dirty="0"/>
              <a:t>There could also be a mismatch with blood pressure, depending upon effects of heart rate on blood pressure, and to what extent vasoconstriction plays a role</a:t>
            </a:r>
          </a:p>
        </p:txBody>
      </p:sp>
      <p:sp>
        <p:nvSpPr>
          <p:cNvPr id="4" name="Slide Number Placeholder 3"/>
          <p:cNvSpPr>
            <a:spLocks noGrp="1"/>
          </p:cNvSpPr>
          <p:nvPr>
            <p:ph type="sldNum" sz="quarter" idx="10"/>
          </p:nvPr>
        </p:nvSpPr>
        <p:spPr/>
        <p:txBody>
          <a:bodyPr/>
          <a:lstStyle/>
          <a:p>
            <a:fld id="{185F8DF2-799B-4F52-9C4B-D61E5FF52F1B}" type="slidenum">
              <a:rPr lang="en-GB" smtClean="0"/>
              <a:t>15</a:t>
            </a:fld>
            <a:endParaRPr lang="en-GB" dirty="0"/>
          </a:p>
        </p:txBody>
      </p:sp>
    </p:spTree>
    <p:extLst>
      <p:ext uri="{BB962C8B-B14F-4D97-AF65-F5344CB8AC3E}">
        <p14:creationId xmlns:p14="http://schemas.microsoft.com/office/powerpoint/2010/main" val="222690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Richard Bright, Guy’s Hospital, 1800s linked renal dz and hypertensive end organ damage (in this case “heavy hearts”) as he observed that patients with abnormal kidneys often had heavy hearts.  He suggested that a blood chemical of renal origin might be the cause of the enlarged hearts, and that the heart enlargement reflected elevated cardiac workload due to increased peripheral resistance.  He never measured blood pressure-he was working 50 years before the existence of hypertension was recognised.</a:t>
            </a:r>
          </a:p>
          <a:p>
            <a:endParaRPr lang="en-GB" dirty="0"/>
          </a:p>
          <a:p>
            <a:r>
              <a:rPr lang="en-GB" dirty="0"/>
              <a:t>Prior to Goldblatt’s model, other experimental work had tested the hypothesis that hypertension had a renal basis-implementing varying degrees of renal ablation, renal vein constriction or ligation of the renal artery, renal vein and ureter.  These measures sometimes resulted in fleeting elevations of blood pressure.</a:t>
            </a:r>
          </a:p>
          <a:p>
            <a:endParaRPr lang="en-GB" dirty="0"/>
          </a:p>
          <a:p>
            <a:r>
              <a:rPr lang="en-GB" dirty="0"/>
              <a:t>Goldblatt’s models involved experimentally compromising renal arterial flow by clamping the main renal artery, to varying degrees.  The idea came from the observation of pathologists that hypertensive patients had intrarenal sclerosis of arteries and arterioles at PME.  Goldblatt’s hypothesis was that if impaired renal blood flow was the fundamental cause of hypertension, then this could be mimicked by constricting the main renal artery.    </a:t>
            </a:r>
          </a:p>
          <a:p>
            <a:endParaRPr lang="en-GB" dirty="0"/>
          </a:p>
          <a:p>
            <a:r>
              <a:rPr lang="en-GB" dirty="0"/>
              <a:t>Silver clips, made for the purpose and set for varying degrees of constriction, were applied to the renal artery of dogs.  Goldblatt observed that mild constriction of the main renal artery was sufficient to induce a rise in blood pressure within 24-72 hours.  The same effect on blood pressure was not seen with application of clips to splenic or femoral arteries.</a:t>
            </a:r>
          </a:p>
          <a:p>
            <a:endParaRPr lang="en-GB" dirty="0"/>
          </a:p>
          <a:p>
            <a:r>
              <a:rPr lang="en-GB" dirty="0"/>
              <a:t>Once hypertension was established, removal of the clip resulted in a return to normal blood pressure, suggesting the ischaemic kidney maintained the elevated pressure.  If the clipped kidney was removed, then pressure returned to normal.  If the second renal artery was then clipped, blood pressure rose again.  </a:t>
            </a:r>
          </a:p>
          <a:p>
            <a:endParaRPr lang="en-GB" dirty="0"/>
          </a:p>
          <a:p>
            <a:r>
              <a:rPr lang="en-GB" dirty="0"/>
              <a:t>In Goldblatt’s early experiments, hypertension lasted 4-6 weeks then blood pressure normalised, even with the clips still in place.  The return to normal blood pressure was associated with development of renal arterial collateral circulation, especially through the renal capsule.  Subsequent experiments involved wrapping the decapsulated kidney in a membrane to prevent revascularisation, and in such models, when the renal artery was constricted, hypertension occurred and persisted.</a:t>
            </a:r>
          </a:p>
          <a:p>
            <a:endParaRPr lang="en-GB" dirty="0"/>
          </a:p>
          <a:p>
            <a:r>
              <a:rPr lang="en-GB" dirty="0"/>
              <a:t>Experiments of Goldblatt and colleagues buoyed up the idea that the kidney produced a chemical substance which elevated blood pressure.  This led to the purification and characterisation of renin, identification of the JG apparatus of the kidney and biochemical characterisation of renin’s target effects of the angiotensin system, BP and aldosterone secretion in the adrenal cortex.   </a:t>
            </a:r>
          </a:p>
          <a:p>
            <a:endParaRPr lang="en-GB" dirty="0"/>
          </a:p>
          <a:p>
            <a:r>
              <a:rPr lang="en-GB" dirty="0"/>
              <a:t>Goldblatt dogs- end organ damage</a:t>
            </a:r>
          </a:p>
          <a:p>
            <a:r>
              <a:rPr lang="en-GB" dirty="0"/>
              <a:t>	?renal</a:t>
            </a:r>
          </a:p>
          <a:p>
            <a:r>
              <a:rPr lang="en-GB" dirty="0"/>
              <a:t>	ocular-range of features of hypertensive retinopathy</a:t>
            </a:r>
          </a:p>
          <a:p>
            <a:r>
              <a:rPr lang="en-GB" dirty="0"/>
              <a:t>	LVH    </a:t>
            </a:r>
          </a:p>
        </p:txBody>
      </p:sp>
      <p:sp>
        <p:nvSpPr>
          <p:cNvPr id="4" name="Slide Number Placeholder 3"/>
          <p:cNvSpPr>
            <a:spLocks noGrp="1"/>
          </p:cNvSpPr>
          <p:nvPr>
            <p:ph type="sldNum" sz="quarter" idx="10"/>
          </p:nvPr>
        </p:nvSpPr>
        <p:spPr/>
        <p:txBody>
          <a:bodyPr/>
          <a:lstStyle/>
          <a:p>
            <a:fld id="{185F8DF2-799B-4F52-9C4B-D61E5FF52F1B}" type="slidenum">
              <a:rPr lang="en-GB" smtClean="0"/>
              <a:t>16</a:t>
            </a:fld>
            <a:endParaRPr lang="en-GB" dirty="0"/>
          </a:p>
        </p:txBody>
      </p:sp>
    </p:spTree>
    <p:extLst>
      <p:ext uri="{BB962C8B-B14F-4D97-AF65-F5344CB8AC3E}">
        <p14:creationId xmlns:p14="http://schemas.microsoft.com/office/powerpoint/2010/main" val="149050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dog-bleeding in the eyes, retinal detachment, BP 275/160, but no evidence of other dz (Penn), apparently sodium sensitive blood pressure</a:t>
            </a:r>
          </a:p>
          <a:p>
            <a:endParaRPr lang="en-GB" dirty="0"/>
          </a:p>
          <a:p>
            <a:r>
              <a:rPr lang="en-GB" dirty="0"/>
              <a:t>Long term observation in this dog were fragmentation of the aortic internal elastic lamina, hypertrophy and hyperplasia of the intramural coronary arteries, subendothelial and fibromuscular proliferation and fragmentation of the renal arterial internal elastic lamina, moderate glomerular tuft atrophy, absence of atherosclerosis.</a:t>
            </a:r>
          </a:p>
          <a:p>
            <a:endParaRPr lang="en-GB" dirty="0"/>
          </a:p>
          <a:p>
            <a:r>
              <a:rPr lang="en-GB" dirty="0"/>
              <a:t>First bitch-similar conditions (Michigan)</a:t>
            </a:r>
          </a:p>
          <a:p>
            <a:endParaRPr lang="en-GB" dirty="0"/>
          </a:p>
          <a:p>
            <a:r>
              <a:rPr lang="en-GB" dirty="0"/>
              <a:t>These two mated and seven puppies produced.  Husky type.  Some had hypertension, some borderline hypertension and some normtension (cut off 160/90 mmHg).  Further inbreeding between pups and parents led to genesis of the Penn Hypertensive Dog, a dog model of spontaneous hypertension.</a:t>
            </a:r>
          </a:p>
          <a:p>
            <a:endParaRPr lang="en-GB" dirty="0"/>
          </a:p>
          <a:p>
            <a:r>
              <a:rPr lang="en-GB" dirty="0"/>
              <a:t>Dogs have normal plasma biochemistry, hormone and renal function, some are salt sensitive.</a:t>
            </a:r>
          </a:p>
          <a:p>
            <a:endParaRPr lang="en-GB" dirty="0"/>
          </a:p>
          <a:p>
            <a:r>
              <a:rPr lang="en-GB" dirty="0"/>
              <a:t>No correlation between blood pressure and renin, angiotensin or catecholamine levels. </a:t>
            </a:r>
          </a:p>
          <a:p>
            <a:endParaRPr lang="en-GB" dirty="0"/>
          </a:p>
          <a:p>
            <a:r>
              <a:rPr lang="en-GB" dirty="0"/>
              <a:t>Direct BP msts-trained to accept, considered hypertensive of BP &gt; 160mmHg systolic and 110mmHg MAP</a:t>
            </a:r>
          </a:p>
          <a:p>
            <a:r>
              <a:rPr lang="en-GB" dirty="0"/>
              <a:t>Clinical signs not seen until dog is five years old or older-then see retinal changes</a:t>
            </a:r>
          </a:p>
          <a:p>
            <a:endParaRPr lang="en-GB" dirty="0"/>
          </a:p>
          <a:p>
            <a:r>
              <a:rPr lang="en-GB" dirty="0"/>
              <a:t>Longitudinal studies suggest that the canine vasculature is resistant to the effects of hypertension and hypertension does not appear to cause changes in left ventricular structure and function.</a:t>
            </a:r>
          </a:p>
          <a:p>
            <a:endParaRPr lang="en-GB" dirty="0"/>
          </a:p>
          <a:p>
            <a:r>
              <a:rPr lang="en-GB" dirty="0"/>
              <a:t>High pressure dogs have more labile pressure in this group.</a:t>
            </a:r>
          </a:p>
        </p:txBody>
      </p:sp>
      <p:sp>
        <p:nvSpPr>
          <p:cNvPr id="4" name="Slide Number Placeholder 3"/>
          <p:cNvSpPr>
            <a:spLocks noGrp="1"/>
          </p:cNvSpPr>
          <p:nvPr>
            <p:ph type="sldNum" sz="quarter" idx="10"/>
          </p:nvPr>
        </p:nvSpPr>
        <p:spPr/>
        <p:txBody>
          <a:bodyPr/>
          <a:lstStyle/>
          <a:p>
            <a:fld id="{185F8DF2-799B-4F52-9C4B-D61E5FF52F1B}" type="slidenum">
              <a:rPr lang="en-GB" smtClean="0"/>
              <a:t>17</a:t>
            </a:fld>
            <a:endParaRPr lang="en-GB" dirty="0"/>
          </a:p>
        </p:txBody>
      </p:sp>
    </p:spTree>
    <p:extLst>
      <p:ext uri="{BB962C8B-B14F-4D97-AF65-F5344CB8AC3E}">
        <p14:creationId xmlns:p14="http://schemas.microsoft.com/office/powerpoint/2010/main" val="109184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Epidemiological study</a:t>
            </a:r>
          </a:p>
          <a:p>
            <a:endParaRPr lang="en-GB" dirty="0"/>
          </a:p>
          <a:p>
            <a:r>
              <a:rPr lang="en-GB" dirty="0"/>
              <a:t>Normals average BP 131/74 (97) HR 110	1267 animals average 4.4 yrs old</a:t>
            </a:r>
          </a:p>
          <a:p>
            <a:endParaRPr lang="en-GB" dirty="0"/>
          </a:p>
          <a:p>
            <a:r>
              <a:rPr lang="en-GB" dirty="0"/>
              <a:t>CKD average BP 141/83 (107) HR 123	63 animals average 7.2 yrs old</a:t>
            </a:r>
          </a:p>
          <a:p>
            <a:endParaRPr lang="en-GB" dirty="0"/>
          </a:p>
          <a:p>
            <a:r>
              <a:rPr lang="en-GB" dirty="0"/>
              <a:t>Dotty Sargeant-congenital nephropathy and hypertension</a:t>
            </a:r>
          </a:p>
        </p:txBody>
      </p:sp>
      <p:sp>
        <p:nvSpPr>
          <p:cNvPr id="4" name="Slide Number Placeholder 3"/>
          <p:cNvSpPr>
            <a:spLocks noGrp="1"/>
          </p:cNvSpPr>
          <p:nvPr>
            <p:ph type="sldNum" sz="quarter" idx="10"/>
          </p:nvPr>
        </p:nvSpPr>
        <p:spPr/>
        <p:txBody>
          <a:bodyPr/>
          <a:lstStyle/>
          <a:p>
            <a:fld id="{185F8DF2-799B-4F52-9C4B-D61E5FF52F1B}" type="slidenum">
              <a:rPr lang="en-GB" smtClean="0"/>
              <a:t>18</a:t>
            </a:fld>
            <a:endParaRPr lang="en-GB" dirty="0"/>
          </a:p>
        </p:txBody>
      </p:sp>
    </p:spTree>
    <p:extLst>
      <p:ext uri="{BB962C8B-B14F-4D97-AF65-F5344CB8AC3E}">
        <p14:creationId xmlns:p14="http://schemas.microsoft.com/office/powerpoint/2010/main" val="169921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Older springer bitch presented for primary vaccination course, seemed well and no consistent history of hyperadrenocorticism</a:t>
            </a:r>
          </a:p>
        </p:txBody>
      </p:sp>
      <p:sp>
        <p:nvSpPr>
          <p:cNvPr id="4" name="Slide Number Placeholder 3"/>
          <p:cNvSpPr>
            <a:spLocks noGrp="1"/>
          </p:cNvSpPr>
          <p:nvPr>
            <p:ph type="sldNum" sz="quarter" idx="10"/>
          </p:nvPr>
        </p:nvSpPr>
        <p:spPr/>
        <p:txBody>
          <a:bodyPr/>
          <a:lstStyle/>
          <a:p>
            <a:fld id="{185F8DF2-799B-4F52-9C4B-D61E5FF52F1B}" type="slidenum">
              <a:rPr lang="en-GB" smtClean="0"/>
              <a:t>19</a:t>
            </a:fld>
            <a:endParaRPr lang="en-GB" dirty="0"/>
          </a:p>
        </p:txBody>
      </p:sp>
    </p:spTree>
    <p:extLst>
      <p:ext uri="{BB962C8B-B14F-4D97-AF65-F5344CB8AC3E}">
        <p14:creationId xmlns:p14="http://schemas.microsoft.com/office/powerpoint/2010/main" val="505675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Presented next week acutely blind-I had not looked at the ocular fundi the week before, there were no consistent signs, but on presentation this time she was polydipsic, polyphagic and had bilateral total bullous retinal detachment, bloods were consistent with hyperadrenocorticism ? Hypertension</a:t>
            </a:r>
          </a:p>
          <a:p>
            <a:endParaRPr lang="en-GB" dirty="0"/>
          </a:p>
          <a:p>
            <a:r>
              <a:rPr lang="en-GB" dirty="0"/>
              <a:t>Epidemiological study</a:t>
            </a:r>
          </a:p>
          <a:p>
            <a:endParaRPr lang="en-GB" dirty="0"/>
          </a:p>
          <a:p>
            <a:r>
              <a:rPr lang="en-GB" dirty="0"/>
              <a:t>Normals average BP 131/74 (97) HR 110	1267 animals average 4.4 yrs old</a:t>
            </a:r>
          </a:p>
          <a:p>
            <a:endParaRPr lang="en-GB" dirty="0"/>
          </a:p>
          <a:p>
            <a:r>
              <a:rPr lang="en-GB" dirty="0"/>
              <a:t>Hyperadrenocorticism average BP 156/92 (117) HR 127	21 animals average age 9.7 yrs old </a:t>
            </a:r>
          </a:p>
        </p:txBody>
      </p:sp>
      <p:sp>
        <p:nvSpPr>
          <p:cNvPr id="4" name="Slide Number Placeholder 3"/>
          <p:cNvSpPr>
            <a:spLocks noGrp="1"/>
          </p:cNvSpPr>
          <p:nvPr>
            <p:ph type="sldNum" sz="quarter" idx="10"/>
          </p:nvPr>
        </p:nvSpPr>
        <p:spPr/>
        <p:txBody>
          <a:bodyPr/>
          <a:lstStyle/>
          <a:p>
            <a:fld id="{185F8DF2-799B-4F52-9C4B-D61E5FF52F1B}" type="slidenum">
              <a:rPr lang="en-GB" smtClean="0"/>
              <a:t>20</a:t>
            </a:fld>
            <a:endParaRPr lang="en-GB" dirty="0"/>
          </a:p>
        </p:txBody>
      </p:sp>
    </p:spTree>
    <p:extLst>
      <p:ext uri="{BB962C8B-B14F-4D97-AF65-F5344CB8AC3E}">
        <p14:creationId xmlns:p14="http://schemas.microsoft.com/office/powerpoint/2010/main" val="2989938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Epidemiological study</a:t>
            </a:r>
          </a:p>
          <a:p>
            <a:endParaRPr lang="en-GB" dirty="0"/>
          </a:p>
          <a:p>
            <a:r>
              <a:rPr lang="en-GB" dirty="0"/>
              <a:t>	Normals average BP 131/74 (97) HR 110	1267 animals average 4.4 yrs old</a:t>
            </a:r>
          </a:p>
          <a:p>
            <a:r>
              <a:rPr lang="en-GB" dirty="0"/>
              <a:t>	CKD average BP 141/83 (107) HR 123	63 animals average 7.2 yrs old</a:t>
            </a:r>
          </a:p>
          <a:p>
            <a:r>
              <a:rPr lang="en-GB" dirty="0"/>
              <a:t>	DM average BP 143/82 (106) HR120	31 animals average 10.3 yrs old</a:t>
            </a:r>
          </a:p>
          <a:p>
            <a:r>
              <a:rPr lang="en-GB" dirty="0"/>
              <a:t>	Hypothyroid average BP 143/86 (109) HR 114	27 animals average 9.3 yrs old</a:t>
            </a:r>
          </a:p>
          <a:p>
            <a:r>
              <a:rPr lang="en-GB" dirty="0"/>
              <a:t>	Hyperadrenocorticism average BP 156/92 (117) HR 127	21 animals average age 9.7 yrs old 	</a:t>
            </a:r>
          </a:p>
        </p:txBody>
      </p:sp>
      <p:sp>
        <p:nvSpPr>
          <p:cNvPr id="4" name="Slide Number Placeholder 3"/>
          <p:cNvSpPr>
            <a:spLocks noGrp="1"/>
          </p:cNvSpPr>
          <p:nvPr>
            <p:ph type="sldNum" sz="quarter" idx="10"/>
          </p:nvPr>
        </p:nvSpPr>
        <p:spPr/>
        <p:txBody>
          <a:bodyPr/>
          <a:lstStyle/>
          <a:p>
            <a:fld id="{185F8DF2-799B-4F52-9C4B-D61E5FF52F1B}" type="slidenum">
              <a:rPr lang="en-GB" smtClean="0"/>
              <a:t>21</a:t>
            </a:fld>
            <a:endParaRPr lang="en-GB" dirty="0"/>
          </a:p>
        </p:txBody>
      </p:sp>
    </p:spTree>
    <p:extLst>
      <p:ext uri="{BB962C8B-B14F-4D97-AF65-F5344CB8AC3E}">
        <p14:creationId xmlns:p14="http://schemas.microsoft.com/office/powerpoint/2010/main" val="168748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Cuff width at least 40% or arm circumference</a:t>
            </a:r>
          </a:p>
        </p:txBody>
      </p:sp>
      <p:sp>
        <p:nvSpPr>
          <p:cNvPr id="4" name="Slide Number Placeholder 3"/>
          <p:cNvSpPr>
            <a:spLocks noGrp="1"/>
          </p:cNvSpPr>
          <p:nvPr>
            <p:ph type="sldNum" sz="quarter" idx="10"/>
          </p:nvPr>
        </p:nvSpPr>
        <p:spPr/>
        <p:txBody>
          <a:bodyPr/>
          <a:lstStyle/>
          <a:p>
            <a:fld id="{185F8DF2-799B-4F52-9C4B-D61E5FF52F1B}" type="slidenum">
              <a:rPr lang="en-GB" smtClean="0"/>
              <a:t>3</a:t>
            </a:fld>
            <a:endParaRPr lang="en-GB" dirty="0"/>
          </a:p>
        </p:txBody>
      </p:sp>
    </p:spTree>
    <p:extLst>
      <p:ext uri="{BB962C8B-B14F-4D97-AF65-F5344CB8AC3E}">
        <p14:creationId xmlns:p14="http://schemas.microsoft.com/office/powerpoint/2010/main" val="1142345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issues around measurement, especially indirectly, may give misleading results on this</a:t>
            </a:r>
          </a:p>
          <a:p>
            <a:r>
              <a:rPr lang="en-GB" dirty="0"/>
              <a:t>Doppler does not measure systolic pressure well</a:t>
            </a:r>
          </a:p>
          <a:p>
            <a:r>
              <a:rPr lang="en-GB" dirty="0"/>
              <a:t>Systolic pressure is very labile dt effects of sympathetic nervous system</a:t>
            </a:r>
          </a:p>
        </p:txBody>
      </p:sp>
      <p:sp>
        <p:nvSpPr>
          <p:cNvPr id="4" name="Slide Number Placeholder 3"/>
          <p:cNvSpPr>
            <a:spLocks noGrp="1"/>
          </p:cNvSpPr>
          <p:nvPr>
            <p:ph type="sldNum" sz="quarter" idx="10"/>
          </p:nvPr>
        </p:nvSpPr>
        <p:spPr/>
        <p:txBody>
          <a:bodyPr/>
          <a:lstStyle/>
          <a:p>
            <a:fld id="{185F8DF2-799B-4F52-9C4B-D61E5FF52F1B}" type="slidenum">
              <a:rPr lang="en-GB" smtClean="0"/>
              <a:t>22</a:t>
            </a:fld>
            <a:endParaRPr lang="en-GB" dirty="0"/>
          </a:p>
        </p:txBody>
      </p:sp>
    </p:spTree>
    <p:extLst>
      <p:ext uri="{BB962C8B-B14F-4D97-AF65-F5344CB8AC3E}">
        <p14:creationId xmlns:p14="http://schemas.microsoft.com/office/powerpoint/2010/main" val="300621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Kidney-reduced renal function, proteinuria, microalbuminuria in people</a:t>
            </a:r>
          </a:p>
          <a:p>
            <a:r>
              <a:rPr lang="en-GB" dirty="0"/>
              <a:t>Proteinuria directly related extent of increase in BP and rate of decrease of GFR in exptal study in dogs</a:t>
            </a:r>
          </a:p>
          <a:p>
            <a:r>
              <a:rPr lang="en-GB" dirty="0"/>
              <a:t>Rx antihypertensives in animals leads to reduction in proteinuria</a:t>
            </a:r>
          </a:p>
          <a:p>
            <a:endParaRPr lang="en-GB" dirty="0"/>
          </a:p>
          <a:p>
            <a:r>
              <a:rPr lang="en-GB" dirty="0"/>
              <a:t>Ocular lesions-exudative retinal detachment, retinal haemorrhage, multifocal retinal oedema, retinal vessel tortuosity, retinal perivascular oedema, papilloedema, vitreal haemorrhage, hyphaema, secondary glaucoma, retinal degeneration.  </a:t>
            </a:r>
          </a:p>
          <a:p>
            <a:endParaRPr lang="en-GB" dirty="0"/>
          </a:p>
          <a:p>
            <a:r>
              <a:rPr lang="en-GB" dirty="0"/>
              <a:t>Lesions greater at higher BP but NB individual susceptibility</a:t>
            </a:r>
          </a:p>
          <a:p>
            <a:endParaRPr lang="en-GB" dirty="0"/>
          </a:p>
          <a:p>
            <a:r>
              <a:rPr lang="en-GB" dirty="0"/>
              <a:t>Hypertensive encephalopathy-white matter oedema and vascular lesions&gt;lethargy, seizures (Whippets??), acute onset of altered mentation, altered behaviour, disorientation, balance disturbances (vestibular syndrome), focal neurological deficit (stroke) </a:t>
            </a:r>
          </a:p>
          <a:p>
            <a:endParaRPr lang="en-GB" dirty="0"/>
          </a:p>
          <a:p>
            <a:r>
              <a:rPr lang="en-GB" dirty="0"/>
              <a:t>Cardiac changes-murmur, gallop, LVH</a:t>
            </a:r>
          </a:p>
        </p:txBody>
      </p:sp>
      <p:sp>
        <p:nvSpPr>
          <p:cNvPr id="4" name="Slide Number Placeholder 3"/>
          <p:cNvSpPr>
            <a:spLocks noGrp="1"/>
          </p:cNvSpPr>
          <p:nvPr>
            <p:ph type="sldNum" sz="quarter" idx="10"/>
          </p:nvPr>
        </p:nvSpPr>
        <p:spPr/>
        <p:txBody>
          <a:bodyPr/>
          <a:lstStyle/>
          <a:p>
            <a:fld id="{185F8DF2-799B-4F52-9C4B-D61E5FF52F1B}" type="slidenum">
              <a:rPr lang="en-GB" smtClean="0"/>
              <a:t>23</a:t>
            </a:fld>
            <a:endParaRPr lang="en-GB" dirty="0"/>
          </a:p>
        </p:txBody>
      </p:sp>
    </p:spTree>
    <p:extLst>
      <p:ext uri="{BB962C8B-B14F-4D97-AF65-F5344CB8AC3E}">
        <p14:creationId xmlns:p14="http://schemas.microsoft.com/office/powerpoint/2010/main" val="79156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5F8DF2-799B-4F52-9C4B-D61E5FF52F1B}" type="slidenum">
              <a:rPr lang="en-GB" smtClean="0"/>
              <a:t>25</a:t>
            </a:fld>
            <a:endParaRPr lang="en-GB" dirty="0"/>
          </a:p>
        </p:txBody>
      </p:sp>
    </p:spTree>
    <p:extLst>
      <p:ext uri="{BB962C8B-B14F-4D97-AF65-F5344CB8AC3E}">
        <p14:creationId xmlns:p14="http://schemas.microsoft.com/office/powerpoint/2010/main" val="2671926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5F8DF2-799B-4F52-9C4B-D61E5FF52F1B}" type="slidenum">
              <a:rPr lang="en-GB" smtClean="0"/>
              <a:t>26</a:t>
            </a:fld>
            <a:endParaRPr lang="en-GB" dirty="0"/>
          </a:p>
        </p:txBody>
      </p:sp>
    </p:spTree>
    <p:extLst>
      <p:ext uri="{BB962C8B-B14F-4D97-AF65-F5344CB8AC3E}">
        <p14:creationId xmlns:p14="http://schemas.microsoft.com/office/powerpoint/2010/main" val="363197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 issues with </a:t>
            </a:r>
            <a:r>
              <a:rPr lang="en-GB" dirty="0" err="1"/>
              <a:t>msts</a:t>
            </a:r>
            <a:r>
              <a:rPr lang="en-GB" dirty="0"/>
              <a:t> in the context of anxiety</a:t>
            </a:r>
          </a:p>
        </p:txBody>
      </p:sp>
      <p:sp>
        <p:nvSpPr>
          <p:cNvPr id="4" name="Slide Number Placeholder 3"/>
          <p:cNvSpPr>
            <a:spLocks noGrp="1"/>
          </p:cNvSpPr>
          <p:nvPr>
            <p:ph type="sldNum" sz="quarter" idx="10"/>
          </p:nvPr>
        </p:nvSpPr>
        <p:spPr/>
        <p:txBody>
          <a:bodyPr/>
          <a:lstStyle/>
          <a:p>
            <a:fld id="{185F8DF2-799B-4F52-9C4B-D61E5FF52F1B}" type="slidenum">
              <a:rPr lang="en-GB" smtClean="0"/>
              <a:t>4</a:t>
            </a:fld>
            <a:endParaRPr lang="en-GB" dirty="0"/>
          </a:p>
        </p:txBody>
      </p:sp>
    </p:spTree>
    <p:extLst>
      <p:ext uri="{BB962C8B-B14F-4D97-AF65-F5344CB8AC3E}">
        <p14:creationId xmlns:p14="http://schemas.microsoft.com/office/powerpoint/2010/main" val="72885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BPs log normally distributed for all </a:t>
            </a:r>
            <a:r>
              <a:rPr lang="en-GB" dirty="0" err="1"/>
              <a:t>msts</a:t>
            </a:r>
            <a:r>
              <a:rPr lang="en-GB" dirty="0"/>
              <a:t>, with right skew</a:t>
            </a:r>
          </a:p>
          <a:p>
            <a:endParaRPr lang="en-GB" dirty="0"/>
          </a:p>
          <a:p>
            <a:r>
              <a:rPr lang="en-GB" dirty="0"/>
              <a:t>Epidemiological study 1903 dogs, of which 1782 normal and therefore contribute to data above</a:t>
            </a:r>
          </a:p>
        </p:txBody>
      </p:sp>
      <p:sp>
        <p:nvSpPr>
          <p:cNvPr id="4" name="Slide Number Placeholder 3"/>
          <p:cNvSpPr>
            <a:spLocks noGrp="1"/>
          </p:cNvSpPr>
          <p:nvPr>
            <p:ph type="sldNum" sz="quarter" idx="10"/>
          </p:nvPr>
        </p:nvSpPr>
        <p:spPr/>
        <p:txBody>
          <a:bodyPr/>
          <a:lstStyle/>
          <a:p>
            <a:fld id="{185F8DF2-799B-4F52-9C4B-D61E5FF52F1B}" type="slidenum">
              <a:rPr lang="en-GB" smtClean="0"/>
              <a:t>6</a:t>
            </a:fld>
            <a:endParaRPr lang="en-GB" dirty="0"/>
          </a:p>
        </p:txBody>
      </p:sp>
    </p:spTree>
    <p:extLst>
      <p:ext uri="{BB962C8B-B14F-4D97-AF65-F5344CB8AC3E}">
        <p14:creationId xmlns:p14="http://schemas.microsoft.com/office/powerpoint/2010/main" val="256070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5F8DF2-799B-4F52-9C4B-D61E5FF52F1B}" type="slidenum">
              <a:rPr lang="en-GB" smtClean="0"/>
              <a:t>7</a:t>
            </a:fld>
            <a:endParaRPr lang="en-GB" dirty="0"/>
          </a:p>
        </p:txBody>
      </p:sp>
    </p:spTree>
    <p:extLst>
      <p:ext uri="{BB962C8B-B14F-4D97-AF65-F5344CB8AC3E}">
        <p14:creationId xmlns:p14="http://schemas.microsoft.com/office/powerpoint/2010/main" val="128781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5F8DF2-799B-4F52-9C4B-D61E5FF52F1B}" type="slidenum">
              <a:rPr lang="en-GB" smtClean="0"/>
              <a:t>8</a:t>
            </a:fld>
            <a:endParaRPr lang="en-GB" dirty="0"/>
          </a:p>
        </p:txBody>
      </p:sp>
    </p:spTree>
    <p:extLst>
      <p:ext uri="{BB962C8B-B14F-4D97-AF65-F5344CB8AC3E}">
        <p14:creationId xmlns:p14="http://schemas.microsoft.com/office/powerpoint/2010/main" val="145981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order by level of systolic pressure as per previous slide</a:t>
            </a:r>
          </a:p>
          <a:p>
            <a:endParaRPr lang="en-GB" dirty="0"/>
          </a:p>
          <a:p>
            <a:r>
              <a:rPr lang="en-GB" dirty="0"/>
              <a:t>NB diastolic pressure tracks</a:t>
            </a:r>
          </a:p>
        </p:txBody>
      </p:sp>
      <p:sp>
        <p:nvSpPr>
          <p:cNvPr id="4" name="Slide Number Placeholder 3"/>
          <p:cNvSpPr>
            <a:spLocks noGrp="1"/>
          </p:cNvSpPr>
          <p:nvPr>
            <p:ph type="sldNum" sz="quarter" idx="10"/>
          </p:nvPr>
        </p:nvSpPr>
        <p:spPr/>
        <p:txBody>
          <a:bodyPr/>
          <a:lstStyle/>
          <a:p>
            <a:fld id="{185F8DF2-799B-4F52-9C4B-D61E5FF52F1B}" type="slidenum">
              <a:rPr lang="en-GB" smtClean="0"/>
              <a:t>9</a:t>
            </a:fld>
            <a:endParaRPr lang="en-GB" dirty="0"/>
          </a:p>
        </p:txBody>
      </p:sp>
    </p:spTree>
    <p:extLst>
      <p:ext uri="{BB962C8B-B14F-4D97-AF65-F5344CB8AC3E}">
        <p14:creationId xmlns:p14="http://schemas.microsoft.com/office/powerpoint/2010/main" val="322610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high to low in order of systolic pressure</a:t>
            </a:r>
          </a:p>
          <a:p>
            <a:endParaRPr lang="en-GB" dirty="0"/>
          </a:p>
          <a:p>
            <a:r>
              <a:rPr lang="en-GB" dirty="0"/>
              <a:t>Bigger differences here as affected by HR</a:t>
            </a:r>
          </a:p>
          <a:p>
            <a:endParaRPr lang="en-GB" dirty="0"/>
          </a:p>
          <a:p>
            <a:r>
              <a:rPr lang="en-GB" dirty="0"/>
              <a:t>True/direct MAP calculated as (CO.SVR) + CVP, estimated as DP + 1/3 pulse pressure and dependent upon heart rate</a:t>
            </a:r>
          </a:p>
          <a:p>
            <a:endParaRPr lang="en-GB" dirty="0"/>
          </a:p>
          <a:p>
            <a:r>
              <a:rPr lang="en-GB" dirty="0"/>
              <a:t>At higher HR MAP close to arithmetic mean of systolic and diastolic pressure due to the change in shape of the arterial pressure pulse</a:t>
            </a:r>
          </a:p>
          <a:p>
            <a:endParaRPr lang="en-GB" dirty="0"/>
          </a:p>
          <a:p>
            <a:r>
              <a:rPr lang="en-GB" dirty="0"/>
              <a:t>MAP equivalent to the perfusion pressure seen by the organs </a:t>
            </a:r>
          </a:p>
          <a:p>
            <a:endParaRPr lang="en-GB" dirty="0"/>
          </a:p>
          <a:p>
            <a:r>
              <a:rPr lang="en-GB" dirty="0" err="1"/>
              <a:t>Oscillometric</a:t>
            </a:r>
            <a:r>
              <a:rPr lang="en-GB" dirty="0"/>
              <a:t> MAP measured from the cuff pressure graph, not calculated   </a:t>
            </a:r>
          </a:p>
        </p:txBody>
      </p:sp>
      <p:sp>
        <p:nvSpPr>
          <p:cNvPr id="4" name="Slide Number Placeholder 3"/>
          <p:cNvSpPr>
            <a:spLocks noGrp="1"/>
          </p:cNvSpPr>
          <p:nvPr>
            <p:ph type="sldNum" sz="quarter" idx="10"/>
          </p:nvPr>
        </p:nvSpPr>
        <p:spPr/>
        <p:txBody>
          <a:bodyPr/>
          <a:lstStyle/>
          <a:p>
            <a:fld id="{185F8DF2-799B-4F52-9C4B-D61E5FF52F1B}" type="slidenum">
              <a:rPr lang="en-GB" smtClean="0"/>
              <a:t>10</a:t>
            </a:fld>
            <a:endParaRPr lang="en-GB" dirty="0"/>
          </a:p>
        </p:txBody>
      </p:sp>
    </p:spTree>
    <p:extLst>
      <p:ext uri="{BB962C8B-B14F-4D97-AF65-F5344CB8AC3E}">
        <p14:creationId xmlns:p14="http://schemas.microsoft.com/office/powerpoint/2010/main" val="2383626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consistent with the idea of small breeds having higher HR</a:t>
            </a:r>
          </a:p>
          <a:p>
            <a:endParaRPr lang="en-GB" dirty="0"/>
          </a:p>
          <a:p>
            <a:r>
              <a:rPr lang="en-GB" dirty="0"/>
              <a:t>Sight hounds lower HR but higher MAP </a:t>
            </a:r>
            <a:r>
              <a:rPr lang="en-GB" dirty="0" err="1"/>
              <a:t>dt</a:t>
            </a:r>
            <a:r>
              <a:rPr lang="en-GB" dirty="0"/>
              <a:t> high systolic and diastolic pressure</a:t>
            </a:r>
          </a:p>
        </p:txBody>
      </p:sp>
      <p:sp>
        <p:nvSpPr>
          <p:cNvPr id="4" name="Slide Number Placeholder 3"/>
          <p:cNvSpPr>
            <a:spLocks noGrp="1"/>
          </p:cNvSpPr>
          <p:nvPr>
            <p:ph type="sldNum" sz="quarter" idx="10"/>
          </p:nvPr>
        </p:nvSpPr>
        <p:spPr/>
        <p:txBody>
          <a:bodyPr/>
          <a:lstStyle/>
          <a:p>
            <a:fld id="{185F8DF2-799B-4F52-9C4B-D61E5FF52F1B}" type="slidenum">
              <a:rPr lang="en-GB" smtClean="0"/>
              <a:t>11</a:t>
            </a:fld>
            <a:endParaRPr lang="en-GB" dirty="0"/>
          </a:p>
        </p:txBody>
      </p:sp>
    </p:spTree>
    <p:extLst>
      <p:ext uri="{BB962C8B-B14F-4D97-AF65-F5344CB8AC3E}">
        <p14:creationId xmlns:p14="http://schemas.microsoft.com/office/powerpoint/2010/main" val="429259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7494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272104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815195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806316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502410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670127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074288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5043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0501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6243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9546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1049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5/26/2017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95404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0110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5/26/2017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265743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5641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32558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160EA64-D806-43AC-9DF2-F8C432F32B4C}" type="datetimeFigureOut">
              <a:rPr lang="en-US" smtClean="0"/>
              <a:t>5/26/2017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2217744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generated with very high confidence"/>
          <p:cNvPicPr>
            <a:picLocks noChangeAspect="1"/>
          </p:cNvPicPr>
          <p:nvPr/>
        </p:nvPicPr>
        <p:blipFill rotWithShape="1">
          <a:blip r:embed="rId2"/>
          <a:srcRect t="13450" r="-2" b="38198"/>
          <a:stretch/>
        </p:blipFill>
        <p:spPr>
          <a:xfrm>
            <a:off x="8585632" y="1163594"/>
            <a:ext cx="3358718" cy="2926080"/>
          </a:xfrm>
          <a:prstGeom prst="rect">
            <a:avLst/>
          </a:prstGeom>
        </p:spPr>
      </p:pic>
      <p:sp>
        <p:nvSpPr>
          <p:cNvPr id="2" name="Title 1"/>
          <p:cNvSpPr>
            <a:spLocks noGrp="1"/>
          </p:cNvSpPr>
          <p:nvPr>
            <p:ph type="ctrTitle"/>
          </p:nvPr>
        </p:nvSpPr>
        <p:spPr>
          <a:xfrm>
            <a:off x="621792" y="3937686"/>
            <a:ext cx="7735824" cy="2167832"/>
          </a:xfrm>
        </p:spPr>
        <p:txBody>
          <a:bodyPr>
            <a:normAutofit/>
          </a:bodyPr>
          <a:lstStyle/>
          <a:p>
            <a:r>
              <a:rPr lang="en-GB" sz="8000" dirty="0"/>
              <a:t>Hypertension in dogs</a:t>
            </a:r>
          </a:p>
        </p:txBody>
      </p:sp>
      <p:sp>
        <p:nvSpPr>
          <p:cNvPr id="3" name="Subtitle 2"/>
          <p:cNvSpPr>
            <a:spLocks noGrp="1"/>
          </p:cNvSpPr>
          <p:nvPr>
            <p:ph type="subTitle" idx="1"/>
          </p:nvPr>
        </p:nvSpPr>
        <p:spPr>
          <a:xfrm>
            <a:off x="621792" y="2809103"/>
            <a:ext cx="7735824" cy="1128583"/>
          </a:xfrm>
        </p:spPr>
        <p:txBody>
          <a:bodyPr>
            <a:normAutofit/>
          </a:bodyPr>
          <a:lstStyle/>
          <a:p>
            <a:r>
              <a:rPr lang="en-GB" sz="2800" dirty="0"/>
              <a:t>Angela Bodey</a:t>
            </a:r>
          </a:p>
          <a:p>
            <a:r>
              <a:rPr lang="en-GB" sz="2800" dirty="0"/>
              <a:t>BSc BVSc PhD MRCVS</a:t>
            </a:r>
          </a:p>
        </p:txBody>
      </p:sp>
    </p:spTree>
    <p:extLst>
      <p:ext uri="{BB962C8B-B14F-4D97-AF65-F5344CB8AC3E}">
        <p14:creationId xmlns:p14="http://schemas.microsoft.com/office/powerpoint/2010/main" val="22276896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pressure and breed in dogs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85621517"/>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3757924" y="1825625"/>
            <a:ext cx="4958726" cy="3255962"/>
          </a:xfrm>
          <a:prstGeom prst="rect">
            <a:avLst/>
          </a:prstGeom>
        </p:spPr>
      </p:pic>
    </p:spTree>
    <p:extLst>
      <p:ext uri="{BB962C8B-B14F-4D97-AF65-F5344CB8AC3E}">
        <p14:creationId xmlns:p14="http://schemas.microsoft.com/office/powerpoint/2010/main" val="76061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Heart rate and breed in dogs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84016181"/>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31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Blood pressure by breed and exercise level (1-4)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4709524"/>
              </p:ext>
            </p:extLst>
          </p:nvPr>
        </p:nvGraphicFramePr>
        <p:xfrm>
          <a:off x="979487" y="1690688"/>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827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accent1">
              <a:lumMod val="5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Heart rate by breed and exercise level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72778971"/>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71750" y="6176963"/>
            <a:ext cx="971550" cy="369332"/>
          </a:xfrm>
          <a:prstGeom prst="rect">
            <a:avLst/>
          </a:prstGeom>
          <a:noFill/>
        </p:spPr>
        <p:txBody>
          <a:bodyPr wrap="square" rtlCol="0">
            <a:spAutoFit/>
          </a:bodyPr>
          <a:lstStyle/>
          <a:p>
            <a:r>
              <a:rPr lang="en-GB" dirty="0"/>
              <a:t>Level 1</a:t>
            </a:r>
          </a:p>
        </p:txBody>
      </p:sp>
      <p:sp>
        <p:nvSpPr>
          <p:cNvPr id="5" name="TextBox 4"/>
          <p:cNvSpPr txBox="1"/>
          <p:nvPr/>
        </p:nvSpPr>
        <p:spPr>
          <a:xfrm>
            <a:off x="4933950" y="6176963"/>
            <a:ext cx="933450" cy="369332"/>
          </a:xfrm>
          <a:prstGeom prst="rect">
            <a:avLst/>
          </a:prstGeom>
          <a:noFill/>
        </p:spPr>
        <p:txBody>
          <a:bodyPr wrap="square" rtlCol="0">
            <a:spAutoFit/>
          </a:bodyPr>
          <a:lstStyle/>
          <a:p>
            <a:r>
              <a:rPr lang="en-GB" dirty="0"/>
              <a:t>Level  2</a:t>
            </a:r>
          </a:p>
        </p:txBody>
      </p:sp>
      <p:sp>
        <p:nvSpPr>
          <p:cNvPr id="7" name="TextBox 6"/>
          <p:cNvSpPr txBox="1"/>
          <p:nvPr/>
        </p:nvSpPr>
        <p:spPr>
          <a:xfrm>
            <a:off x="7315200" y="6176964"/>
            <a:ext cx="971550" cy="369332"/>
          </a:xfrm>
          <a:prstGeom prst="rect">
            <a:avLst/>
          </a:prstGeom>
          <a:noFill/>
        </p:spPr>
        <p:txBody>
          <a:bodyPr wrap="square" rtlCol="0">
            <a:spAutoFit/>
          </a:bodyPr>
          <a:lstStyle/>
          <a:p>
            <a:r>
              <a:rPr lang="en-GB" dirty="0"/>
              <a:t>Level  3</a:t>
            </a:r>
          </a:p>
        </p:txBody>
      </p:sp>
      <p:sp>
        <p:nvSpPr>
          <p:cNvPr id="8" name="TextBox 7"/>
          <p:cNvSpPr txBox="1"/>
          <p:nvPr/>
        </p:nvSpPr>
        <p:spPr>
          <a:xfrm>
            <a:off x="9753600" y="6176964"/>
            <a:ext cx="1009650" cy="369332"/>
          </a:xfrm>
          <a:prstGeom prst="rect">
            <a:avLst/>
          </a:prstGeom>
          <a:noFill/>
        </p:spPr>
        <p:txBody>
          <a:bodyPr wrap="square" rtlCol="0">
            <a:spAutoFit/>
          </a:bodyPr>
          <a:lstStyle/>
          <a:p>
            <a:r>
              <a:rPr lang="en-GB" dirty="0"/>
              <a:t>Level 4</a:t>
            </a:r>
          </a:p>
        </p:txBody>
      </p:sp>
    </p:spTree>
    <p:extLst>
      <p:ext uri="{BB962C8B-B14F-4D97-AF65-F5344CB8AC3E}">
        <p14:creationId xmlns:p14="http://schemas.microsoft.com/office/powerpoint/2010/main" val="74924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dog running across a grass covered field&#10;&#10;Description generated with very high confidence"/>
          <p:cNvPicPr>
            <a:picLocks noChangeAspect="1"/>
          </p:cNvPicPr>
          <p:nvPr/>
        </p:nvPicPr>
        <p:blipFill rotWithShape="1">
          <a:blip r:embed="rId3"/>
          <a:srcRect l="17806" r="6952" b="-3"/>
          <a:stretch/>
        </p:blipFill>
        <p:spPr>
          <a:xfrm>
            <a:off x="5137989" y="484632"/>
            <a:ext cx="3536670" cy="3525420"/>
          </a:xfrm>
          <a:prstGeom prst="rect">
            <a:avLst/>
          </a:prstGeom>
        </p:spPr>
      </p:pic>
      <p:pic>
        <p:nvPicPr>
          <p:cNvPr id="8" name="Picture 7" descr="A dog standing on top of a grass covered field&#10;&#10;Description generated with very high confidence"/>
          <p:cNvPicPr>
            <a:picLocks noChangeAspect="1"/>
          </p:cNvPicPr>
          <p:nvPr/>
        </p:nvPicPr>
        <p:blipFill rotWithShape="1">
          <a:blip r:embed="rId4"/>
          <a:srcRect l="12076" r="29812" b="-1"/>
          <a:stretch/>
        </p:blipFill>
        <p:spPr>
          <a:xfrm>
            <a:off x="8831272" y="2661434"/>
            <a:ext cx="2876096" cy="3711933"/>
          </a:xfrm>
          <a:prstGeom prst="rect">
            <a:avLst/>
          </a:prstGeom>
        </p:spPr>
      </p:pic>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1" y="365125"/>
            <a:ext cx="3478160" cy="1325563"/>
          </a:xfrm>
        </p:spPr>
        <p:txBody>
          <a:bodyPr>
            <a:normAutofit/>
          </a:bodyPr>
          <a:lstStyle/>
          <a:p>
            <a:pPr>
              <a:lnSpc>
                <a:spcPct val="70000"/>
              </a:lnSpc>
            </a:pPr>
            <a:r>
              <a:rPr lang="en-GB" sz="3700" dirty="0"/>
              <a:t>Others factors affecting blood pressure in dogs</a:t>
            </a:r>
          </a:p>
        </p:txBody>
      </p:sp>
      <p:sp>
        <p:nvSpPr>
          <p:cNvPr id="3" name="Content Placeholder 2"/>
          <p:cNvSpPr>
            <a:spLocks noGrp="1"/>
          </p:cNvSpPr>
          <p:nvPr>
            <p:ph idx="1"/>
          </p:nvPr>
        </p:nvSpPr>
        <p:spPr>
          <a:xfrm>
            <a:off x="838202" y="1825625"/>
            <a:ext cx="3478160" cy="4351338"/>
          </a:xfrm>
        </p:spPr>
        <p:txBody>
          <a:bodyPr>
            <a:normAutofit/>
          </a:bodyPr>
          <a:lstStyle/>
          <a:p>
            <a:r>
              <a:rPr lang="en-GB" sz="1800" dirty="0"/>
              <a:t>Sex	</a:t>
            </a:r>
          </a:p>
          <a:p>
            <a:pPr marL="457200" lvl="1" indent="0">
              <a:buNone/>
            </a:pPr>
            <a:r>
              <a:rPr lang="en-GB" sz="1800" dirty="0"/>
              <a:t>Male&gt;neutered&gt;female</a:t>
            </a:r>
          </a:p>
          <a:p>
            <a:pPr marL="0" indent="0">
              <a:buNone/>
            </a:pPr>
            <a:endParaRPr lang="en-GB" sz="1800" dirty="0"/>
          </a:p>
          <a:p>
            <a:r>
              <a:rPr lang="en-GB" sz="1800" dirty="0"/>
              <a:t>Temperament</a:t>
            </a:r>
          </a:p>
          <a:p>
            <a:pPr marL="0" indent="0">
              <a:buNone/>
            </a:pPr>
            <a:r>
              <a:rPr lang="en-GB" sz="1800" dirty="0"/>
              <a:t>         Nervous/excitable&gt;calm</a:t>
            </a:r>
          </a:p>
          <a:p>
            <a:pPr marL="0" indent="0">
              <a:buNone/>
            </a:pPr>
            <a:endParaRPr lang="en-GB" sz="1800" dirty="0"/>
          </a:p>
          <a:p>
            <a:r>
              <a:rPr lang="en-GB" sz="1800" dirty="0"/>
              <a:t>Condition score </a:t>
            </a:r>
          </a:p>
          <a:p>
            <a:pPr marL="0" indent="0">
              <a:buNone/>
            </a:pPr>
            <a:r>
              <a:rPr lang="en-GB" sz="1800" dirty="0"/>
              <a:t>       Overweight&gt;underweight/ideal</a:t>
            </a:r>
          </a:p>
        </p:txBody>
      </p:sp>
    </p:spTree>
    <p:extLst>
      <p:ext uri="{BB962C8B-B14F-4D97-AF65-F5344CB8AC3E}">
        <p14:creationId xmlns:p14="http://schemas.microsoft.com/office/powerpoint/2010/main" val="85490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White coat hypertension</a:t>
            </a:r>
          </a:p>
        </p:txBody>
      </p:sp>
      <p:sp>
        <p:nvSpPr>
          <p:cNvPr id="3" name="Content Placeholder 2"/>
          <p:cNvSpPr>
            <a:spLocks noGrp="1"/>
          </p:cNvSpPr>
          <p:nvPr>
            <p:ph idx="1"/>
          </p:nvPr>
        </p:nvSpPr>
        <p:spPr/>
        <p:txBody>
          <a:bodyPr/>
          <a:lstStyle/>
          <a:p>
            <a:r>
              <a:rPr lang="en-GB" dirty="0"/>
              <a:t>Results from the measurement process</a:t>
            </a:r>
          </a:p>
          <a:p>
            <a:endParaRPr lang="en-GB" dirty="0"/>
          </a:p>
          <a:p>
            <a:r>
              <a:rPr lang="en-GB" dirty="0"/>
              <a:t>Fight and flight response</a:t>
            </a:r>
          </a:p>
          <a:p>
            <a:endParaRPr lang="en-GB" dirty="0"/>
          </a:p>
          <a:p>
            <a:r>
              <a:rPr lang="en-GB" dirty="0"/>
              <a:t>But not predictable, even when behavioural evidence is there</a:t>
            </a:r>
          </a:p>
          <a:p>
            <a:endParaRPr lang="en-GB" dirty="0"/>
          </a:p>
          <a:p>
            <a:r>
              <a:rPr lang="en-GB" dirty="0"/>
              <a:t>Sympathetic versus parasympathetic nervous system effects</a:t>
            </a:r>
          </a:p>
        </p:txBody>
      </p:sp>
    </p:spTree>
    <p:extLst>
      <p:ext uri="{BB962C8B-B14F-4D97-AF65-F5344CB8AC3E}">
        <p14:creationId xmlns:p14="http://schemas.microsoft.com/office/powerpoint/2010/main" val="160079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2661434"/>
            <a:ext cx="2876095" cy="3694916"/>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1" y="484632"/>
            <a:ext cx="3546267" cy="3525420"/>
          </a:xfrm>
          <a:prstGeom prst="roundRect">
            <a:avLst>
              <a:gd name="adj" fmla="val 2028"/>
            </a:avLst>
          </a:prstGeom>
          <a:solidFill>
            <a:schemeClr val="tx1"/>
          </a:solidFill>
          <a:ln>
            <a:solidFill>
              <a:schemeClr val="accent1">
                <a:shade val="50000"/>
              </a:schemeClr>
            </a:solidFill>
          </a:ln>
          <a:effectLst>
            <a:innerShdw blurRad="127000" dist="12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descr="Image result for goldblatt dog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98468" y="1037015"/>
            <a:ext cx="3231697" cy="24206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goldblatt dogs"/>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263440" y="2822301"/>
            <a:ext cx="2011739" cy="3379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3478160" cy="1325563"/>
          </a:xfrm>
        </p:spPr>
        <p:txBody>
          <a:bodyPr>
            <a:normAutofit/>
          </a:bodyPr>
          <a:lstStyle/>
          <a:p>
            <a:pPr>
              <a:lnSpc>
                <a:spcPct val="70000"/>
              </a:lnSpc>
            </a:pPr>
            <a:r>
              <a:rPr lang="en-GB" sz="3700" dirty="0"/>
              <a:t>Models of canine hypertension</a:t>
            </a:r>
          </a:p>
        </p:txBody>
      </p:sp>
      <p:sp>
        <p:nvSpPr>
          <p:cNvPr id="3" name="Content Placeholder 2"/>
          <p:cNvSpPr>
            <a:spLocks noGrp="1"/>
          </p:cNvSpPr>
          <p:nvPr>
            <p:ph idx="1"/>
          </p:nvPr>
        </p:nvSpPr>
        <p:spPr>
          <a:xfrm>
            <a:off x="838202" y="1825625"/>
            <a:ext cx="3478160" cy="4351338"/>
          </a:xfrm>
        </p:spPr>
        <p:txBody>
          <a:bodyPr>
            <a:normAutofit/>
          </a:bodyPr>
          <a:lstStyle/>
          <a:p>
            <a:r>
              <a:rPr lang="en-GB" sz="1800" dirty="0"/>
              <a:t>Goldblatt dogs</a:t>
            </a:r>
          </a:p>
          <a:p>
            <a:endParaRPr lang="en-GB" sz="1800" dirty="0"/>
          </a:p>
        </p:txBody>
      </p:sp>
    </p:spTree>
    <p:extLst>
      <p:ext uri="{BB962C8B-B14F-4D97-AF65-F5344CB8AC3E}">
        <p14:creationId xmlns:p14="http://schemas.microsoft.com/office/powerpoint/2010/main" val="421377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Models of canine hypertension</a:t>
            </a:r>
          </a:p>
        </p:txBody>
      </p:sp>
      <p:sp>
        <p:nvSpPr>
          <p:cNvPr id="3" name="Content Placeholder 2"/>
          <p:cNvSpPr>
            <a:spLocks noGrp="1"/>
          </p:cNvSpPr>
          <p:nvPr>
            <p:ph idx="1"/>
          </p:nvPr>
        </p:nvSpPr>
        <p:spPr/>
        <p:txBody>
          <a:bodyPr/>
          <a:lstStyle/>
          <a:p>
            <a:r>
              <a:rPr lang="en-GB" dirty="0"/>
              <a:t>Penn Hypertensive Dogs (PHD)</a:t>
            </a:r>
          </a:p>
          <a:p>
            <a:pPr marL="0" indent="0">
              <a:buNone/>
            </a:pPr>
            <a:r>
              <a:rPr lang="en-GB" dirty="0"/>
              <a:t>	5 year old GSD Labrador cross dog</a:t>
            </a:r>
          </a:p>
          <a:p>
            <a:pPr marL="0" indent="0">
              <a:buNone/>
            </a:pPr>
            <a:r>
              <a:rPr lang="en-GB" dirty="0"/>
              <a:t>	Siberian Husky bitch</a:t>
            </a:r>
          </a:p>
        </p:txBody>
      </p:sp>
      <p:sp>
        <p:nvSpPr>
          <p:cNvPr id="4" name="AutoShape 2" descr="Image result for brown leather suitcas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p:cNvPicPr>
            <a:picLocks noChangeAspect="1"/>
          </p:cNvPicPr>
          <p:nvPr/>
        </p:nvPicPr>
        <p:blipFill>
          <a:blip r:embed="rId3"/>
          <a:stretch>
            <a:fillRect/>
          </a:stretch>
        </p:blipFill>
        <p:spPr>
          <a:xfrm>
            <a:off x="7259451" y="2945606"/>
            <a:ext cx="2143125" cy="2143125"/>
          </a:xfrm>
          <a:prstGeom prst="rect">
            <a:avLst/>
          </a:prstGeom>
        </p:spPr>
      </p:pic>
      <p:pic>
        <p:nvPicPr>
          <p:cNvPr id="7" name="Picture 6"/>
          <p:cNvPicPr>
            <a:picLocks noChangeAspect="1"/>
          </p:cNvPicPr>
          <p:nvPr/>
        </p:nvPicPr>
        <p:blipFill>
          <a:blip r:embed="rId4"/>
          <a:stretch>
            <a:fillRect/>
          </a:stretch>
        </p:blipFill>
        <p:spPr>
          <a:xfrm>
            <a:off x="9874636" y="240903"/>
            <a:ext cx="1955413" cy="3340497"/>
          </a:xfrm>
          <a:prstGeom prst="rect">
            <a:avLst/>
          </a:prstGeom>
        </p:spPr>
      </p:pic>
      <p:pic>
        <p:nvPicPr>
          <p:cNvPr id="8" name="Picture 7"/>
          <p:cNvPicPr>
            <a:picLocks noChangeAspect="1"/>
          </p:cNvPicPr>
          <p:nvPr/>
        </p:nvPicPr>
        <p:blipFill>
          <a:blip r:embed="rId5"/>
          <a:stretch>
            <a:fillRect/>
          </a:stretch>
        </p:blipFill>
        <p:spPr>
          <a:xfrm>
            <a:off x="3619499" y="3644900"/>
            <a:ext cx="2667000" cy="2667000"/>
          </a:xfrm>
          <a:prstGeom prst="rect">
            <a:avLst/>
          </a:prstGeom>
        </p:spPr>
      </p:pic>
      <p:sp>
        <p:nvSpPr>
          <p:cNvPr id="9" name="TextBox 8"/>
          <p:cNvSpPr txBox="1"/>
          <p:nvPr/>
        </p:nvSpPr>
        <p:spPr>
          <a:xfrm rot="476170">
            <a:off x="7794815" y="3581127"/>
            <a:ext cx="762000" cy="369332"/>
          </a:xfrm>
          <a:prstGeom prst="rect">
            <a:avLst/>
          </a:prstGeom>
          <a:noFill/>
        </p:spPr>
        <p:txBody>
          <a:bodyPr wrap="square" rtlCol="0">
            <a:spAutoFit/>
          </a:bodyPr>
          <a:lstStyle/>
          <a:p>
            <a:r>
              <a:rPr lang="en-GB" dirty="0"/>
              <a:t>ARM</a:t>
            </a:r>
          </a:p>
        </p:txBody>
      </p:sp>
    </p:spTree>
    <p:extLst>
      <p:ext uri="{BB962C8B-B14F-4D97-AF65-F5344CB8AC3E}">
        <p14:creationId xmlns:p14="http://schemas.microsoft.com/office/powerpoint/2010/main" val="379463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787" y="964692"/>
            <a:ext cx="4476806" cy="1188720"/>
          </a:xfrm>
        </p:spPr>
        <p:txBody>
          <a:bodyPr vert="horz" lIns="182880" tIns="182880" rIns="182880" bIns="182880" rtlCol="0" anchor="ctr">
            <a:normAutofit/>
          </a:bodyPr>
          <a:lstStyle/>
          <a:p>
            <a:pPr>
              <a:lnSpc>
                <a:spcPct val="80000"/>
              </a:lnSpc>
            </a:pPr>
            <a:r>
              <a:rPr lang="en-US" dirty="0">
                <a:solidFill>
                  <a:schemeClr val="tx1">
                    <a:lumMod val="85000"/>
                    <a:lumOff val="15000"/>
                  </a:schemeClr>
                </a:solidFill>
              </a:rPr>
              <a:t>Secondary hypertension in dogs</a:t>
            </a:r>
          </a:p>
        </p:txBody>
      </p:sp>
      <p:pic>
        <p:nvPicPr>
          <p:cNvPr id="2050" name="Picture 2" descr="http://www.boxerforums.com/attachments/food-tips-diet-info/15715d1297222976-too-skinny-151095_1770480943840_1293740388_32037785_8077459_n.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53944" y="1639604"/>
            <a:ext cx="4782312" cy="3586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878359" y="2638044"/>
            <a:ext cx="4492932" cy="3263206"/>
          </a:xfrm>
        </p:spPr>
        <p:txBody>
          <a:bodyPr vert="horz" lIns="91440" tIns="45720" rIns="91440" bIns="45720" rtlCol="0">
            <a:normAutofit/>
          </a:bodyPr>
          <a:lstStyle/>
          <a:p>
            <a:pPr indent="-228600" algn="l">
              <a:buFont typeface="Arial" panose="020B0604020202020204" pitchFamily="34" charset="0"/>
              <a:buChar char="•"/>
            </a:pPr>
            <a:r>
              <a:rPr lang="en-US" sz="2000" dirty="0">
                <a:solidFill>
                  <a:schemeClr val="tx1">
                    <a:lumMod val="85000"/>
                    <a:lumOff val="15000"/>
                  </a:schemeClr>
                </a:solidFill>
              </a:rPr>
              <a:t>Chronic kidney disease</a:t>
            </a:r>
          </a:p>
          <a:p>
            <a:pPr indent="-228600" algn="l">
              <a:buFont typeface="Arial" panose="020B0604020202020204" pitchFamily="34" charset="0"/>
              <a:buChar char="•"/>
            </a:pPr>
            <a:r>
              <a:rPr lang="en-US" sz="2000" dirty="0">
                <a:solidFill>
                  <a:schemeClr val="tx1">
                    <a:lumMod val="85000"/>
                    <a:lumOff val="15000"/>
                  </a:schemeClr>
                </a:solidFill>
              </a:rPr>
              <a:t>Acute kidney disease</a:t>
            </a:r>
          </a:p>
          <a:p>
            <a:pPr algn="l"/>
            <a:endParaRPr lang="en-US" sz="2000" dirty="0">
              <a:solidFill>
                <a:schemeClr val="tx1">
                  <a:lumMod val="85000"/>
                  <a:lumOff val="15000"/>
                </a:schemeClr>
              </a:solidFill>
            </a:endParaRPr>
          </a:p>
          <a:p>
            <a:pPr algn="l"/>
            <a:endParaRPr lang="en-US" sz="2000" dirty="0">
              <a:solidFill>
                <a:schemeClr val="tx1">
                  <a:lumMod val="85000"/>
                  <a:lumOff val="15000"/>
                </a:schemeClr>
              </a:solidFill>
            </a:endParaRPr>
          </a:p>
          <a:p>
            <a:pPr algn="l"/>
            <a:r>
              <a:rPr lang="en-US" sz="2000" dirty="0">
                <a:solidFill>
                  <a:schemeClr val="tx1">
                    <a:lumMod val="85000"/>
                    <a:lumOff val="15000"/>
                  </a:schemeClr>
                </a:solidFill>
              </a:rPr>
              <a:t>Epidemiological study</a:t>
            </a:r>
          </a:p>
          <a:p>
            <a:pPr algn="l"/>
            <a:r>
              <a:rPr lang="en-US" sz="2000" dirty="0">
                <a:solidFill>
                  <a:schemeClr val="tx1">
                    <a:lumMod val="85000"/>
                    <a:lumOff val="15000"/>
                  </a:schemeClr>
                </a:solidFill>
              </a:rPr>
              <a:t>BP CKD &gt; normal by 10/8 (10) mmHg</a:t>
            </a:r>
          </a:p>
        </p:txBody>
      </p:sp>
    </p:spTree>
    <p:extLst>
      <p:ext uri="{BB962C8B-B14F-4D97-AF65-F5344CB8AC3E}">
        <p14:creationId xmlns:p14="http://schemas.microsoft.com/office/powerpoint/2010/main" val="696804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8" descr="a 0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72789" y="1639604"/>
            <a:ext cx="4782312" cy="3586734"/>
          </a:xfrm>
          <a:prstGeom prst="rect">
            <a:avLst/>
          </a:prstGeom>
        </p:spPr>
      </p:pic>
      <p:sp>
        <p:nvSpPr>
          <p:cNvPr id="2" name="Title 1"/>
          <p:cNvSpPr>
            <a:spLocks noGrp="1"/>
          </p:cNvSpPr>
          <p:nvPr>
            <p:ph type="title"/>
          </p:nvPr>
        </p:nvSpPr>
        <p:spPr>
          <a:xfrm>
            <a:off x="804672" y="964692"/>
            <a:ext cx="4476806" cy="1188720"/>
          </a:xfrm>
        </p:spPr>
        <p:txBody>
          <a:bodyPr>
            <a:normAutofit/>
          </a:bodyPr>
          <a:lstStyle/>
          <a:p>
            <a:pPr>
              <a:lnSpc>
                <a:spcPct val="80000"/>
              </a:lnSpc>
            </a:pPr>
            <a:r>
              <a:rPr lang="en-GB" sz="3200" dirty="0"/>
              <a:t>Secondary hypertension in dogs</a:t>
            </a:r>
          </a:p>
        </p:txBody>
      </p:sp>
      <p:sp>
        <p:nvSpPr>
          <p:cNvPr id="3085" name="Content Placeholder 3084"/>
          <p:cNvSpPr>
            <a:spLocks noGrp="1"/>
          </p:cNvSpPr>
          <p:nvPr>
            <p:ph idx="1"/>
          </p:nvPr>
        </p:nvSpPr>
        <p:spPr>
          <a:xfrm>
            <a:off x="803244" y="2638044"/>
            <a:ext cx="4492932" cy="3263206"/>
          </a:xfrm>
        </p:spPr>
        <p:txBody>
          <a:bodyPr>
            <a:normAutofit/>
          </a:bodyPr>
          <a:lstStyle/>
          <a:p>
            <a:r>
              <a:rPr lang="en-US" sz="2000" dirty="0"/>
              <a:t>Hyperadrenocorticism</a:t>
            </a:r>
          </a:p>
          <a:p>
            <a:pPr lvl="2"/>
            <a:r>
              <a:rPr lang="en-US" dirty="0"/>
              <a:t>Native</a:t>
            </a:r>
          </a:p>
          <a:p>
            <a:pPr lvl="2"/>
            <a:r>
              <a:rPr lang="en-US" dirty="0"/>
              <a:t>Iatrogenic</a:t>
            </a:r>
          </a:p>
        </p:txBody>
      </p:sp>
    </p:spTree>
    <p:extLst>
      <p:ext uri="{BB962C8B-B14F-4D97-AF65-F5344CB8AC3E}">
        <p14:creationId xmlns:p14="http://schemas.microsoft.com/office/powerpoint/2010/main" val="14864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Measurement of blood pressure in dogs</a:t>
            </a:r>
          </a:p>
        </p:txBody>
      </p:sp>
      <p:sp>
        <p:nvSpPr>
          <p:cNvPr id="3" name="Content Placeholder 2"/>
          <p:cNvSpPr>
            <a:spLocks noGrp="1"/>
          </p:cNvSpPr>
          <p:nvPr>
            <p:ph idx="1"/>
          </p:nvPr>
        </p:nvSpPr>
        <p:spPr/>
        <p:txBody>
          <a:bodyPr/>
          <a:lstStyle/>
          <a:p>
            <a:r>
              <a:rPr lang="en-GB" dirty="0"/>
              <a:t>Intra-arterial means</a:t>
            </a:r>
          </a:p>
          <a:p>
            <a:pPr lvl="1"/>
            <a:r>
              <a:rPr lang="en-GB" dirty="0"/>
              <a:t>Arterial puncture</a:t>
            </a:r>
          </a:p>
          <a:p>
            <a:pPr lvl="1"/>
            <a:r>
              <a:rPr lang="en-GB" dirty="0"/>
              <a:t>Radiotelemetric implants</a:t>
            </a:r>
          </a:p>
          <a:p>
            <a:r>
              <a:rPr lang="en-GB" dirty="0"/>
              <a:t>Compressive cuff</a:t>
            </a:r>
          </a:p>
          <a:p>
            <a:pPr lvl="1"/>
            <a:r>
              <a:rPr lang="en-GB" dirty="0"/>
              <a:t>Doppler</a:t>
            </a:r>
          </a:p>
          <a:p>
            <a:pPr lvl="1"/>
            <a:r>
              <a:rPr lang="en-GB" dirty="0"/>
              <a:t>Oscillometry</a:t>
            </a:r>
          </a:p>
          <a:p>
            <a:pPr lvl="1"/>
            <a:r>
              <a:rPr lang="en-GB" dirty="0"/>
              <a:t>High definition oscillometry</a:t>
            </a:r>
          </a:p>
        </p:txBody>
      </p:sp>
      <p:pic>
        <p:nvPicPr>
          <p:cNvPr id="1026" name="Picture 2" descr="Image result for dinamap 18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690688"/>
            <a:ext cx="3381375" cy="2539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ighdefinition oscillome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275" y="1445419"/>
            <a:ext cx="287655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ighdefinition oscillo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322" y="4001294"/>
            <a:ext cx="3683007" cy="262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418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a:t>Secondary hypertension in dogs</a:t>
            </a:r>
          </a:p>
        </p:txBody>
      </p:sp>
      <p:pic>
        <p:nvPicPr>
          <p:cNvPr id="4" name="Content Placeholder 3"/>
          <p:cNvPicPr>
            <a:picLocks noGrp="1" noChangeAspect="1"/>
          </p:cNvPicPr>
          <p:nvPr>
            <p:ph idx="1"/>
          </p:nvPr>
        </p:nvPicPr>
        <p:blipFill>
          <a:blip r:embed="rId3"/>
          <a:stretch>
            <a:fillRect/>
          </a:stretch>
        </p:blipFill>
        <p:spPr>
          <a:xfrm>
            <a:off x="5830888" y="1585912"/>
            <a:ext cx="4876800" cy="3676650"/>
          </a:xfrm>
          <a:prstGeom prst="rect">
            <a:avLst/>
          </a:prstGeom>
        </p:spPr>
      </p:pic>
      <p:sp>
        <p:nvSpPr>
          <p:cNvPr id="3" name="Text Placeholder 2"/>
          <p:cNvSpPr>
            <a:spLocks noGrp="1"/>
          </p:cNvSpPr>
          <p:nvPr>
            <p:ph type="body" sz="half" idx="2"/>
          </p:nvPr>
        </p:nvSpPr>
        <p:spPr/>
        <p:txBody>
          <a:bodyPr/>
          <a:lstStyle/>
          <a:p>
            <a:endParaRPr lang="en-GB" dirty="0"/>
          </a:p>
          <a:p>
            <a:r>
              <a:rPr lang="en-GB" sz="2000" dirty="0"/>
              <a:t>Epidemiological study</a:t>
            </a:r>
          </a:p>
          <a:p>
            <a:endParaRPr lang="en-GB" sz="2000" dirty="0"/>
          </a:p>
          <a:p>
            <a:r>
              <a:rPr lang="en-GB" sz="2000" dirty="0"/>
              <a:t>BP hyperadrenocorticism &gt; normal by</a:t>
            </a:r>
          </a:p>
          <a:p>
            <a:r>
              <a:rPr lang="en-GB" sz="2000" dirty="0"/>
              <a:t>25/18 (20) mmHg </a:t>
            </a:r>
          </a:p>
        </p:txBody>
      </p:sp>
    </p:spTree>
    <p:extLst>
      <p:ext uri="{BB962C8B-B14F-4D97-AF65-F5344CB8AC3E}">
        <p14:creationId xmlns:p14="http://schemas.microsoft.com/office/powerpoint/2010/main" val="1726195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Secondary hypertension in dogs</a:t>
            </a:r>
          </a:p>
        </p:txBody>
      </p:sp>
      <p:sp>
        <p:nvSpPr>
          <p:cNvPr id="3" name="Content Placeholder 2"/>
          <p:cNvSpPr>
            <a:spLocks noGrp="1"/>
          </p:cNvSpPr>
          <p:nvPr>
            <p:ph idx="1"/>
          </p:nvPr>
        </p:nvSpPr>
        <p:spPr/>
        <p:txBody>
          <a:bodyPr/>
          <a:lstStyle/>
          <a:p>
            <a:r>
              <a:rPr lang="en-GB" dirty="0"/>
              <a:t>Diabetes mellitus	12/8 (9)</a:t>
            </a:r>
          </a:p>
          <a:p>
            <a:r>
              <a:rPr lang="en-GB" dirty="0"/>
              <a:t>Obesity</a:t>
            </a:r>
          </a:p>
          <a:p>
            <a:r>
              <a:rPr lang="en-GB" dirty="0"/>
              <a:t>Hyperaldosteronism</a:t>
            </a:r>
          </a:p>
          <a:p>
            <a:r>
              <a:rPr lang="en-GB" dirty="0"/>
              <a:t>Phaeochromocytoma</a:t>
            </a:r>
          </a:p>
          <a:p>
            <a:r>
              <a:rPr lang="en-GB" dirty="0"/>
              <a:t>Hypothyroidism		12/12 (12)</a:t>
            </a:r>
          </a:p>
          <a:p>
            <a:endParaRPr lang="en-GB" dirty="0"/>
          </a:p>
        </p:txBody>
      </p:sp>
      <p:pic>
        <p:nvPicPr>
          <p:cNvPr id="6146" name="Picture 2" descr="Image result for hypertension symp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1825625"/>
            <a:ext cx="28575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3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diopathic hypertension do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2922" y="1924505"/>
            <a:ext cx="3354676" cy="25160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a:bodyPr>
          <a:lstStyle/>
          <a:p>
            <a:r>
              <a:rPr lang="en-GB" dirty="0"/>
              <a:t>Idiopathic hypertension in dogs</a:t>
            </a:r>
          </a:p>
        </p:txBody>
      </p:sp>
      <p:sp>
        <p:nvSpPr>
          <p:cNvPr id="3" name="Content Placeholder 2"/>
          <p:cNvSpPr>
            <a:spLocks noGrp="1"/>
          </p:cNvSpPr>
          <p:nvPr>
            <p:ph idx="1"/>
          </p:nvPr>
        </p:nvSpPr>
        <p:spPr>
          <a:xfrm>
            <a:off x="1120000" y="1825625"/>
            <a:ext cx="6358486" cy="4351338"/>
          </a:xfrm>
        </p:spPr>
        <p:txBody>
          <a:bodyPr>
            <a:normAutofit/>
          </a:bodyPr>
          <a:lstStyle/>
          <a:p>
            <a:r>
              <a:rPr lang="en-GB" dirty="0">
                <a:gradFill>
                  <a:gsLst>
                    <a:gs pos="34000">
                      <a:schemeClr val="tx1">
                        <a:lumMod val="93000"/>
                      </a:schemeClr>
                    </a:gs>
                    <a:gs pos="0">
                      <a:schemeClr val="bg1">
                        <a:lumMod val="25000"/>
                        <a:lumOff val="75000"/>
                      </a:schemeClr>
                    </a:gs>
                    <a:gs pos="100000">
                      <a:schemeClr val="tx1"/>
                    </a:gs>
                  </a:gsLst>
                  <a:lin ang="4800000" scaled="0"/>
                </a:gradFill>
              </a:rPr>
              <a:t>Systolic hypertension</a:t>
            </a:r>
          </a:p>
          <a:p>
            <a:r>
              <a:rPr lang="en-GB" dirty="0">
                <a:gradFill>
                  <a:gsLst>
                    <a:gs pos="34000">
                      <a:schemeClr val="tx1">
                        <a:lumMod val="93000"/>
                      </a:schemeClr>
                    </a:gs>
                    <a:gs pos="0">
                      <a:schemeClr val="bg1">
                        <a:lumMod val="25000"/>
                        <a:lumOff val="75000"/>
                      </a:schemeClr>
                    </a:gs>
                    <a:gs pos="100000">
                      <a:schemeClr val="tx1"/>
                    </a:gs>
                  </a:gsLst>
                  <a:lin ang="4800000" scaled="0"/>
                </a:gradFill>
              </a:rPr>
              <a:t>Diastolic hypertension</a:t>
            </a:r>
          </a:p>
          <a:p>
            <a:endParaRPr lang="en-GB"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228736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15786"/>
            <a:ext cx="3473851" cy="4626428"/>
          </a:xfrm>
          <a:effectLst/>
        </p:spPr>
        <p:txBody>
          <a:bodyPr anchor="ctr">
            <a:normAutofit/>
          </a:bodyPr>
          <a:lstStyle/>
          <a:p>
            <a:pPr algn="r"/>
            <a:r>
              <a:rPr lang="en-GB" sz="4000" dirty="0">
                <a:solidFill>
                  <a:schemeClr val="tx1">
                    <a:lumMod val="95000"/>
                  </a:schemeClr>
                </a:solidFill>
              </a:rPr>
              <a:t>Target organ damage</a:t>
            </a:r>
          </a:p>
        </p:txBody>
      </p:sp>
      <p:sp>
        <p:nvSpPr>
          <p:cNvPr id="3" name="Content Placeholder 2"/>
          <p:cNvSpPr>
            <a:spLocks noGrp="1"/>
          </p:cNvSpPr>
          <p:nvPr>
            <p:ph idx="1"/>
          </p:nvPr>
        </p:nvSpPr>
        <p:spPr>
          <a:xfrm>
            <a:off x="4996543" y="1115786"/>
            <a:ext cx="5713790" cy="4626428"/>
          </a:xfrm>
        </p:spPr>
        <p:txBody>
          <a:bodyPr anchor="ctr">
            <a:normAutofit/>
          </a:bodyPr>
          <a:lstStyle/>
          <a:p>
            <a:r>
              <a:rPr lang="en-GB" sz="2000" dirty="0">
                <a:solidFill>
                  <a:schemeClr val="tx1">
                    <a:lumMod val="95000"/>
                  </a:schemeClr>
                </a:solidFill>
              </a:rPr>
              <a:t>Kidney</a:t>
            </a:r>
          </a:p>
          <a:p>
            <a:r>
              <a:rPr lang="en-GB" sz="2000" dirty="0">
                <a:solidFill>
                  <a:schemeClr val="tx1">
                    <a:lumMod val="95000"/>
                  </a:schemeClr>
                </a:solidFill>
              </a:rPr>
              <a:t>Ocular lesions</a:t>
            </a:r>
          </a:p>
          <a:p>
            <a:r>
              <a:rPr lang="en-GB" sz="2000" dirty="0">
                <a:solidFill>
                  <a:schemeClr val="tx1">
                    <a:lumMod val="95000"/>
                  </a:schemeClr>
                </a:solidFill>
              </a:rPr>
              <a:t>Hypertensive encephalopathy</a:t>
            </a:r>
          </a:p>
          <a:p>
            <a:r>
              <a:rPr lang="en-GB" sz="2000" dirty="0">
                <a:solidFill>
                  <a:schemeClr val="tx1">
                    <a:lumMod val="95000"/>
                  </a:schemeClr>
                </a:solidFill>
              </a:rPr>
              <a:t>Cardiac changes</a:t>
            </a:r>
          </a:p>
          <a:p>
            <a:r>
              <a:rPr lang="en-GB" sz="2000" dirty="0">
                <a:solidFill>
                  <a:schemeClr val="tx1">
                    <a:lumMod val="95000"/>
                  </a:schemeClr>
                </a:solidFill>
              </a:rPr>
              <a:t>Epistaxis</a:t>
            </a:r>
          </a:p>
        </p:txBody>
      </p:sp>
    </p:spTree>
    <p:extLst>
      <p:ext uri="{BB962C8B-B14F-4D97-AF65-F5344CB8AC3E}">
        <p14:creationId xmlns:p14="http://schemas.microsoft.com/office/powerpoint/2010/main" val="947755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dog standing on top of a dry grass field&#10;&#10;Description generated with very high confidence"/>
          <p:cNvPicPr>
            <a:picLocks noChangeAspect="1"/>
          </p:cNvPicPr>
          <p:nvPr/>
        </p:nvPicPr>
        <p:blipFill rotWithShape="1">
          <a:blip r:embed="rId2"/>
          <a:srcRect l="6585" r="7086" b="2"/>
          <a:stretch/>
        </p:blipFill>
        <p:spPr>
          <a:xfrm>
            <a:off x="4839819" y="484632"/>
            <a:ext cx="2423923" cy="3128352"/>
          </a:xfrm>
          <a:prstGeom prst="rect">
            <a:avLst/>
          </a:prstGeom>
        </p:spPr>
      </p:pic>
      <p:sp>
        <p:nvSpPr>
          <p:cNvPr id="22"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1" y="365125"/>
            <a:ext cx="3478160" cy="1325563"/>
          </a:xfrm>
        </p:spPr>
        <p:txBody>
          <a:bodyPr>
            <a:normAutofit/>
          </a:bodyPr>
          <a:lstStyle/>
          <a:p>
            <a:r>
              <a:rPr lang="en-GB" sz="4400" dirty="0"/>
              <a:t>Sighthounds</a:t>
            </a:r>
          </a:p>
        </p:txBody>
      </p:sp>
      <p:sp>
        <p:nvSpPr>
          <p:cNvPr id="3" name="Content Placeholder 2"/>
          <p:cNvSpPr>
            <a:spLocks noGrp="1"/>
          </p:cNvSpPr>
          <p:nvPr>
            <p:ph idx="1"/>
          </p:nvPr>
        </p:nvSpPr>
        <p:spPr>
          <a:xfrm>
            <a:off x="838202" y="1825625"/>
            <a:ext cx="3478160" cy="4351338"/>
          </a:xfrm>
        </p:spPr>
        <p:txBody>
          <a:bodyPr>
            <a:normAutofit/>
          </a:bodyPr>
          <a:lstStyle/>
          <a:p>
            <a:r>
              <a:rPr lang="en-GB" sz="1800" dirty="0"/>
              <a:t>Canine athletes</a:t>
            </a:r>
          </a:p>
          <a:p>
            <a:r>
              <a:rPr lang="en-GB" sz="1800" dirty="0"/>
              <a:t>Does higher diastolic pressure allow adequate coronary perfusion despite higher left ventricular muscle mass?</a:t>
            </a:r>
          </a:p>
          <a:p>
            <a:r>
              <a:rPr lang="en-GB" sz="1800" dirty="0"/>
              <a:t>Are there other cardiovascular benefits?</a:t>
            </a:r>
          </a:p>
          <a:p>
            <a:r>
              <a:rPr lang="en-GB" sz="1800" dirty="0"/>
              <a:t>Higher angiotensinogen in Deerhounds whose parents had higher pressures  </a:t>
            </a:r>
          </a:p>
        </p:txBody>
      </p:sp>
      <p:pic>
        <p:nvPicPr>
          <p:cNvPr id="10" name="Picture 9"/>
          <p:cNvPicPr>
            <a:picLocks noChangeAspect="1"/>
          </p:cNvPicPr>
          <p:nvPr/>
        </p:nvPicPr>
        <p:blipFill>
          <a:blip r:embed="rId3"/>
          <a:stretch>
            <a:fillRect/>
          </a:stretch>
        </p:blipFill>
        <p:spPr>
          <a:xfrm>
            <a:off x="7467554" y="414583"/>
            <a:ext cx="4521158" cy="2092526"/>
          </a:xfrm>
          <a:prstGeom prst="rect">
            <a:avLst/>
          </a:prstGeom>
        </p:spPr>
      </p:pic>
      <p:pic>
        <p:nvPicPr>
          <p:cNvPr id="11" name="Picture 10"/>
          <p:cNvPicPr>
            <a:picLocks noChangeAspect="1"/>
          </p:cNvPicPr>
          <p:nvPr/>
        </p:nvPicPr>
        <p:blipFill>
          <a:blip r:embed="rId4"/>
          <a:stretch>
            <a:fillRect/>
          </a:stretch>
        </p:blipFill>
        <p:spPr>
          <a:xfrm>
            <a:off x="5137602" y="4121110"/>
            <a:ext cx="5909449" cy="2239237"/>
          </a:xfrm>
          <a:prstGeom prst="rect">
            <a:avLst/>
          </a:prstGeom>
        </p:spPr>
      </p:pic>
    </p:spTree>
    <p:extLst>
      <p:ext uri="{BB962C8B-B14F-4D97-AF65-F5344CB8AC3E}">
        <p14:creationId xmlns:p14="http://schemas.microsoft.com/office/powerpoint/2010/main" val="2578360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a:bodyPr>
          <a:lstStyle/>
          <a:p>
            <a:r>
              <a:rPr lang="en-GB" dirty="0"/>
              <a:t>Blood pressure measurement in dogs requires repeatable technique, carried out with understanding of the measurements’ precision and accuracy</a:t>
            </a:r>
          </a:p>
          <a:p>
            <a:r>
              <a:rPr lang="en-GB" dirty="0"/>
              <a:t>Population data show that there are age and breed differences in blood pressure</a:t>
            </a:r>
          </a:p>
          <a:p>
            <a:r>
              <a:rPr lang="en-GB" dirty="0"/>
              <a:t>Secondary hypertension occurs in dogs suffering from those conditions it is associated with in other species </a:t>
            </a:r>
          </a:p>
          <a:p>
            <a:r>
              <a:rPr lang="en-GB" dirty="0"/>
              <a:t>Dogs are resistant to the development of idiopathic hypertension, and when it does arise, they are resistant to its effects</a:t>
            </a:r>
          </a:p>
        </p:txBody>
      </p:sp>
    </p:spTree>
    <p:extLst>
      <p:ext uri="{BB962C8B-B14F-4D97-AF65-F5344CB8AC3E}">
        <p14:creationId xmlns:p14="http://schemas.microsoft.com/office/powerpoint/2010/main" val="43398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outdoor, riding, wave&#10;&#10;Description generated with very high confidence"/>
          <p:cNvPicPr>
            <a:picLocks noChangeAspect="1"/>
          </p:cNvPicPr>
          <p:nvPr/>
        </p:nvPicPr>
        <p:blipFill rotWithShape="1">
          <a:blip r:embed="rId3"/>
          <a:srcRect r="11468"/>
          <a:stretch/>
        </p:blipFill>
        <p:spPr>
          <a:xfrm>
            <a:off x="8171633" y="3024214"/>
            <a:ext cx="3536670" cy="3525420"/>
          </a:xfrm>
          <a:prstGeom prst="rect">
            <a:avLst/>
          </a:prstGeom>
        </p:spPr>
      </p:pic>
      <p:sp>
        <p:nvSpPr>
          <p:cNvPr id="2" name="Title 1"/>
          <p:cNvSpPr>
            <a:spLocks noGrp="1"/>
          </p:cNvSpPr>
          <p:nvPr>
            <p:ph type="title"/>
          </p:nvPr>
        </p:nvSpPr>
        <p:spPr>
          <a:xfrm>
            <a:off x="838201" y="365125"/>
            <a:ext cx="3478160" cy="1325563"/>
          </a:xfrm>
        </p:spPr>
        <p:txBody>
          <a:bodyPr>
            <a:normAutofit/>
          </a:bodyPr>
          <a:lstStyle/>
          <a:p>
            <a:r>
              <a:rPr lang="en-GB" sz="4400" dirty="0"/>
              <a:t>Thank you for you attention</a:t>
            </a:r>
          </a:p>
        </p:txBody>
      </p:sp>
      <p:pic>
        <p:nvPicPr>
          <p:cNvPr id="6" name="Content Placeholder 5" descr="A group of people sitting at a table&#10;&#10;Description generated with very high confidence"/>
          <p:cNvPicPr>
            <a:picLocks noGrp="1" noChangeAspect="1"/>
          </p:cNvPicPr>
          <p:nvPr>
            <p:ph idx="1"/>
          </p:nvPr>
        </p:nvPicPr>
        <p:blipFill>
          <a:blip r:embed="rId4"/>
          <a:stretch>
            <a:fillRect/>
          </a:stretch>
        </p:blipFill>
        <p:spPr>
          <a:xfrm>
            <a:off x="1148531" y="1771677"/>
            <a:ext cx="2857500" cy="2238375"/>
          </a:xfrm>
        </p:spPr>
      </p:pic>
      <p:pic>
        <p:nvPicPr>
          <p:cNvPr id="10" name="Picture 9" descr="A picture containing person, man, table, indoor&#10;&#10;Description generated with very high confidence"/>
          <p:cNvPicPr>
            <a:picLocks noChangeAspect="1"/>
          </p:cNvPicPr>
          <p:nvPr/>
        </p:nvPicPr>
        <p:blipFill>
          <a:blip r:embed="rId5"/>
          <a:stretch>
            <a:fillRect/>
          </a:stretch>
        </p:blipFill>
        <p:spPr>
          <a:xfrm>
            <a:off x="1977269" y="4249292"/>
            <a:ext cx="1495425" cy="2124075"/>
          </a:xfrm>
          <a:prstGeom prst="rect">
            <a:avLst/>
          </a:prstGeom>
        </p:spPr>
      </p:pic>
      <p:pic>
        <p:nvPicPr>
          <p:cNvPr id="12" name="Content Placeholder 4" descr="A close up of a sign&#10;&#10;Description generated with high confidence"/>
          <p:cNvPicPr>
            <a:picLocks noChangeAspect="1"/>
          </p:cNvPicPr>
          <p:nvPr/>
        </p:nvPicPr>
        <p:blipFill>
          <a:blip r:embed="rId6"/>
          <a:stretch>
            <a:fillRect/>
          </a:stretch>
        </p:blipFill>
        <p:spPr>
          <a:xfrm>
            <a:off x="4729179" y="302236"/>
            <a:ext cx="2943212" cy="4351338"/>
          </a:xfrm>
          <a:prstGeom prst="rect">
            <a:avLst/>
          </a:prstGeom>
        </p:spPr>
      </p:pic>
      <p:pic>
        <p:nvPicPr>
          <p:cNvPr id="13" name="Picture 12" descr="A picture containing text, whiteboard&#10;&#10;Description generated with very high confidence"/>
          <p:cNvPicPr>
            <a:picLocks noChangeAspect="1"/>
          </p:cNvPicPr>
          <p:nvPr/>
        </p:nvPicPr>
        <p:blipFill>
          <a:blip r:embed="rId7"/>
          <a:stretch>
            <a:fillRect/>
          </a:stretch>
        </p:blipFill>
        <p:spPr>
          <a:xfrm rot="16200000">
            <a:off x="5178154" y="4423892"/>
            <a:ext cx="2045262" cy="2504626"/>
          </a:xfrm>
          <a:prstGeom prst="rect">
            <a:avLst/>
          </a:prstGeom>
        </p:spPr>
      </p:pic>
      <p:pic>
        <p:nvPicPr>
          <p:cNvPr id="15" name="Picture 14" descr="A group of people standing in the grass&#10;&#10;Description generated with very high confidence"/>
          <p:cNvPicPr>
            <a:picLocks noChangeAspect="1"/>
          </p:cNvPicPr>
          <p:nvPr/>
        </p:nvPicPr>
        <p:blipFill>
          <a:blip r:embed="rId8"/>
          <a:stretch>
            <a:fillRect/>
          </a:stretch>
        </p:blipFill>
        <p:spPr>
          <a:xfrm>
            <a:off x="9039413" y="212612"/>
            <a:ext cx="2248921" cy="2678252"/>
          </a:xfrm>
          <a:prstGeom prst="rect">
            <a:avLst/>
          </a:prstGeom>
        </p:spPr>
      </p:pic>
    </p:spTree>
    <p:extLst>
      <p:ext uri="{BB962C8B-B14F-4D97-AF65-F5344CB8AC3E}">
        <p14:creationId xmlns:p14="http://schemas.microsoft.com/office/powerpoint/2010/main" val="167903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descr="Image result for blood pressure measurement in dogs"/>
          <p:cNvPicPr>
            <a:picLocks noChangeAspect="1"/>
          </p:cNvPicPr>
          <p:nvPr/>
        </p:nvPicPr>
        <p:blipFill rotWithShape="1">
          <a:blip r:embed="rId3">
            <a:extLst>
              <a:ext uri="{28A0092B-C50C-407E-A947-70E740481C1C}">
                <a14:useLocalDpi xmlns:a14="http://schemas.microsoft.com/office/drawing/2010/main" val="0"/>
              </a:ext>
            </a:extLst>
          </a:blip>
          <a:srcRect l="9237" r="515"/>
          <a:stretch/>
        </p:blipFill>
        <p:spPr>
          <a:xfrm>
            <a:off x="6248400" y="581410"/>
            <a:ext cx="4171949" cy="6143239"/>
          </a:xfrm>
          <a:prstGeom prst="rect">
            <a:avLst/>
          </a:prstGeom>
        </p:spPr>
      </p:pic>
      <p:sp>
        <p:nvSpPr>
          <p:cNvPr id="2" name="Title 1"/>
          <p:cNvSpPr>
            <a:spLocks noGrp="1"/>
          </p:cNvSpPr>
          <p:nvPr>
            <p:ph type="title"/>
          </p:nvPr>
        </p:nvSpPr>
        <p:spPr>
          <a:xfrm>
            <a:off x="804672" y="978776"/>
            <a:ext cx="5925310" cy="1174991"/>
          </a:xfrm>
        </p:spPr>
        <p:txBody>
          <a:bodyPr>
            <a:noAutofit/>
          </a:bodyPr>
          <a:lstStyle/>
          <a:p>
            <a:r>
              <a:rPr lang="en-GB" sz="4000" dirty="0"/>
              <a:t>Measurement of blood pressure in dogs</a:t>
            </a:r>
          </a:p>
        </p:txBody>
      </p:sp>
      <p:sp>
        <p:nvSpPr>
          <p:cNvPr id="1033" name="Content Placeholder 1030"/>
          <p:cNvSpPr>
            <a:spLocks noGrp="1"/>
          </p:cNvSpPr>
          <p:nvPr>
            <p:ph idx="1"/>
          </p:nvPr>
        </p:nvSpPr>
        <p:spPr>
          <a:xfrm>
            <a:off x="804672" y="2640692"/>
            <a:ext cx="5925310" cy="3255252"/>
          </a:xfrm>
        </p:spPr>
        <p:txBody>
          <a:bodyPr>
            <a:normAutofit/>
          </a:bodyPr>
          <a:lstStyle/>
          <a:p>
            <a:r>
              <a:rPr lang="en-US" dirty="0"/>
              <a:t>Cuff site</a:t>
            </a:r>
          </a:p>
          <a:p>
            <a:r>
              <a:rPr lang="en-US" dirty="0"/>
              <a:t>Cuff size</a:t>
            </a:r>
          </a:p>
          <a:p>
            <a:r>
              <a:rPr lang="en-US" dirty="0"/>
              <a:t>Measurement protocol</a:t>
            </a:r>
          </a:p>
          <a:p>
            <a:r>
              <a:rPr lang="en-US" dirty="0"/>
              <a:t>Recording</a:t>
            </a:r>
          </a:p>
          <a:p>
            <a:r>
              <a:rPr lang="en-US" dirty="0"/>
              <a:t>Rejection of readings</a:t>
            </a:r>
          </a:p>
          <a:p>
            <a:pPr marL="0" indent="0">
              <a:buNone/>
            </a:pPr>
            <a:r>
              <a:rPr lang="en-US" sz="3600" dirty="0"/>
              <a:t>Precision versus accuracy</a:t>
            </a:r>
          </a:p>
        </p:txBody>
      </p:sp>
    </p:spTree>
    <p:extLst>
      <p:ext uri="{BB962C8B-B14F-4D97-AF65-F5344CB8AC3E}">
        <p14:creationId xmlns:p14="http://schemas.microsoft.com/office/powerpoint/2010/main" val="109517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pressure varies</a:t>
            </a:r>
          </a:p>
        </p:txBody>
      </p:sp>
      <p:sp>
        <p:nvSpPr>
          <p:cNvPr id="4" name="Content Placeholder 3"/>
          <p:cNvSpPr>
            <a:spLocks noGrp="1"/>
          </p:cNvSpPr>
          <p:nvPr>
            <p:ph idx="1"/>
          </p:nvPr>
        </p:nvSpPr>
        <p:spPr/>
        <p:txBody>
          <a:bodyPr/>
          <a:lstStyle/>
          <a:p>
            <a:pPr marL="0" indent="0">
              <a:buNone/>
            </a:pPr>
            <a:r>
              <a:rPr lang="en-GB" dirty="0"/>
              <a:t>Moment by moment</a:t>
            </a:r>
          </a:p>
          <a:p>
            <a:endParaRPr lang="en-GB" dirty="0"/>
          </a:p>
          <a:p>
            <a:endParaRPr lang="en-GB" dirty="0"/>
          </a:p>
          <a:p>
            <a:endParaRPr lang="en-GB" dirty="0"/>
          </a:p>
          <a:p>
            <a:pPr marL="0" indent="0">
              <a:buNone/>
            </a:pPr>
            <a:endParaRPr lang="en-GB" dirty="0"/>
          </a:p>
          <a:p>
            <a:pPr marL="0" indent="0">
              <a:buNone/>
            </a:pPr>
            <a:endParaRPr lang="en-GB" dirty="0"/>
          </a:p>
          <a:p>
            <a:endParaRPr lang="en-GB" dirty="0"/>
          </a:p>
        </p:txBody>
      </p:sp>
      <p:pic>
        <p:nvPicPr>
          <p:cNvPr id="2052" name="Picture 4" descr="Image result for fright and flight 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1348581"/>
            <a:ext cx="42672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long term blood pressure regu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325" y="3065462"/>
            <a:ext cx="626745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7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long term blood pressure regulatio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43468" y="1524185"/>
            <a:ext cx="6833412" cy="3809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610600" y="643468"/>
            <a:ext cx="2944152" cy="1622744"/>
          </a:xfrm>
        </p:spPr>
        <p:txBody>
          <a:bodyPr anchor="b">
            <a:normAutofit/>
          </a:bodyPr>
          <a:lstStyle/>
          <a:p>
            <a:r>
              <a:rPr lang="en-GB" sz="3600" dirty="0">
                <a:solidFill>
                  <a:schemeClr val="tx1"/>
                </a:solidFill>
              </a:rPr>
              <a:t>Blood pressure varies</a:t>
            </a:r>
          </a:p>
        </p:txBody>
      </p:sp>
      <p:sp>
        <p:nvSpPr>
          <p:cNvPr id="3" name="Content Placeholder 2"/>
          <p:cNvSpPr>
            <a:spLocks noGrp="1"/>
          </p:cNvSpPr>
          <p:nvPr>
            <p:ph idx="1"/>
          </p:nvPr>
        </p:nvSpPr>
        <p:spPr>
          <a:xfrm>
            <a:off x="8610599" y="2402733"/>
            <a:ext cx="2944151" cy="3774230"/>
          </a:xfrm>
        </p:spPr>
        <p:txBody>
          <a:bodyPr>
            <a:normAutofit/>
          </a:bodyPr>
          <a:lstStyle/>
          <a:p>
            <a:pPr marL="0" indent="0">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Over longer periods</a:t>
            </a:r>
          </a:p>
        </p:txBody>
      </p:sp>
    </p:spTree>
    <p:extLst>
      <p:ext uri="{BB962C8B-B14F-4D97-AF65-F5344CB8AC3E}">
        <p14:creationId xmlns:p14="http://schemas.microsoft.com/office/powerpoint/2010/main" val="1577120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pressure and age in dogs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13027614"/>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784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Heart rate and age in dogs</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488936961"/>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344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pressure and breed in dogs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97669423"/>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723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pressure and breed in dogs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47609596"/>
              </p:ext>
            </p:extLst>
          </p:nvPr>
        </p:nvGraphicFramePr>
        <p:xfrm>
          <a:off x="1120775" y="1825625"/>
          <a:ext cx="1023302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3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776</TotalTime>
  <Words>1698</Words>
  <Application>Microsoft Office PowerPoint</Application>
  <PresentationFormat>Widescreen</PresentationFormat>
  <Paragraphs>248</Paragraphs>
  <Slides>26</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Corbel</vt:lpstr>
      <vt:lpstr>Depth</vt:lpstr>
      <vt:lpstr>Hypertension in dogs</vt:lpstr>
      <vt:lpstr>Measurement of blood pressure in dogs</vt:lpstr>
      <vt:lpstr>Measurement of blood pressure in dogs</vt:lpstr>
      <vt:lpstr>Blood pressure varies</vt:lpstr>
      <vt:lpstr>Blood pressure varies</vt:lpstr>
      <vt:lpstr>Blood pressure and age in dogs</vt:lpstr>
      <vt:lpstr>Heart rate and age in dogs</vt:lpstr>
      <vt:lpstr>Blood pressure and breed in dogs</vt:lpstr>
      <vt:lpstr>Blood pressure and breed in dogs</vt:lpstr>
      <vt:lpstr>Blood pressure and breed in dogs</vt:lpstr>
      <vt:lpstr>Heart rate and breed in dogs</vt:lpstr>
      <vt:lpstr>Blood pressure by breed and exercise level (1-4)</vt:lpstr>
      <vt:lpstr>Heart rate by breed and exercise level</vt:lpstr>
      <vt:lpstr>Others factors affecting blood pressure in dogs</vt:lpstr>
      <vt:lpstr>White coat hypertension</vt:lpstr>
      <vt:lpstr>Models of canine hypertension</vt:lpstr>
      <vt:lpstr>Models of canine hypertension</vt:lpstr>
      <vt:lpstr>Secondary hypertension in dogs</vt:lpstr>
      <vt:lpstr>Secondary hypertension in dogs</vt:lpstr>
      <vt:lpstr>Secondary hypertension in dogs</vt:lpstr>
      <vt:lpstr>Secondary hypertension in dogs</vt:lpstr>
      <vt:lpstr>Idiopathic hypertension in dogs</vt:lpstr>
      <vt:lpstr>Target organ damage</vt:lpstr>
      <vt:lpstr>Sighthounds</vt:lpstr>
      <vt:lpstr>Conclusions</vt:lpstr>
      <vt:lpstr>Thank you for you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 in dogs</dc:title>
  <dc:creator>Angela Bodey</dc:creator>
  <cp:lastModifiedBy>Angela Bodey</cp:lastModifiedBy>
  <cp:revision>113</cp:revision>
  <dcterms:created xsi:type="dcterms:W3CDTF">2017-04-29T10:52:39Z</dcterms:created>
  <dcterms:modified xsi:type="dcterms:W3CDTF">2017-05-26T17:27:34Z</dcterms:modified>
</cp:coreProperties>
</file>